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  <p:sldMasterId id="2147483686" r:id="rId2"/>
    <p:sldMasterId id="2147483715" r:id="rId3"/>
  </p:sldMasterIdLst>
  <p:notesMasterIdLst>
    <p:notesMasterId r:id="rId19"/>
  </p:notesMasterIdLst>
  <p:sldIdLst>
    <p:sldId id="2076138386" r:id="rId4"/>
    <p:sldId id="2076137339" r:id="rId5"/>
    <p:sldId id="2076138396" r:id="rId6"/>
    <p:sldId id="4400" r:id="rId7"/>
    <p:sldId id="2076138504" r:id="rId8"/>
    <p:sldId id="2076138506" r:id="rId9"/>
    <p:sldId id="2076138505" r:id="rId10"/>
    <p:sldId id="2076138500" r:id="rId11"/>
    <p:sldId id="2076138472" r:id="rId12"/>
    <p:sldId id="2076136968" r:id="rId13"/>
    <p:sldId id="2076136904" r:id="rId14"/>
    <p:sldId id="2076138488" r:id="rId15"/>
    <p:sldId id="2076138502" r:id="rId16"/>
    <p:sldId id="2076138404" r:id="rId17"/>
    <p:sldId id="2076138503" r:id="rId18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4E2"/>
    <a:srgbClr val="FFD700"/>
    <a:srgbClr val="C0C0C0"/>
    <a:srgbClr val="CD7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1" autoAdjust="0"/>
    <p:restoredTop sz="71348" autoAdjust="0"/>
  </p:normalViewPr>
  <p:slideViewPr>
    <p:cSldViewPr snapToGrid="0" snapToObjects="1">
      <p:cViewPr varScale="1">
        <p:scale>
          <a:sx n="121" d="100"/>
          <a:sy n="121" d="100"/>
        </p:scale>
        <p:origin x="126" y="204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16C5C-31E5-406A-8C56-ADB3C4AF8D3F}" type="datetimeFigureOut">
              <a:rPr lang="de-DE" smtClean="0"/>
              <a:t>08.01.2021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81705F-86AC-47BE-A51C-200D1DF67A0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372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loud-adoption-framework/reference/networking-vdc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azure/cloud-adoption-framework/reference/vdc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ql-database/sql-database-firewall-configure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ql-database/sql-database-connectivity-architecture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Anna leads, introduces herself and asks Bob to introduce himself</a:t>
            </a:r>
          </a:p>
          <a:p>
            <a:endParaRPr lang="en-US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LAYOUT : 2 Person Demo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1/8/2021 2:36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8474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LAYOUT : 2 Person Desktop TR</a:t>
            </a:r>
          </a:p>
          <a:p>
            <a:endParaRPr lang="en-US">
              <a:hlinkClick r:id="rId3"/>
            </a:endParaRPr>
          </a:p>
          <a:p>
            <a:r>
              <a:rPr lang="en-US">
                <a:hlinkClick r:id="rId3"/>
              </a:rPr>
              <a:t>Bob</a:t>
            </a:r>
          </a:p>
          <a:p>
            <a:endParaRPr lang="en-US">
              <a:hlinkClick r:id="rId3"/>
            </a:endParaRPr>
          </a:p>
          <a:p>
            <a:r>
              <a:rPr lang="en-US">
                <a:hlinkClick r:id="rId3"/>
              </a:rPr>
              <a:t>https://docs.microsoft.com/en-us/azure/cloud-adoption-framework/reference/networking-vdc</a:t>
            </a:r>
            <a:endParaRPr lang="en-US"/>
          </a:p>
          <a:p>
            <a:r>
              <a:rPr lang="en-US">
                <a:hlinkClick r:id="rId4"/>
              </a:rPr>
              <a:t>https://docs.microsoft.com/en-us/azure/cloud-adoption-framework/reference/vdc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1/8/2021 2:36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244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 – put both on same page</a:t>
            </a:r>
          </a:p>
          <a:p>
            <a:endParaRPr lang="en-US"/>
          </a:p>
          <a:p>
            <a:r>
              <a:rPr lang="en-US" b="1"/>
              <a:t>LAYOUT : 2 Person Demo</a:t>
            </a:r>
          </a:p>
          <a:p>
            <a:endParaRPr lang="en-US" b="1"/>
          </a:p>
          <a:p>
            <a:r>
              <a:rPr lang="en-US" sz="882" b="1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This will create a DNS hierarchy without information related to the Azure SQL Database logical server, and a truly private endpoint.</a:t>
            </a:r>
          </a:p>
          <a:p>
            <a:endParaRPr lang="en-US" sz="882" b="1" i="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882" b="1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This will be returned if virtual network rules or Private Endpoint(s) are enabled.</a:t>
            </a:r>
            <a:endParaRPr lang="en-US" b="1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1/8/2021 2:36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4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https://docs.microsoft.com/en-us/azure/sql-database/sql-database-firewall-configure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1C1932-7B2F-4F73-AF7B-197734497C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739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Anna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1/8/2021 2:36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177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Anna to ask Bob about the modules, Bob to explain</a:t>
            </a:r>
          </a:p>
          <a:p>
            <a:endParaRPr lang="en-US" sz="882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882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Show how to get it setup on Microsoft Learn</a:t>
            </a:r>
          </a:p>
          <a:p>
            <a:endParaRPr lang="en-US" sz="882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882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Schedule (6.5 hours total)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1/10/2021 6:20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686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Emily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1/8/2021 2:36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151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Anna </a:t>
            </a:r>
          </a:p>
          <a:p>
            <a:endParaRPr lang="en-US" dirty="0">
              <a:hlinkClick r:id="rId3"/>
            </a:endParaRPr>
          </a:p>
          <a:p>
            <a:r>
              <a:rPr lang="en-US" b="1" dirty="0"/>
              <a:t>LAYOUT : 2 person Desktop TR. Next slide goes to Desktop Only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https://docs.microsoft.com/en-us/azure/sql-database/sql-database-connectivity-architecture</a:t>
            </a:r>
            <a:endParaRPr lang="en-US" dirty="0"/>
          </a:p>
          <a:p>
            <a:endParaRPr lang="en-US" dirty="0"/>
          </a:p>
          <a:p>
            <a:r>
              <a:rPr lang="en-US" dirty="0"/>
              <a:t>Key points:</a:t>
            </a:r>
          </a:p>
          <a:p>
            <a:r>
              <a:rPr lang="en-US" dirty="0"/>
              <a:t>Explain from perspective of a client connection</a:t>
            </a:r>
          </a:p>
          <a:p>
            <a:r>
              <a:rPr lang="en-US" dirty="0"/>
              <a:t>Proxy/Redirect are server level settings apply to all databases</a:t>
            </a:r>
          </a:p>
          <a:p>
            <a:r>
              <a:rPr lang="en-US" dirty="0"/>
              <a:t>Clients need specific connectivity for Redirect to work – port range plus all Azure Ips in a region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1C1932-7B2F-4F73-AF7B-197734497C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0022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LAYOUT : 2 Person Demo -&gt; Presenter 1 Desktop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Anna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1/8/2021 2:36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8996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LAYOUT : 2 Person Demo -&gt; Presenter 1 Desktop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Anna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1/8/2021 2:37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85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LAYOUT : 2 Person Desktop TR</a:t>
            </a:r>
          </a:p>
          <a:p>
            <a:endParaRPr lang="en-US"/>
          </a:p>
          <a:p>
            <a:r>
              <a:rPr lang="en-US"/>
              <a:t>Anna</a:t>
            </a:r>
          </a:p>
          <a:p>
            <a:endParaRPr lang="en-US"/>
          </a:p>
          <a:p>
            <a:r>
              <a:rPr lang="en-US"/>
              <a:t>Private link:</a:t>
            </a:r>
          </a:p>
          <a:p>
            <a:r>
              <a:rPr lang="en-US" sz="800"/>
              <a:t>Benefits: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800"/>
              <a:t>Private endpoint for Azure SQL (server level)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800"/>
              <a:t>On-premises connectivity via Express Route/VPN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800"/>
              <a:t>Data exfiltration protection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800"/>
              <a:t>Can be part of network monitoring strategy using a Network Virtual Appliance (NVA)</a:t>
            </a:r>
          </a:p>
          <a:p>
            <a:r>
              <a:rPr lang="en-US" sz="800"/>
              <a:t>Currently in public preview for: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800"/>
              <a:t>Azure SQL Database (singleton databases)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800"/>
              <a:t>Azure SQL Data Warehouse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800"/>
              <a:t>Azure Storage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1/8/2021 2:36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887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LAYOUT : 2 Person Demo -&gt; Presenter 1 Desktop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Anna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1/8/2021 2:36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8996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LAYOUT : 2 Person Desktop TR</a:t>
            </a:r>
          </a:p>
          <a:p>
            <a:endParaRPr lang="en-US"/>
          </a:p>
          <a:p>
            <a:r>
              <a:rPr lang="en-US"/>
              <a:t>Anna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1/8/2021 2:36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50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2023" y="2815614"/>
            <a:ext cx="8640366" cy="52347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402" spc="-47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2023" y="3744102"/>
            <a:ext cx="8640366" cy="2908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9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45838" y="557124"/>
            <a:ext cx="3024128" cy="290846"/>
          </a:xfrm>
        </p:spPr>
        <p:txBody>
          <a:bodyPr lIns="0" tIns="0" rIns="0" bIns="0"/>
          <a:lstStyle>
            <a:lvl1pPr marL="0" indent="0" algn="r">
              <a:buNone/>
              <a:defRPr sz="1890">
                <a:latin typeface="+mn-lt"/>
              </a:defRPr>
            </a:lvl1pPr>
            <a:lvl2pPr marL="323944" indent="0">
              <a:buNone/>
              <a:defRPr sz="1890"/>
            </a:lvl2pPr>
            <a:lvl3pPr marL="539906" indent="0">
              <a:buNone/>
              <a:defRPr sz="1890"/>
            </a:lvl3pPr>
            <a:lvl4pPr marL="755869" indent="0">
              <a:buNone/>
              <a:defRPr sz="1890"/>
            </a:lvl4pPr>
            <a:lvl5pPr marL="971832" indent="0">
              <a:buNone/>
              <a:defRPr sz="189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52025" y="553517"/>
            <a:ext cx="1290995" cy="27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1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4094" y="1474664"/>
            <a:ext cx="4628357" cy="1170856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134"/>
              </a:spcBef>
              <a:buNone/>
              <a:defRPr sz="1701">
                <a:latin typeface="+mn-lt"/>
              </a:defRPr>
            </a:lvl1pPr>
            <a:lvl2pPr marL="215963" indent="0">
              <a:buNone/>
              <a:defRPr sz="1512"/>
            </a:lvl2pPr>
            <a:lvl3pPr marL="431925" indent="0">
              <a:buNone/>
              <a:defRPr sz="1134"/>
            </a:lvl3pPr>
            <a:lvl4pPr marL="647888" indent="0">
              <a:buNone/>
              <a:defRPr sz="1039"/>
            </a:lvl4pPr>
            <a:lvl5pPr marL="863851" indent="0">
              <a:buNone/>
              <a:defRPr sz="103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B7896-F978-4D6E-861E-D10AD514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976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628A1-6D0B-4C49-9848-3A328EDFE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1877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983" y="2866115"/>
            <a:ext cx="8640366" cy="47112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8811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2" b="1" kern="1200" cap="none" spc="-47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2983" y="3758199"/>
            <a:ext cx="8640366" cy="2908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9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48493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983" y="2866115"/>
            <a:ext cx="8640366" cy="47112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8811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2" b="1" kern="1200" cap="none" spc="-47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2983" y="3758199"/>
            <a:ext cx="8640366" cy="2908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9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911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983" y="2868557"/>
            <a:ext cx="8640366" cy="47112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8811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2" b="1" kern="1200" cap="none" spc="-47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38819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983" y="2868557"/>
            <a:ext cx="8640366" cy="47112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8811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2" b="1" kern="1200" cap="none" spc="-47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4786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983" y="2868557"/>
            <a:ext cx="8640366" cy="47112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8811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2" b="1" kern="1200" cap="none" spc="-47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11541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983" y="2868557"/>
            <a:ext cx="8640366" cy="47112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8811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2" b="1" kern="1200" cap="none" spc="-47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9339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685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618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52023" y="553517"/>
            <a:ext cx="1291179" cy="27648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2023" y="2815614"/>
            <a:ext cx="8640366" cy="52347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402" spc="-47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2023" y="3744102"/>
            <a:ext cx="8640366" cy="2908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9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06800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5863" y="1357539"/>
            <a:ext cx="10411641" cy="1803086"/>
          </a:xfrm>
        </p:spPr>
        <p:txBody>
          <a:bodyPr/>
          <a:lstStyle>
            <a:lvl1pPr marL="0" indent="0">
              <a:buNone/>
              <a:defRPr sz="264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27395" indent="0">
              <a:buNone/>
              <a:defRPr sz="226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52289" indent="0">
              <a:buNone/>
              <a:defRPr sz="189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69533" indent="0">
              <a:buNone/>
              <a:defRPr sz="1701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92896" indent="0">
              <a:buNone/>
              <a:defRPr sz="1701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11658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52023" y="5821966"/>
            <a:ext cx="4235257" cy="1016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880752" eaLnBrk="0" hangingPunct="0"/>
            <a:r>
              <a:rPr lang="en-US" sz="66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52025" y="553517"/>
            <a:ext cx="1290995" cy="27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4982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52023" y="1357538"/>
            <a:ext cx="10411942" cy="2093906"/>
          </a:xfrm>
        </p:spPr>
        <p:txBody>
          <a:bodyPr>
            <a:spAutoFit/>
          </a:bodyPr>
          <a:lstStyle>
            <a:lvl1pPr>
              <a:defRPr sz="3402">
                <a:latin typeface="+mn-lt"/>
              </a:defRPr>
            </a:lvl1pPr>
            <a:lvl2pPr>
              <a:defRPr sz="2646">
                <a:latin typeface="+mn-lt"/>
              </a:defRPr>
            </a:lvl2pPr>
            <a:lvl3pPr>
              <a:defRPr sz="2268">
                <a:latin typeface="+mn-lt"/>
              </a:defRPr>
            </a:lvl3pPr>
            <a:lvl4pPr>
              <a:defRPr sz="1890">
                <a:latin typeface="+mn-lt"/>
              </a:defRPr>
            </a:lvl4pPr>
            <a:lvl5pPr>
              <a:defRPr sz="1701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5923662"/>
            <a:ext cx="11520489" cy="556516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496" spc="-4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87972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04893" y="5970362"/>
            <a:ext cx="4235257" cy="1016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80752" eaLnBrk="0" hangingPunct="0"/>
            <a:r>
              <a:rPr lang="en-US" sz="661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3F24-BF53-4EF0-8FC2-26C4B3641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960" t="33254" r="14942" b="33412"/>
          <a:stretch/>
        </p:blipFill>
        <p:spPr>
          <a:xfrm>
            <a:off x="405071" y="3028298"/>
            <a:ext cx="1987159" cy="42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05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023" y="2817371"/>
            <a:ext cx="3931367" cy="814297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594" b="0" spc="0" baseline="0">
                <a:solidFill>
                  <a:schemeClr val="tx2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40214" y="0"/>
            <a:ext cx="6480275" cy="6480175"/>
          </a:xfrm>
          <a:blipFill>
            <a:blip r:embed="rId3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51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6251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89732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6B94F-EEA5-4205-A309-AEEAEEC6D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52" y="-90693"/>
            <a:ext cx="9936421" cy="1252534"/>
          </a:xfrm>
        </p:spPr>
        <p:txBody>
          <a:bodyPr>
            <a:normAutofit/>
          </a:bodyPr>
          <a:lstStyle>
            <a:lvl1pPr>
              <a:defRPr sz="37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8E4C1-FE2A-49D2-9F5A-CDA486EEA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75511-96E1-4DE1-8B58-AFEBFF1569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033" y="6080007"/>
            <a:ext cx="2592110" cy="345009"/>
          </a:xfrm>
        </p:spPr>
        <p:txBody>
          <a:bodyPr/>
          <a:lstStyle/>
          <a:p>
            <a:fld id="{EE44F65B-CC9D-4BDD-81E2-3372B226916A}" type="datetime1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1A1A0-1D75-44BB-9964-99EEF7D86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162" y="6080007"/>
            <a:ext cx="3888165" cy="345009"/>
          </a:xfrm>
        </p:spPr>
        <p:txBody>
          <a:bodyPr/>
          <a:lstStyle/>
          <a:p>
            <a:r>
              <a:rPr lang="en-US"/>
              <a:t>Microsoft Confidential – distributed under NDA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DB874-2844-42CA-9CC0-14F4A54B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6345" y="6080007"/>
            <a:ext cx="2592110" cy="345009"/>
          </a:xfrm>
        </p:spPr>
        <p:txBody>
          <a:bodyPr/>
          <a:lstStyle/>
          <a:p>
            <a:fld id="{11C2705A-8B10-48AD-867E-31A6C7C96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751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025" y="1914052"/>
            <a:ext cx="3932747" cy="1046954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335" b="0" spc="-46" baseline="0">
                <a:solidFill>
                  <a:schemeClr val="tx2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2024" y="3340760"/>
            <a:ext cx="3933167" cy="290821"/>
          </a:xfrm>
        </p:spPr>
        <p:txBody>
          <a:bodyPr/>
          <a:lstStyle>
            <a:lvl1pPr marL="0" indent="0">
              <a:buNone/>
              <a:defRPr sz="1853">
                <a:latin typeface="+mn-lt"/>
              </a:defRPr>
            </a:lvl1pPr>
            <a:lvl2pPr marL="215963" indent="0">
              <a:buNone/>
              <a:defRPr/>
            </a:lvl2pPr>
            <a:lvl3pPr marL="431925" indent="0">
              <a:buNone/>
              <a:defRPr/>
            </a:lvl3pPr>
            <a:lvl4pPr marL="625392" indent="0">
              <a:buNone/>
              <a:defRPr/>
            </a:lvl4pPr>
            <a:lvl5pPr marL="8083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40214" y="0"/>
            <a:ext cx="6480275" cy="6480175"/>
          </a:xfrm>
          <a:blipFill>
            <a:blip r:embed="rId3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51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66623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2023" y="2815614"/>
            <a:ext cx="8640366" cy="52347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402" spc="-47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2023" y="3744101"/>
            <a:ext cx="8640366" cy="2908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90" spc="0" baseline="0">
                <a:solidFill>
                  <a:schemeClr val="accent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52024" y="553516"/>
            <a:ext cx="1290995" cy="27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51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2023" y="2815614"/>
            <a:ext cx="8640366" cy="52347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402" spc="-47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2023" y="3744101"/>
            <a:ext cx="8640366" cy="2908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90" spc="0" baseline="0">
                <a:solidFill>
                  <a:schemeClr val="accent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 bwMode="black">
          <a:xfrm>
            <a:off x="552024" y="553516"/>
            <a:ext cx="1290995" cy="27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05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4093" y="1355346"/>
            <a:ext cx="10411641" cy="1523916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15963" indent="0">
              <a:buNone/>
              <a:defRPr/>
            </a:lvl2pPr>
            <a:lvl3pPr marL="431925" indent="0">
              <a:buNone/>
              <a:defRPr/>
            </a:lvl3pPr>
            <a:lvl4pPr marL="647888" indent="0">
              <a:buNone/>
              <a:defRPr/>
            </a:lvl4pPr>
            <a:lvl5pPr marL="86385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59310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52023" y="553516"/>
            <a:ext cx="1291179" cy="27648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2023" y="2815614"/>
            <a:ext cx="8640366" cy="52347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402" spc="-47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2023" y="3744101"/>
            <a:ext cx="8640366" cy="2908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9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16826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4093" y="1355347"/>
            <a:ext cx="10411641" cy="1524007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16004" indent="0">
              <a:buNone/>
              <a:defRPr/>
            </a:lvl2pPr>
            <a:lvl3pPr marL="432008" indent="0">
              <a:buNone/>
              <a:defRPr/>
            </a:lvl3pPr>
            <a:lvl4pPr marL="648012" indent="0">
              <a:buNone/>
              <a:defRPr/>
            </a:lvl4pPr>
            <a:lvl5pPr marL="86401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04786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2023" y="1356412"/>
            <a:ext cx="10411641" cy="1524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38332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62" y="432012"/>
            <a:ext cx="10709307" cy="5234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2023" y="1717109"/>
            <a:ext cx="5184220" cy="1686872"/>
          </a:xfrm>
        </p:spPr>
        <p:txBody>
          <a:bodyPr/>
          <a:lstStyle>
            <a:lvl1pPr>
              <a:defRPr sz="1890">
                <a:latin typeface="+mn-lt"/>
              </a:defRPr>
            </a:lvl1pPr>
            <a:lvl2pPr>
              <a:defRPr sz="1890">
                <a:latin typeface="+mn-lt"/>
              </a:defRPr>
            </a:lvl2pPr>
            <a:lvl3pPr>
              <a:defRPr sz="1890">
                <a:latin typeface="+mn-lt"/>
              </a:defRPr>
            </a:lvl3pPr>
            <a:lvl4pPr>
              <a:defRPr sz="1890">
                <a:latin typeface="+mn-lt"/>
              </a:defRPr>
            </a:lvl4pPr>
            <a:lvl5pPr>
              <a:defRPr sz="189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11F738-EE3A-FE47-A2D9-B8E6DD2E60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80950" y="1717109"/>
            <a:ext cx="5184220" cy="407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47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62" y="432012"/>
            <a:ext cx="5184220" cy="104708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52023" y="1717109"/>
            <a:ext cx="5184220" cy="1686872"/>
          </a:xfrm>
        </p:spPr>
        <p:txBody>
          <a:bodyPr/>
          <a:lstStyle>
            <a:lvl1pPr>
              <a:defRPr sz="1890"/>
            </a:lvl1pPr>
            <a:lvl2pPr>
              <a:defRPr sz="1890"/>
            </a:lvl2pPr>
            <a:lvl3pPr>
              <a:defRPr sz="1890"/>
            </a:lvl3pPr>
            <a:lvl4pPr>
              <a:defRPr sz="1890"/>
            </a:lvl4pPr>
            <a:lvl5pPr>
              <a:defRPr sz="189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11F738-EE3A-FE47-A2D9-B8E6DD2E60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80950" y="0"/>
            <a:ext cx="5439538" cy="407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86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63" y="2716611"/>
            <a:ext cx="4626587" cy="1046954"/>
          </a:xfrm>
        </p:spPr>
        <p:txBody>
          <a:bodyPr wrap="square" anchor="ctr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500847" y="2640998"/>
            <a:ext cx="4362289" cy="1198179"/>
          </a:xfrm>
        </p:spPr>
        <p:txBody>
          <a:bodyPr anchor="ctr"/>
          <a:lstStyle>
            <a:lvl1pPr marL="378007" indent="-378007">
              <a:spcBef>
                <a:spcPts val="1701"/>
              </a:spcBef>
              <a:defRPr sz="1890">
                <a:latin typeface="+mn-lt"/>
              </a:defRPr>
            </a:lvl1pPr>
            <a:lvl2pPr>
              <a:defRPr sz="1512"/>
            </a:lvl2pPr>
            <a:lvl3pPr>
              <a:defRPr sz="1134"/>
            </a:lvl3pPr>
            <a:lvl4pPr>
              <a:defRPr sz="1039"/>
            </a:lvl4pPr>
            <a:lvl5pPr>
              <a:defRPr sz="103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89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,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3D3045-96A6-47EA-8E6C-C98A6581098A}"/>
              </a:ext>
            </a:extLst>
          </p:cNvPr>
          <p:cNvSpPr/>
          <p:nvPr userDrawn="1"/>
        </p:nvSpPr>
        <p:spPr bwMode="auto">
          <a:xfrm>
            <a:off x="0" y="0"/>
            <a:ext cx="5760244" cy="648017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881093" fontAlgn="base">
              <a:spcBef>
                <a:spcPct val="0"/>
              </a:spcBef>
              <a:spcAft>
                <a:spcPct val="0"/>
              </a:spcAft>
            </a:pPr>
            <a:endParaRPr lang="en-US" sz="189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63" y="2716611"/>
            <a:ext cx="4626587" cy="1046954"/>
          </a:xfrm>
        </p:spPr>
        <p:txBody>
          <a:bodyPr wrap="square" anchor="ctr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69639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2F3B8-09D5-4269-A4BC-8B6B6FA04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903" y="1459068"/>
            <a:ext cx="4337800" cy="1163281"/>
          </a:xfrm>
        </p:spPr>
        <p:txBody>
          <a:bodyPr/>
          <a:lstStyle>
            <a:lvl1pPr>
              <a:defRPr sz="37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91F959-89D9-400C-9B8C-79FB496739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60244" y="0"/>
            <a:ext cx="5760244" cy="40716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B271D5-6DF8-471A-952B-E5EF65535D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4037" y="3867962"/>
            <a:ext cx="3685870" cy="174492"/>
          </a:xfrm>
        </p:spPr>
        <p:txBody>
          <a:bodyPr/>
          <a:lstStyle>
            <a:lvl1pPr marL="0" indent="0">
              <a:buNone/>
              <a:defRPr sz="1134" baseline="0">
                <a:latin typeface="+mn-lt"/>
              </a:defRPr>
            </a:lvl1pPr>
            <a:lvl2pPr marL="216004" indent="0">
              <a:buNone/>
              <a:defRPr/>
            </a:lvl2pPr>
            <a:lvl3pPr marL="432008" indent="0">
              <a:buNone/>
              <a:defRPr/>
            </a:lvl3pPr>
            <a:lvl4pPr marL="625512" indent="0">
              <a:buNone/>
              <a:defRPr/>
            </a:lvl4pPr>
            <a:lvl5pPr marL="80851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581259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2F3B8-09D5-4269-A4BC-8B6B6FA04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785" y="1459068"/>
            <a:ext cx="4337800" cy="1163281"/>
          </a:xfrm>
        </p:spPr>
        <p:txBody>
          <a:bodyPr/>
          <a:lstStyle>
            <a:lvl1pPr algn="r">
              <a:defRPr sz="37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91F959-89D9-400C-9B8C-79FB496739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760244" cy="40716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B271D5-6DF8-471A-952B-E5EF65535D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8918" y="3867962"/>
            <a:ext cx="4338184" cy="174492"/>
          </a:xfrm>
        </p:spPr>
        <p:txBody>
          <a:bodyPr/>
          <a:lstStyle>
            <a:lvl1pPr marL="0" indent="0" algn="r">
              <a:buNone/>
              <a:defRPr sz="1134" baseline="0">
                <a:latin typeface="+mn-lt"/>
              </a:defRPr>
            </a:lvl1pPr>
            <a:lvl2pPr marL="216004" indent="0">
              <a:buNone/>
              <a:defRPr/>
            </a:lvl2pPr>
            <a:lvl3pPr marL="432008" indent="0">
              <a:buNone/>
              <a:defRPr/>
            </a:lvl3pPr>
            <a:lvl4pPr marL="625512" indent="0">
              <a:buNone/>
              <a:defRPr/>
            </a:lvl4pPr>
            <a:lvl5pPr marL="80851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08319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628A1-6D0B-4C49-9848-3A328EDFE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55" y="449827"/>
            <a:ext cx="10411641" cy="52347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23129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2023" y="1356412"/>
            <a:ext cx="10411641" cy="15239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44478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2023" y="1585720"/>
            <a:ext cx="4925009" cy="1558797"/>
          </a:xfrm>
        </p:spPr>
        <p:txBody>
          <a:bodyPr wrap="square">
            <a:spAutoFit/>
          </a:bodyPr>
          <a:lstStyle>
            <a:lvl1pPr marL="0" indent="0">
              <a:spcBef>
                <a:spcPts val="115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646" b="0">
                <a:solidFill>
                  <a:schemeClr val="accent1"/>
                </a:solidFill>
                <a:latin typeface="+mj-lt"/>
                <a:cs typeface="Segoe UI Semilight" panose="020B0402040204020203" pitchFamily="34" charset="0"/>
              </a:defRPr>
            </a:lvl1pPr>
            <a:lvl2pPr marL="241505" indent="0">
              <a:buFont typeface="Wingdings" panose="05000000000000000000" pitchFamily="2" charset="2"/>
              <a:buNone/>
              <a:defRPr sz="1890" b="0">
                <a:solidFill>
                  <a:schemeClr val="accent1"/>
                </a:solidFill>
                <a:latin typeface="+mj-lt"/>
              </a:defRPr>
            </a:lvl2pPr>
            <a:lvl3pPr marL="426008" indent="0">
              <a:buFont typeface="Wingdings" panose="05000000000000000000" pitchFamily="2" charset="2"/>
              <a:buNone/>
              <a:tabLst/>
              <a:defRPr sz="1512" b="0">
                <a:solidFill>
                  <a:schemeClr val="accent1"/>
                </a:solidFill>
                <a:latin typeface="+mj-lt"/>
              </a:defRPr>
            </a:lvl3pPr>
            <a:lvl4pPr marL="616511" indent="0">
              <a:buFont typeface="Wingdings" panose="05000000000000000000" pitchFamily="2" charset="2"/>
              <a:buNone/>
              <a:defRPr sz="1323" b="0">
                <a:solidFill>
                  <a:schemeClr val="accent1"/>
                </a:solidFill>
                <a:latin typeface="+mj-lt"/>
              </a:defRPr>
            </a:lvl4pPr>
            <a:lvl5pPr marL="807015" indent="0">
              <a:buFont typeface="Wingdings" panose="05000000000000000000" pitchFamily="2" charset="2"/>
              <a:buNone/>
              <a:tabLst/>
              <a:defRPr sz="1323" b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44827" y="1585720"/>
            <a:ext cx="4925009" cy="1558797"/>
          </a:xfrm>
        </p:spPr>
        <p:txBody>
          <a:bodyPr wrap="square">
            <a:spAutoFit/>
          </a:bodyPr>
          <a:lstStyle>
            <a:lvl1pPr marL="0" indent="0">
              <a:spcBef>
                <a:spcPts val="115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646" b="0">
                <a:solidFill>
                  <a:schemeClr val="accent1"/>
                </a:solidFill>
                <a:latin typeface="+mj-lt"/>
                <a:cs typeface="Segoe UI Semilight" panose="020B0402040204020203" pitchFamily="34" charset="0"/>
              </a:defRPr>
            </a:lvl1pPr>
            <a:lvl2pPr marL="241505" indent="0">
              <a:buFont typeface="Wingdings" panose="05000000000000000000" pitchFamily="2" charset="2"/>
              <a:buNone/>
              <a:defRPr sz="1890" b="0">
                <a:solidFill>
                  <a:schemeClr val="accent1"/>
                </a:solidFill>
                <a:latin typeface="+mj-lt"/>
              </a:defRPr>
            </a:lvl2pPr>
            <a:lvl3pPr marL="426008" indent="0">
              <a:buFont typeface="Wingdings" panose="05000000000000000000" pitchFamily="2" charset="2"/>
              <a:buNone/>
              <a:tabLst/>
              <a:defRPr sz="1512" b="0">
                <a:solidFill>
                  <a:schemeClr val="accent1"/>
                </a:solidFill>
                <a:latin typeface="+mj-lt"/>
              </a:defRPr>
            </a:lvl3pPr>
            <a:lvl4pPr marL="616511" indent="0">
              <a:buFont typeface="Wingdings" panose="05000000000000000000" pitchFamily="2" charset="2"/>
              <a:buNone/>
              <a:defRPr sz="1323" b="0">
                <a:solidFill>
                  <a:schemeClr val="accent1"/>
                </a:solidFill>
                <a:latin typeface="+mj-lt"/>
              </a:defRPr>
            </a:lvl4pPr>
            <a:lvl5pPr marL="807015" indent="0">
              <a:buFont typeface="Wingdings" panose="05000000000000000000" pitchFamily="2" charset="2"/>
              <a:buNone/>
              <a:tabLst/>
              <a:defRPr sz="1323" b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5807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2023" y="1358286"/>
            <a:ext cx="4925009" cy="1558797"/>
          </a:xfrm>
        </p:spPr>
        <p:txBody>
          <a:bodyPr wrap="square">
            <a:spAutoFit/>
          </a:bodyPr>
          <a:lstStyle>
            <a:lvl1pPr marL="219004" indent="-219004">
              <a:spcBef>
                <a:spcPts val="1157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64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03508" indent="-162003">
              <a:buFont typeface="Wingdings" panose="05000000000000000000" pitchFamily="2" charset="2"/>
              <a:buChar char=""/>
              <a:defRPr sz="1890" b="0"/>
            </a:lvl2pPr>
            <a:lvl3pPr marL="604512" indent="-178504">
              <a:buFont typeface="Wingdings" panose="05000000000000000000" pitchFamily="2" charset="2"/>
              <a:buChar char=""/>
              <a:tabLst/>
              <a:defRPr sz="1512" b="0"/>
            </a:lvl3pPr>
            <a:lvl4pPr marL="783015" indent="-166504">
              <a:buFont typeface="Wingdings" panose="05000000000000000000" pitchFamily="2" charset="2"/>
              <a:buChar char=""/>
              <a:defRPr sz="1323" b="0"/>
            </a:lvl4pPr>
            <a:lvl5pPr marL="967519" indent="-160504">
              <a:buFont typeface="Wingdings" panose="05000000000000000000" pitchFamily="2" charset="2"/>
              <a:buChar char=""/>
              <a:tabLst/>
              <a:defRPr sz="1323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37970" y="1358286"/>
            <a:ext cx="4925009" cy="1558797"/>
          </a:xfrm>
        </p:spPr>
        <p:txBody>
          <a:bodyPr wrap="square">
            <a:spAutoFit/>
          </a:bodyPr>
          <a:lstStyle>
            <a:lvl1pPr marL="219004" indent="-219004">
              <a:spcBef>
                <a:spcPts val="1157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64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03508" indent="-162003">
              <a:buFont typeface="Wingdings" panose="05000000000000000000" pitchFamily="2" charset="2"/>
              <a:buChar char=""/>
              <a:defRPr sz="1890" b="0"/>
            </a:lvl2pPr>
            <a:lvl3pPr marL="604512" indent="-178504">
              <a:buFont typeface="Wingdings" panose="05000000000000000000" pitchFamily="2" charset="2"/>
              <a:buChar char=""/>
              <a:tabLst/>
              <a:defRPr sz="1512" b="0"/>
            </a:lvl3pPr>
            <a:lvl4pPr marL="783015" indent="-166504">
              <a:buFont typeface="Wingdings" panose="05000000000000000000" pitchFamily="2" charset="2"/>
              <a:buChar char=""/>
              <a:defRPr sz="1323" b="0"/>
            </a:lvl4pPr>
            <a:lvl5pPr marL="967519" indent="-160504">
              <a:buFont typeface="Wingdings" panose="05000000000000000000" pitchFamily="2" charset="2"/>
              <a:buChar char=""/>
              <a:tabLst/>
              <a:defRPr sz="1323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7473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4093" y="1635810"/>
            <a:ext cx="4628357" cy="1170856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134"/>
              </a:spcBef>
              <a:buNone/>
              <a:defRPr sz="1701">
                <a:latin typeface="+mn-lt"/>
              </a:defRPr>
            </a:lvl1pPr>
            <a:lvl2pPr marL="216004" indent="0">
              <a:buNone/>
              <a:defRPr sz="1512"/>
            </a:lvl2pPr>
            <a:lvl3pPr marL="432008" indent="0">
              <a:buNone/>
              <a:defRPr sz="1134"/>
            </a:lvl3pPr>
            <a:lvl4pPr marL="648012" indent="0">
              <a:buNone/>
              <a:defRPr sz="1039"/>
            </a:lvl4pPr>
            <a:lvl5pPr marL="864017" indent="0">
              <a:buNone/>
              <a:defRPr sz="103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B7896-F978-4D6E-861E-D10AD514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54199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4093" y="1635810"/>
            <a:ext cx="4628357" cy="1170856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134"/>
              </a:spcBef>
              <a:buNone/>
              <a:defRPr sz="1512">
                <a:solidFill>
                  <a:schemeClr val="accent1"/>
                </a:solidFill>
                <a:latin typeface="+mj-lt"/>
              </a:defRPr>
            </a:lvl1pPr>
            <a:lvl2pPr marL="271506" indent="-270005">
              <a:buFont typeface="Arial" panose="020B0604020202020204" pitchFamily="34" charset="0"/>
              <a:buChar char="•"/>
              <a:defRPr sz="1512"/>
            </a:lvl2pPr>
            <a:lvl3pPr marL="432008" indent="0">
              <a:buNone/>
              <a:defRPr sz="1134"/>
            </a:lvl3pPr>
            <a:lvl4pPr marL="648012" indent="0">
              <a:buNone/>
              <a:defRPr sz="1039"/>
            </a:lvl4pPr>
            <a:lvl5pPr marL="864017" indent="0">
              <a:buNone/>
              <a:defRPr sz="103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DD61B-6629-4822-9015-67F490CA5A24}"/>
              </a:ext>
            </a:extLst>
          </p:cNvPr>
          <p:cNvSpPr txBox="1"/>
          <p:nvPr userDrawn="1"/>
        </p:nvSpPr>
        <p:spPr>
          <a:xfrm>
            <a:off x="554093" y="221818"/>
            <a:ext cx="2140152" cy="157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567"/>
              </a:spcAft>
            </a:pPr>
            <a:r>
              <a:rPr lang="en-US" sz="1134" b="1">
                <a:solidFill>
                  <a:schemeClr val="accent1"/>
                </a:solidFill>
              </a:rPr>
              <a:t>Case study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BF181F-0359-47C0-A141-C82F09168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0894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page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5279E0-7ADE-4810-B3CF-D2664576264B}"/>
              </a:ext>
            </a:extLst>
          </p:cNvPr>
          <p:cNvSpPr/>
          <p:nvPr userDrawn="1"/>
        </p:nvSpPr>
        <p:spPr bwMode="auto">
          <a:xfrm>
            <a:off x="0" y="0"/>
            <a:ext cx="5760244" cy="648017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881093" fontAlgn="base">
              <a:spcBef>
                <a:spcPct val="0"/>
              </a:spcBef>
              <a:spcAft>
                <a:spcPct val="0"/>
              </a:spcAft>
            </a:pPr>
            <a:endParaRPr lang="en-US" sz="189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4093" y="1635810"/>
            <a:ext cx="4628357" cy="1093485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134"/>
              </a:spcBef>
              <a:buNone/>
              <a:defRPr sz="1512">
                <a:solidFill>
                  <a:schemeClr val="bg1"/>
                </a:solidFill>
                <a:latin typeface="+mn-lt"/>
              </a:defRPr>
            </a:lvl1pPr>
            <a:lvl2pPr marL="216004" indent="0">
              <a:buNone/>
              <a:defRPr sz="1323">
                <a:solidFill>
                  <a:schemeClr val="bg1"/>
                </a:solidFill>
              </a:defRPr>
            </a:lvl2pPr>
            <a:lvl3pPr marL="432008" indent="0">
              <a:buNone/>
              <a:defRPr sz="1039">
                <a:solidFill>
                  <a:schemeClr val="bg1"/>
                </a:solidFill>
              </a:defRPr>
            </a:lvl3pPr>
            <a:lvl4pPr marL="648012" indent="0">
              <a:buNone/>
              <a:defRPr sz="992">
                <a:solidFill>
                  <a:schemeClr val="bg1"/>
                </a:solidFill>
              </a:defRPr>
            </a:lvl4pPr>
            <a:lvl5pPr marL="864017" indent="0">
              <a:buNone/>
              <a:defRPr sz="99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B7896-F978-4D6E-861E-D10AD5148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63" y="432012"/>
            <a:ext cx="4626587" cy="10470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64208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orient="horz" pos="156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983" y="2866115"/>
            <a:ext cx="8640366" cy="47112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88134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2" b="1" kern="1200" cap="none" spc="-47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2983" y="3758199"/>
            <a:ext cx="8640366" cy="2908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9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47030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983" y="2866115"/>
            <a:ext cx="8640366" cy="47112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88134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2" b="1" kern="1200" cap="none" spc="-47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2983" y="3758199"/>
            <a:ext cx="8640366" cy="2908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9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9891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983" y="2868557"/>
            <a:ext cx="8640366" cy="47112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88134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2" b="1" kern="1200" cap="none" spc="-47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873565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983" y="2868557"/>
            <a:ext cx="8640366" cy="47112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88134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2" b="1" kern="1200" cap="none" spc="-47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86048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983" y="2868557"/>
            <a:ext cx="8640366" cy="47112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88134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2" b="1" kern="1200" cap="none" spc="-47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4543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63" y="432012"/>
            <a:ext cx="4862881" cy="1046954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2025" y="1817225"/>
            <a:ext cx="4862881" cy="1198179"/>
          </a:xfrm>
        </p:spPr>
        <p:txBody>
          <a:bodyPr/>
          <a:lstStyle>
            <a:lvl1pPr>
              <a:spcBef>
                <a:spcPts val="756"/>
              </a:spcBef>
              <a:defRPr sz="1890"/>
            </a:lvl1pPr>
            <a:lvl2pPr>
              <a:defRPr sz="1512"/>
            </a:lvl2pPr>
            <a:lvl3pPr>
              <a:defRPr sz="1134"/>
            </a:lvl3pPr>
            <a:lvl4pPr>
              <a:defRPr sz="1039"/>
            </a:lvl4pPr>
            <a:lvl5pPr>
              <a:defRPr sz="103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0FB4210-801B-4ED3-BCD7-3A36E6E350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60245" y="0"/>
            <a:ext cx="5760244" cy="4071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728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983" y="2868557"/>
            <a:ext cx="8640366" cy="47112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88134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2" b="1" kern="1200" cap="none" spc="-47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181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73735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855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5863" y="1357538"/>
            <a:ext cx="10411641" cy="1803086"/>
          </a:xfrm>
        </p:spPr>
        <p:txBody>
          <a:bodyPr/>
          <a:lstStyle>
            <a:lvl1pPr marL="0" indent="0">
              <a:buNone/>
              <a:defRPr sz="264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27458" indent="0">
              <a:buNone/>
              <a:defRPr sz="226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52395" indent="0">
              <a:buNone/>
              <a:defRPr sz="189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69681" indent="0">
              <a:buNone/>
              <a:defRPr sz="1701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93087" indent="0">
              <a:buNone/>
              <a:defRPr sz="1701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3086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7FB3D235-D6D5-4C68-8D23-6C5F6EAF046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04893" y="5970362"/>
            <a:ext cx="4235257" cy="1016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80921" eaLnBrk="0" hangingPunct="0"/>
            <a:r>
              <a:rPr lang="en-US" sz="661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A4CDE0-F816-45FD-9455-3EE994883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960" t="33254" r="14942" b="33412"/>
          <a:stretch/>
        </p:blipFill>
        <p:spPr>
          <a:xfrm>
            <a:off x="405071" y="3028298"/>
            <a:ext cx="1987159" cy="42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03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02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4BC869-BDC3-4FA7-95DB-ECF24CF16A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5013" y="1034587"/>
            <a:ext cx="11013467" cy="290849"/>
          </a:xfrm>
        </p:spPr>
        <p:txBody>
          <a:bodyPr/>
          <a:lstStyle>
            <a:lvl1pPr marL="0" indent="0">
              <a:buNone/>
              <a:defRPr sz="189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766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044BB-C359-4840-A274-9BCE6ABF84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061" y="1060529"/>
            <a:ext cx="8640366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1B51F0-5A75-407F-90C8-E789590D4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A3BF4-52F2-47C1-8122-58C2A1028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01D86-39C1-4B14-9983-2C11304E99E8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08742-031F-47A0-9C40-631C58EFA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89CC9-6A72-4D7C-AE5A-B4507AEA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7A6-8B4C-4BC8-AA9D-AF75D8C7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53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0A90D-D990-40B2-AFCB-629066A2B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E18A0-4116-4845-A527-3BD2DEE72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02219-1140-417F-9308-30ACEEDAA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01D86-39C1-4B14-9983-2C11304E99E8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10EE2-5949-49DA-98C5-4B78E46E3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2D08A-9D0F-4CDF-8783-A85B692CB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7A6-8B4C-4BC8-AA9D-AF75D8C7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406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7F5AC-DC98-4C0C-B33E-7A21C28FE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33" y="1615545"/>
            <a:ext cx="9936421" cy="2695572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DEA3F-6897-4AAC-B436-FAD8F81BB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033" y="4336618"/>
            <a:ext cx="9936421" cy="1417538"/>
          </a:xfrm>
        </p:spPr>
        <p:txBody>
          <a:bodyPr/>
          <a:lstStyle>
            <a:lvl1pPr marL="0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F557C-45A4-469D-9F2E-1EDC8475A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01D86-39C1-4B14-9983-2C11304E99E8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7B3AB-53EE-4659-8F7F-93C61A218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72010-8D89-4D48-8B6F-AEFB22CC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7A6-8B4C-4BC8-AA9D-AF75D8C7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551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6E107-37BA-45B5-A981-05F4111C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7A9C5-4497-44C9-9192-DF5B56100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034" y="1725046"/>
            <a:ext cx="4896207" cy="4111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2D4682-60E0-4CEA-A3FE-4DF00F760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2247" y="1725046"/>
            <a:ext cx="4896207" cy="4111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FAED37-DC6B-4D1B-99AC-D335B9EFA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01D86-39C1-4B14-9983-2C11304E99E8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81538D-6C08-4893-B5F0-C573D399C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A0A2B-5926-42DC-A50B-992D6BC6B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7A6-8B4C-4BC8-AA9D-AF75D8C7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58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3D3045-96A6-47EA-8E6C-C98A6581098A}"/>
              </a:ext>
            </a:extLst>
          </p:cNvPr>
          <p:cNvSpPr/>
          <p:nvPr userDrawn="1"/>
        </p:nvSpPr>
        <p:spPr bwMode="auto">
          <a:xfrm>
            <a:off x="0" y="0"/>
            <a:ext cx="5760244" cy="648017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880924" fontAlgn="base">
              <a:spcBef>
                <a:spcPct val="0"/>
              </a:spcBef>
              <a:spcAft>
                <a:spcPct val="0"/>
              </a:spcAft>
            </a:pPr>
            <a:endParaRPr lang="en-US" sz="189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63" y="2716611"/>
            <a:ext cx="4862881" cy="1046954"/>
          </a:xfrm>
        </p:spPr>
        <p:txBody>
          <a:bodyPr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500847" y="2640999"/>
            <a:ext cx="4362289" cy="1198179"/>
          </a:xfrm>
        </p:spPr>
        <p:txBody>
          <a:bodyPr anchor="ctr"/>
          <a:lstStyle>
            <a:lvl1pPr marL="377934" indent="-377934">
              <a:spcBef>
                <a:spcPts val="1701"/>
              </a:spcBef>
              <a:defRPr sz="1890">
                <a:latin typeface="+mn-lt"/>
              </a:defRPr>
            </a:lvl1pPr>
            <a:lvl2pPr>
              <a:defRPr sz="1512"/>
            </a:lvl2pPr>
            <a:lvl3pPr>
              <a:defRPr sz="1134"/>
            </a:lvl3pPr>
            <a:lvl4pPr>
              <a:defRPr sz="1039"/>
            </a:lvl4pPr>
            <a:lvl5pPr>
              <a:defRPr sz="103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80178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899E-6717-457C-87A4-3F88937F7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34" y="345010"/>
            <a:ext cx="9936421" cy="1252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0D2A3-3B5F-48D6-B150-DF72CCB95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535" y="1588543"/>
            <a:ext cx="4873706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D34EE-209A-4375-B4EB-FB40E9AEA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3535" y="2367064"/>
            <a:ext cx="4873706" cy="3481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FD7E8E-0D5A-4A0B-9737-BD680B21C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2247" y="1588543"/>
            <a:ext cx="4897708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CD46DD-29EB-4017-AB13-3E4AD7D75C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32247" y="2367064"/>
            <a:ext cx="4897708" cy="3481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99D5FD-7E34-49FC-BEB8-4C21DE849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01D86-39C1-4B14-9983-2C11304E99E8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263EEB-438B-44F0-A6FA-59EDCFC0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678E77-2338-40EE-A026-D1448B94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7A6-8B4C-4BC8-AA9D-AF75D8C7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467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2A5F9-FF53-4978-AB72-68F3C151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BA858-8322-4F6A-BF4D-337A8AEAC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01D86-39C1-4B14-9983-2C11304E99E8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C53D4-C03B-4DCE-B439-E91AB28B0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5FE6F-E021-4972-AB45-D7F7E9301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7A6-8B4C-4BC8-AA9D-AF75D8C7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769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4D43F9-BABD-4803-B03F-E50CBEA9E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01D86-39C1-4B14-9983-2C11304E99E8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4D56B9-ABD3-48E7-B660-7752A66A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A6855-2722-4F2E-9673-7926EA97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7A6-8B4C-4BC8-AA9D-AF75D8C7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4189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51222-C528-4180-BEAE-A3858377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4AE1F-25D2-4F9E-B903-4CEE3D726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7708" y="933026"/>
            <a:ext cx="5832247" cy="4605124"/>
          </a:xfrm>
        </p:spPr>
        <p:txBody>
          <a:bodyPr/>
          <a:lstStyle>
            <a:lvl1pPr>
              <a:defRPr sz="3024"/>
            </a:lvl1pPr>
            <a:lvl2pPr>
              <a:defRPr sz="2646"/>
            </a:lvl2pPr>
            <a:lvl3pPr>
              <a:defRPr sz="2268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16EA83-3F51-4F99-988E-BEE83EAD4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B6A7E-B6BE-4525-B10E-D9960B938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01D86-39C1-4B14-9983-2C11304E99E8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0E277-3C04-4827-A4C9-875DF53E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039F8-504D-43BD-89BA-D924C7F46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7A6-8B4C-4BC8-AA9D-AF75D8C7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79890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D1F43-C9F1-4A8A-B61B-D321D0EB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068A3E-734D-455C-9156-2EEC7B1227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97708" y="933026"/>
            <a:ext cx="5832247" cy="4605124"/>
          </a:xfrm>
        </p:spPr>
        <p:txBody>
          <a:bodyPr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11540-278A-4520-B2D8-E691EA7F7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44B50-5FB1-4496-B02B-A88A07AD6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01D86-39C1-4B14-9983-2C11304E99E8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06748-33CD-44EF-A6EC-935293F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70D0D-854B-4ECA-8FCA-E700571C7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7A6-8B4C-4BC8-AA9D-AF75D8C7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9869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3010-C42B-473A-A13E-CEFDF0BF3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439C8F-680D-4D09-93B2-5E2FDEFFD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1F429-8456-44DC-A521-7DFFABE25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01D86-39C1-4B14-9983-2C11304E99E8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BEBF0-9572-4829-A030-055502A9D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91A8E-2F0D-4F62-B7BE-AEBDCBE6E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7A6-8B4C-4BC8-AA9D-AF75D8C7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0428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C2F422-5218-4F52-B022-4EEBF5FC50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244349" y="345009"/>
            <a:ext cx="2484105" cy="549164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46C9E-A6E5-4464-8E28-C8CCFE018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92033" y="345009"/>
            <a:ext cx="7308310" cy="54916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E8249-1637-4B21-9EAE-7E08E13F6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01D86-39C1-4B14-9983-2C11304E99E8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D22AC-EC1B-4022-BA90-6AF4F15F4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AA865-42B8-4C6D-9E94-0E5A90E69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7A6-8B4C-4BC8-AA9D-AF75D8C7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8748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027" y="551747"/>
            <a:ext cx="10685444" cy="773600"/>
          </a:xfrm>
          <a:prstGeom prst="rect">
            <a:avLst/>
          </a:prstGeom>
        </p:spPr>
        <p:txBody>
          <a:bodyPr anchor="t"/>
          <a:lstStyle>
            <a:lvl1pPr>
              <a:defRPr sz="4536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4026" y="3246954"/>
            <a:ext cx="10685444" cy="2531634"/>
          </a:xfrm>
          <a:prstGeom prst="rect">
            <a:avLst/>
          </a:prstGeom>
        </p:spPr>
        <p:txBody>
          <a:bodyPr/>
          <a:lstStyle>
            <a:lvl1pPr marL="0" indent="0" algn="l" defTabSz="1151994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024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199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convallis in </a:t>
            </a:r>
            <a:r>
              <a:rPr lang="en-US" err="1"/>
              <a:t>enim</a:t>
            </a:r>
            <a:r>
              <a:rPr lang="en-US"/>
              <a:t> non </a:t>
            </a:r>
            <a:r>
              <a:rPr lang="en-US" err="1"/>
              <a:t>consectetur</a:t>
            </a:r>
            <a:r>
              <a:rPr lang="en-US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026" y="2630837"/>
            <a:ext cx="10685443" cy="4920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15199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024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199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6228252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2023" y="1356412"/>
            <a:ext cx="10411641" cy="218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9091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0078D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821" y="1270739"/>
            <a:ext cx="10842259" cy="1748877"/>
          </a:xfrm>
        </p:spPr>
        <p:txBody>
          <a:bodyPr>
            <a:spAutoFit/>
          </a:bodyPr>
          <a:lstStyle>
            <a:lvl1pPr marL="0" indent="0">
              <a:spcBef>
                <a:spcPts val="556"/>
              </a:spcBef>
              <a:buNone/>
              <a:defRPr sz="2594" spc="-27" baseline="0">
                <a:solidFill>
                  <a:srgbClr val="0072C6"/>
                </a:solidFill>
                <a:latin typeface="+mj-lt"/>
              </a:defRPr>
            </a:lvl1pPr>
            <a:lvl2pPr marL="0" indent="0">
              <a:spcBef>
                <a:spcPts val="556"/>
              </a:spcBef>
              <a:buFontTx/>
              <a:buNone/>
              <a:defRPr sz="1853"/>
            </a:lvl2pPr>
            <a:lvl3pPr marL="211749" indent="0">
              <a:spcBef>
                <a:spcPts val="556"/>
              </a:spcBef>
              <a:buNone/>
              <a:defRPr/>
            </a:lvl3pPr>
            <a:lvl4pPr marL="423498" indent="0">
              <a:spcBef>
                <a:spcPts val="556"/>
              </a:spcBef>
              <a:buNone/>
              <a:defRPr/>
            </a:lvl4pPr>
            <a:lvl5pPr marL="635247" indent="0">
              <a:spcBef>
                <a:spcPts val="556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90961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3D3045-96A6-47EA-8E6C-C98A6581098A}"/>
              </a:ext>
            </a:extLst>
          </p:cNvPr>
          <p:cNvSpPr/>
          <p:nvPr userDrawn="1"/>
        </p:nvSpPr>
        <p:spPr bwMode="auto">
          <a:xfrm>
            <a:off x="0" y="0"/>
            <a:ext cx="4856428" cy="648017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880924" fontAlgn="base">
              <a:spcBef>
                <a:spcPct val="0"/>
              </a:spcBef>
              <a:spcAft>
                <a:spcPct val="0"/>
              </a:spcAft>
            </a:pPr>
            <a:endParaRPr lang="en-US" sz="189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391" y="659220"/>
            <a:ext cx="3453514" cy="1046954"/>
          </a:xfrm>
        </p:spPr>
        <p:txBody>
          <a:bodyPr wrap="square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50603" y="583608"/>
            <a:ext cx="4362289" cy="1198179"/>
          </a:xfrm>
        </p:spPr>
        <p:txBody>
          <a:bodyPr anchor="ctr"/>
          <a:lstStyle>
            <a:lvl1pPr marL="377934" indent="-377934">
              <a:spcBef>
                <a:spcPts val="1701"/>
              </a:spcBef>
              <a:defRPr sz="1890">
                <a:latin typeface="+mn-lt"/>
              </a:defRPr>
            </a:lvl1pPr>
            <a:lvl2pPr>
              <a:defRPr sz="1512"/>
            </a:lvl2pPr>
            <a:lvl3pPr>
              <a:defRPr sz="1134"/>
            </a:lvl3pPr>
            <a:lvl4pPr>
              <a:defRPr sz="1039"/>
            </a:lvl4pPr>
            <a:lvl5pPr>
              <a:defRPr sz="103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26344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863" y="556516"/>
            <a:ext cx="3929327" cy="239556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2024" y="3340758"/>
            <a:ext cx="3933167" cy="2582902"/>
          </a:xfrm>
        </p:spPr>
        <p:txBody>
          <a:bodyPr/>
          <a:lstStyle>
            <a:lvl1pPr marL="0" indent="0">
              <a:buNone/>
              <a:defRPr sz="2079">
                <a:latin typeface="+mn-lt"/>
              </a:defRPr>
            </a:lvl1pPr>
            <a:lvl2pPr marL="216004" indent="0">
              <a:buNone/>
              <a:defRPr/>
            </a:lvl2pPr>
            <a:lvl3pPr marL="432008" indent="0">
              <a:buNone/>
              <a:defRPr/>
            </a:lvl3pPr>
            <a:lvl4pPr marL="625512" indent="0">
              <a:buNone/>
              <a:defRPr/>
            </a:lvl4pPr>
            <a:lvl5pPr marL="80851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040213" y="0"/>
            <a:ext cx="6480275" cy="6480175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323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</a:extLst>
          </p:cNvPr>
          <p:cNvSpPr txBox="1"/>
          <p:nvPr userDrawn="1"/>
        </p:nvSpPr>
        <p:spPr>
          <a:xfrm>
            <a:off x="11675191" y="-192708"/>
            <a:ext cx="504946" cy="1454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945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03541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2023" y="1356036"/>
            <a:ext cx="4925009" cy="1558797"/>
          </a:xfrm>
        </p:spPr>
        <p:txBody>
          <a:bodyPr wrap="square">
            <a:spAutoFit/>
          </a:bodyPr>
          <a:lstStyle>
            <a:lvl1pPr marL="0" indent="0">
              <a:spcBef>
                <a:spcPts val="1156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64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41459" indent="0">
              <a:buFont typeface="Wingdings" panose="05000000000000000000" pitchFamily="2" charset="2"/>
              <a:buNone/>
              <a:defRPr sz="1890" b="0"/>
            </a:lvl2pPr>
            <a:lvl3pPr marL="425927" indent="0">
              <a:buFont typeface="Wingdings" panose="05000000000000000000" pitchFamily="2" charset="2"/>
              <a:buNone/>
              <a:tabLst/>
              <a:defRPr sz="1512" b="0"/>
            </a:lvl3pPr>
            <a:lvl4pPr marL="616393" indent="0">
              <a:buFont typeface="Wingdings" panose="05000000000000000000" pitchFamily="2" charset="2"/>
              <a:buNone/>
              <a:defRPr sz="1323" b="0"/>
            </a:lvl4pPr>
            <a:lvl5pPr marL="806861" indent="0">
              <a:buFont typeface="Wingdings" panose="05000000000000000000" pitchFamily="2" charset="2"/>
              <a:buNone/>
              <a:tabLst/>
              <a:defRPr sz="1323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44828" y="1356036"/>
            <a:ext cx="4925009" cy="1558797"/>
          </a:xfrm>
        </p:spPr>
        <p:txBody>
          <a:bodyPr wrap="square">
            <a:spAutoFit/>
          </a:bodyPr>
          <a:lstStyle>
            <a:lvl1pPr marL="0" indent="0">
              <a:spcBef>
                <a:spcPts val="1156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64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41459" indent="0">
              <a:buFont typeface="Wingdings" panose="05000000000000000000" pitchFamily="2" charset="2"/>
              <a:buNone/>
              <a:defRPr sz="1890" b="0"/>
            </a:lvl2pPr>
            <a:lvl3pPr marL="425927" indent="0">
              <a:buFont typeface="Wingdings" panose="05000000000000000000" pitchFamily="2" charset="2"/>
              <a:buNone/>
              <a:tabLst/>
              <a:defRPr sz="1512" b="0"/>
            </a:lvl3pPr>
            <a:lvl4pPr marL="616393" indent="0">
              <a:buFont typeface="Wingdings" panose="05000000000000000000" pitchFamily="2" charset="2"/>
              <a:buNone/>
              <a:defRPr sz="1323" b="0"/>
            </a:lvl4pPr>
            <a:lvl5pPr marL="806861" indent="0">
              <a:buFont typeface="Wingdings" panose="05000000000000000000" pitchFamily="2" charset="2"/>
              <a:buNone/>
              <a:tabLst/>
              <a:defRPr sz="1323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1075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2023" y="1358286"/>
            <a:ext cx="4925009" cy="1558797"/>
          </a:xfrm>
        </p:spPr>
        <p:txBody>
          <a:bodyPr wrap="square">
            <a:spAutoFit/>
          </a:bodyPr>
          <a:lstStyle>
            <a:lvl1pPr marL="218962" indent="-218962">
              <a:spcBef>
                <a:spcPts val="1156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64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03431" indent="-161972">
              <a:buFont typeface="Wingdings" panose="05000000000000000000" pitchFamily="2" charset="2"/>
              <a:buChar char=""/>
              <a:defRPr sz="1890" b="0"/>
            </a:lvl2pPr>
            <a:lvl3pPr marL="604396" indent="-178469">
              <a:buFont typeface="Wingdings" panose="05000000000000000000" pitchFamily="2" charset="2"/>
              <a:buChar char=""/>
              <a:tabLst/>
              <a:defRPr sz="1512" b="0"/>
            </a:lvl3pPr>
            <a:lvl4pPr marL="782865" indent="-166472">
              <a:buFont typeface="Wingdings" panose="05000000000000000000" pitchFamily="2" charset="2"/>
              <a:buChar char=""/>
              <a:defRPr sz="1323" b="0"/>
            </a:lvl4pPr>
            <a:lvl5pPr marL="967333" indent="-160472">
              <a:buFont typeface="Wingdings" panose="05000000000000000000" pitchFamily="2" charset="2"/>
              <a:buChar char=""/>
              <a:tabLst/>
              <a:defRPr sz="1323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37970" y="1358286"/>
            <a:ext cx="4925009" cy="1558797"/>
          </a:xfrm>
        </p:spPr>
        <p:txBody>
          <a:bodyPr wrap="square">
            <a:spAutoFit/>
          </a:bodyPr>
          <a:lstStyle>
            <a:lvl1pPr marL="218962" indent="-218962">
              <a:spcBef>
                <a:spcPts val="1156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64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03431" indent="-161972">
              <a:buFont typeface="Wingdings" panose="05000000000000000000" pitchFamily="2" charset="2"/>
              <a:buChar char=""/>
              <a:defRPr sz="1890" b="0"/>
            </a:lvl2pPr>
            <a:lvl3pPr marL="604396" indent="-178469">
              <a:buFont typeface="Wingdings" panose="05000000000000000000" pitchFamily="2" charset="2"/>
              <a:buChar char=""/>
              <a:tabLst/>
              <a:defRPr sz="1512" b="0"/>
            </a:lvl3pPr>
            <a:lvl4pPr marL="782865" indent="-166472">
              <a:buFont typeface="Wingdings" panose="05000000000000000000" pitchFamily="2" charset="2"/>
              <a:buChar char=""/>
              <a:defRPr sz="1323" b="0"/>
            </a:lvl4pPr>
            <a:lvl5pPr marL="967333" indent="-160472">
              <a:buFont typeface="Wingdings" panose="05000000000000000000" pitchFamily="2" charset="2"/>
              <a:buChar char=""/>
              <a:tabLst/>
              <a:defRPr sz="1323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46835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55863" y="432012"/>
            <a:ext cx="10411641" cy="5234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52023" y="1356419"/>
            <a:ext cx="10411641" cy="15238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8777419" y="2780519"/>
            <a:ext cx="6480175" cy="919137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1520488" cy="6480175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1" y="0"/>
            <a:ext cx="552983" cy="552975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8092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6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76492" cy="276487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8092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6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230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</p:sldLayoutIdLst>
  <p:transition>
    <p:fade/>
  </p:transition>
  <p:hf sldNum="0" hdr="0" ftr="0" dt="0"/>
  <p:txStyles>
    <p:titleStyle>
      <a:lvl1pPr algn="l" defTabSz="881179" rtl="0" eaLnBrk="1" latinLnBrk="0" hangingPunct="1">
        <a:lnSpc>
          <a:spcPct val="100000"/>
        </a:lnSpc>
        <a:spcBef>
          <a:spcPct val="0"/>
        </a:spcBef>
        <a:buNone/>
        <a:defRPr lang="en-US" sz="3402" b="0" kern="1200" cap="none" spc="-47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15963" marR="0" indent="-215963" algn="l" defTabSz="88117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31925" marR="0" indent="-215963" algn="l" defTabSz="88117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89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20893" marR="0" indent="-188967" algn="l" defTabSz="88117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1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96363" marR="0" indent="-170970" algn="l" defTabSz="88117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67333" marR="0" indent="-158973" algn="l" defTabSz="88117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423240" indent="-220295" algn="l" defTabSz="881179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63831" indent="-220295" algn="l" defTabSz="881179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04420" indent="-220295" algn="l" defTabSz="881179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745011" indent="-220295" algn="l" defTabSz="881179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1179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40590" algn="l" defTabSz="881179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81179" algn="l" defTabSz="881179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321768" algn="l" defTabSz="881179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62358" algn="l" defTabSz="881179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202947" algn="l" defTabSz="881179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643536" algn="l" defTabSz="881179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84125" algn="l" defTabSz="881179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524715" algn="l" defTabSz="881179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55863" y="432012"/>
            <a:ext cx="10411641" cy="5234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52023" y="1356418"/>
            <a:ext cx="10411641" cy="15238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1520488" cy="6480175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52983" cy="552975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810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6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76492" cy="276487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810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6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846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</p:sldLayoutIdLst>
  <p:transition>
    <p:fade/>
  </p:transition>
  <p:hf sldNum="0" hdr="0" ftr="0" dt="0"/>
  <p:txStyles>
    <p:titleStyle>
      <a:lvl1pPr algn="l" defTabSz="881348" rtl="0" eaLnBrk="1" latinLnBrk="0" hangingPunct="1">
        <a:lnSpc>
          <a:spcPct val="100000"/>
        </a:lnSpc>
        <a:spcBef>
          <a:spcPct val="0"/>
        </a:spcBef>
        <a:buNone/>
        <a:defRPr lang="en-US" sz="3402" b="0" kern="1200" cap="none" spc="-47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16004" marR="0" indent="-216004" algn="l" defTabSz="881348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32008" marR="0" indent="-216004" algn="l" defTabSz="881348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89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21012" marR="0" indent="-189004" algn="l" defTabSz="881348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1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96516" marR="0" indent="-171003" algn="l" defTabSz="881348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67519" marR="0" indent="-159003" algn="l" defTabSz="881348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423706" indent="-220337" algn="l" defTabSz="881348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64381" indent="-220337" algn="l" defTabSz="881348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05055" indent="-220337" algn="l" defTabSz="881348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745730" indent="-220337" algn="l" defTabSz="881348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40674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81348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322022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62696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203371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644044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84718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525393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3A3C9-7EFC-4205-BAF9-537C4478B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34" y="345010"/>
            <a:ext cx="9936421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19501-01C4-4B72-86E6-53571CAD7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34" y="1725046"/>
            <a:ext cx="9936421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3D228-ABC4-40C5-BBA8-30DA16A2E4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01D86-39C1-4B14-9983-2C11304E99E8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AE002-6AE2-449A-A0DB-D67702B41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B5D47-D3EC-4D52-A73D-11C62130E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0B7A6-8B4C-4BC8-AA9D-AF75D8C7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9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</p:sldLayoutIdLst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41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aka.ms/sqlworkshops" TargetMode="External"/><Relationship Id="rId7" Type="http://schemas.openxmlformats.org/officeDocument/2006/relationships/hyperlink" Target="../aka.ms/dataexpose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hyperlink" Target="../aka.ms/azuresql4beginners" TargetMode="External"/><Relationship Id="rId5" Type="http://schemas.openxmlformats.org/officeDocument/2006/relationships/hyperlink" Target="../aka.ms/azuresqldocs" TargetMode="External"/><Relationship Id="rId4" Type="http://schemas.openxmlformats.org/officeDocument/2006/relationships/hyperlink" Target="../aka.ms/azuresqlfundamental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sql/database/network-access-controls-overview" TargetMode="External"/><Relationship Id="rId7" Type="http://schemas.openxmlformats.org/officeDocument/2006/relationships/hyperlink" Target="https://techcommunity.microsoft.com/t5/DataCAT/Connect-to-Azure-SQL-Database-V12-via-Redirection/ba-p/305362" TargetMode="External"/><Relationship Id="rId2" Type="http://schemas.openxmlformats.org/officeDocument/2006/relationships/hyperlink" Target="https://nam06.safelinks.protection.outlook.com/?url=https%3A%2F%2Fwww.youtube.com%2Fplaylist%3Flist%3DPL3EZ3A8mHh0xtbf4Cr2yR4-xsUtELwPjw&amp;data=02%7C01%7CRohit.Nayak%40microsoft.com%7C72566d46c0cc4b6a2c1008d811650a04%7C72f988bf86f141af91ab2d7cd011db47%7C1%7C0%7C637278472957818168&amp;sdata=%2Brr9IZs8SvOhPctMitlIxxC8fsdP08VWJpfBxWIB1aA%3D&amp;reserved=0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docs.microsoft.com/en-us/azure/sql-database/sql-database-managed-instance-connectivity-architecture" TargetMode="External"/><Relationship Id="rId5" Type="http://schemas.openxmlformats.org/officeDocument/2006/relationships/hyperlink" Target="https://docs.microsoft.com/en-us/azure/sql-database/sql-database-connectivity-architecture" TargetMode="External"/><Relationship Id="rId4" Type="http://schemas.openxmlformats.org/officeDocument/2006/relationships/hyperlink" Target="https://docs.microsoft.com/en-us/azure/azure-sql/database/private-endpoint-overvie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hyperlink" Target="aka.ms/azuresql4beginner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6" Type="http://schemas.openxmlformats.org/officeDocument/2006/relationships/hyperlink" Target="../aka.ms/azuresqlfundamentals" TargetMode="Externa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67500EF-1F79-46EB-8D50-D12A6C3E3133}"/>
              </a:ext>
            </a:extLst>
          </p:cNvPr>
          <p:cNvSpPr txBox="1"/>
          <p:nvPr/>
        </p:nvSpPr>
        <p:spPr>
          <a:xfrm>
            <a:off x="9661701" y="486448"/>
            <a:ext cx="2050715" cy="383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2008" indent="-432008" defTabSz="863985">
              <a:spcAft>
                <a:spcPts val="567"/>
              </a:spcAft>
              <a:defRPr/>
            </a:pPr>
            <a:r>
              <a:rPr lang="en-US" sz="1890">
                <a:gradFill>
                  <a:gsLst>
                    <a:gs pos="2917">
                      <a:prstClr val="white"/>
                    </a:gs>
                    <a:gs pos="30000">
                      <a:prstClr val="white"/>
                    </a:gs>
                  </a:gsLst>
                  <a:lin ang="5400000" scaled="0"/>
                </a:gradFill>
                <a:latin typeface="Segoe UI"/>
              </a:rPr>
              <a:t>#AzureSQL 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CB8891B0-2382-49AA-8C84-0FE7F8406C88}"/>
              </a:ext>
            </a:extLst>
          </p:cNvPr>
          <p:cNvSpPr txBox="1">
            <a:spLocks/>
          </p:cNvSpPr>
          <p:nvPr/>
        </p:nvSpPr>
        <p:spPr>
          <a:xfrm>
            <a:off x="552104" y="1768468"/>
            <a:ext cx="6506421" cy="1570623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defTabSz="881348">
              <a:defRPr/>
            </a:pPr>
            <a:r>
              <a:rPr lang="en-US" sz="3402" spc="-47" dirty="0">
                <a:solidFill>
                  <a:srgbClr val="FFFFFF"/>
                </a:solidFill>
                <a:latin typeface="Segoe UI Semibold"/>
              </a:rPr>
              <a:t>Networking, </a:t>
            </a:r>
            <a:r>
              <a:rPr lang="en-US" sz="3402" spc="-47" dirty="0">
                <a:solidFill>
                  <a:schemeClr val="accent2"/>
                </a:solidFill>
                <a:latin typeface="Segoe UI Semibold"/>
              </a:rPr>
              <a:t>Azure SQL Database</a:t>
            </a:r>
            <a:r>
              <a:rPr lang="en-US" sz="3402" spc="-47" dirty="0">
                <a:solidFill>
                  <a:srgbClr val="FFFFFF"/>
                </a:solidFill>
                <a:latin typeface="Segoe UI Semibold"/>
              </a:rPr>
              <a:t>, and Private Link: </a:t>
            </a:r>
          </a:p>
          <a:p>
            <a:pPr defTabSz="881348">
              <a:defRPr/>
            </a:pPr>
            <a:r>
              <a:rPr lang="en-US" sz="3402" spc="-47" dirty="0">
                <a:solidFill>
                  <a:schemeClr val="accent2"/>
                </a:solidFill>
                <a:latin typeface="Segoe UI Semibold"/>
              </a:rPr>
              <a:t>what you need to know</a:t>
            </a:r>
            <a:endParaRPr lang="en-US" sz="3402" spc="-47" dirty="0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CC47D8F-1990-4F2B-A777-587953A043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112" y="3339091"/>
            <a:ext cx="8640233" cy="658642"/>
          </a:xfrm>
        </p:spPr>
        <p:txBody>
          <a:bodyPr/>
          <a:lstStyle/>
          <a:p>
            <a:pPr marL="432008" indent="-432008">
              <a:spcAft>
                <a:spcPts val="567"/>
              </a:spcAft>
              <a:defRPr/>
            </a:pPr>
            <a:r>
              <a:rPr lang="en-US" dirty="0">
                <a:solidFill>
                  <a:schemeClr val="tx2"/>
                </a:solidFill>
              </a:rPr>
              <a:t>Anna Hoffman, Data &amp; Applied Scientist / PM</a:t>
            </a:r>
          </a:p>
          <a:p>
            <a:pPr marL="432008" indent="-432008">
              <a:spcAft>
                <a:spcPts val="567"/>
              </a:spcAft>
              <a:defRPr/>
            </a:pPr>
            <a:r>
              <a:rPr lang="en-US" dirty="0">
                <a:solidFill>
                  <a:schemeClr val="tx2"/>
                </a:solidFill>
              </a:rPr>
              <a:t>Microsoft Azure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51F97D-837B-4C91-B047-8C3A76E882F0}"/>
              </a:ext>
            </a:extLst>
          </p:cNvPr>
          <p:cNvSpPr txBox="1"/>
          <p:nvPr/>
        </p:nvSpPr>
        <p:spPr>
          <a:xfrm>
            <a:off x="533045" y="5239918"/>
            <a:ext cx="7490869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32008" indent="-432008" defTabSz="863985">
              <a:spcAft>
                <a:spcPts val="567"/>
              </a:spcAft>
              <a:defRPr/>
            </a:pPr>
            <a:r>
              <a:rPr lang="en-US" sz="1890" dirty="0">
                <a:solidFill>
                  <a:srgbClr val="50E6FF"/>
                </a:solidFill>
                <a:latin typeface="Segoe UI"/>
              </a:rPr>
              <a:t>January 2021</a:t>
            </a:r>
            <a:endParaRPr lang="en-US" sz="2268" dirty="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5B215F79-2F57-4A75-886E-61A52088A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968" y="2196438"/>
            <a:ext cx="2658161" cy="265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5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1EA3B96-B19E-4244-AD83-66A26CE71716}"/>
              </a:ext>
            </a:extLst>
          </p:cNvPr>
          <p:cNvGrpSpPr/>
          <p:nvPr/>
        </p:nvGrpSpPr>
        <p:grpSpPr>
          <a:xfrm>
            <a:off x="6459823" y="2754444"/>
            <a:ext cx="2241059" cy="665831"/>
            <a:chOff x="7937143" y="3316762"/>
            <a:chExt cx="2371723" cy="704653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E5F3E8F6-DFA8-BB41-85AF-2AEEB3E7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05711" y="3368681"/>
              <a:ext cx="603155" cy="599788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50C2F6D-6979-AC48-BB52-CEFC1A5D4098}"/>
                </a:ext>
              </a:extLst>
            </p:cNvPr>
            <p:cNvGrpSpPr/>
            <p:nvPr/>
          </p:nvGrpSpPr>
          <p:grpSpPr>
            <a:xfrm>
              <a:off x="7937143" y="3316762"/>
              <a:ext cx="1866716" cy="704653"/>
              <a:chOff x="7937143" y="3316762"/>
              <a:chExt cx="1866716" cy="704653"/>
            </a:xfrm>
          </p:grpSpPr>
          <p:grpSp>
            <p:nvGrpSpPr>
              <p:cNvPr id="89" name="Group 18">
                <a:extLst>
                  <a:ext uri="{FF2B5EF4-FFF2-40B4-BE49-F238E27FC236}">
                    <a16:creationId xmlns:a16="http://schemas.microsoft.com/office/drawing/2014/main" id="{3EBFC8FC-53EB-8843-AC96-9A21EDF9539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279025" y="3551837"/>
                <a:ext cx="537167" cy="237590"/>
                <a:chOff x="2204" y="1874"/>
                <a:chExt cx="312" cy="138"/>
              </a:xfrm>
            </p:grpSpPr>
            <p:sp>
              <p:nvSpPr>
                <p:cNvPr id="160" name="Freeform 19">
                  <a:extLst>
                    <a:ext uri="{FF2B5EF4-FFF2-40B4-BE49-F238E27FC236}">
                      <a16:creationId xmlns:a16="http://schemas.microsoft.com/office/drawing/2014/main" id="{8B25A161-8730-E644-8B1F-48070714A2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6" y="1922"/>
                  <a:ext cx="90" cy="90"/>
                </a:xfrm>
                <a:custGeom>
                  <a:avLst/>
                  <a:gdLst>
                    <a:gd name="T0" fmla="*/ 69 w 90"/>
                    <a:gd name="T1" fmla="*/ 0 h 90"/>
                    <a:gd name="T2" fmla="*/ 90 w 90"/>
                    <a:gd name="T3" fmla="*/ 21 h 90"/>
                    <a:gd name="T4" fmla="*/ 21 w 90"/>
                    <a:gd name="T5" fmla="*/ 90 h 90"/>
                    <a:gd name="T6" fmla="*/ 0 w 90"/>
                    <a:gd name="T7" fmla="*/ 69 h 90"/>
                    <a:gd name="T8" fmla="*/ 69 w 90"/>
                    <a:gd name="T9" fmla="*/ 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90">
                      <a:moveTo>
                        <a:pt x="69" y="0"/>
                      </a:moveTo>
                      <a:lnTo>
                        <a:pt x="90" y="21"/>
                      </a:lnTo>
                      <a:lnTo>
                        <a:pt x="21" y="90"/>
                      </a:lnTo>
                      <a:lnTo>
                        <a:pt x="0" y="69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6402" tIns="43201" rIns="86402" bIns="4320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4017">
                    <a:defRPr/>
                  </a:pPr>
                  <a:endParaRPr lang="en-US" sz="1701" kern="0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61" name="Freeform 20">
                  <a:extLst>
                    <a:ext uri="{FF2B5EF4-FFF2-40B4-BE49-F238E27FC236}">
                      <a16:creationId xmlns:a16="http://schemas.microsoft.com/office/drawing/2014/main" id="{26B6A2B9-5421-A34B-91E8-5108C18577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6" y="1874"/>
                  <a:ext cx="90" cy="90"/>
                </a:xfrm>
                <a:custGeom>
                  <a:avLst/>
                  <a:gdLst>
                    <a:gd name="T0" fmla="*/ 90 w 90"/>
                    <a:gd name="T1" fmla="*/ 69 h 90"/>
                    <a:gd name="T2" fmla="*/ 69 w 90"/>
                    <a:gd name="T3" fmla="*/ 90 h 90"/>
                    <a:gd name="T4" fmla="*/ 0 w 90"/>
                    <a:gd name="T5" fmla="*/ 21 h 90"/>
                    <a:gd name="T6" fmla="*/ 21 w 90"/>
                    <a:gd name="T7" fmla="*/ 0 h 90"/>
                    <a:gd name="T8" fmla="*/ 90 w 90"/>
                    <a:gd name="T9" fmla="*/ 69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90">
                      <a:moveTo>
                        <a:pt x="90" y="69"/>
                      </a:moveTo>
                      <a:lnTo>
                        <a:pt x="69" y="90"/>
                      </a:lnTo>
                      <a:lnTo>
                        <a:pt x="0" y="21"/>
                      </a:lnTo>
                      <a:lnTo>
                        <a:pt x="21" y="0"/>
                      </a:lnTo>
                      <a:lnTo>
                        <a:pt x="90" y="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6402" tIns="43201" rIns="86402" bIns="4320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4017">
                    <a:defRPr/>
                  </a:pPr>
                  <a:endParaRPr lang="en-US" sz="1701" kern="0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62" name="Freeform 21">
                  <a:extLst>
                    <a:ext uri="{FF2B5EF4-FFF2-40B4-BE49-F238E27FC236}">
                      <a16:creationId xmlns:a16="http://schemas.microsoft.com/office/drawing/2014/main" id="{76476FC9-4A39-CF46-8C63-AD98A8B909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4" y="1922"/>
                  <a:ext cx="90" cy="90"/>
                </a:xfrm>
                <a:custGeom>
                  <a:avLst/>
                  <a:gdLst>
                    <a:gd name="T0" fmla="*/ 21 w 90"/>
                    <a:gd name="T1" fmla="*/ 0 h 90"/>
                    <a:gd name="T2" fmla="*/ 0 w 90"/>
                    <a:gd name="T3" fmla="*/ 21 h 90"/>
                    <a:gd name="T4" fmla="*/ 69 w 90"/>
                    <a:gd name="T5" fmla="*/ 90 h 90"/>
                    <a:gd name="T6" fmla="*/ 90 w 90"/>
                    <a:gd name="T7" fmla="*/ 69 h 90"/>
                    <a:gd name="T8" fmla="*/ 21 w 90"/>
                    <a:gd name="T9" fmla="*/ 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90">
                      <a:moveTo>
                        <a:pt x="21" y="0"/>
                      </a:moveTo>
                      <a:lnTo>
                        <a:pt x="0" y="21"/>
                      </a:lnTo>
                      <a:lnTo>
                        <a:pt x="69" y="90"/>
                      </a:lnTo>
                      <a:lnTo>
                        <a:pt x="90" y="69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6402" tIns="43201" rIns="86402" bIns="4320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4017">
                    <a:defRPr/>
                  </a:pPr>
                  <a:endParaRPr lang="en-US" sz="1701" kern="0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63" name="Freeform 22">
                  <a:extLst>
                    <a:ext uri="{FF2B5EF4-FFF2-40B4-BE49-F238E27FC236}">
                      <a16:creationId xmlns:a16="http://schemas.microsoft.com/office/drawing/2014/main" id="{B2F1BE91-2A3F-DD4C-B5C4-E5E27E259C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4" y="1874"/>
                  <a:ext cx="90" cy="90"/>
                </a:xfrm>
                <a:custGeom>
                  <a:avLst/>
                  <a:gdLst>
                    <a:gd name="T0" fmla="*/ 0 w 90"/>
                    <a:gd name="T1" fmla="*/ 69 h 90"/>
                    <a:gd name="T2" fmla="*/ 21 w 90"/>
                    <a:gd name="T3" fmla="*/ 90 h 90"/>
                    <a:gd name="T4" fmla="*/ 90 w 90"/>
                    <a:gd name="T5" fmla="*/ 21 h 90"/>
                    <a:gd name="T6" fmla="*/ 69 w 90"/>
                    <a:gd name="T7" fmla="*/ 0 h 90"/>
                    <a:gd name="T8" fmla="*/ 0 w 90"/>
                    <a:gd name="T9" fmla="*/ 69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90">
                      <a:moveTo>
                        <a:pt x="0" y="69"/>
                      </a:moveTo>
                      <a:lnTo>
                        <a:pt x="21" y="90"/>
                      </a:lnTo>
                      <a:lnTo>
                        <a:pt x="90" y="21"/>
                      </a:lnTo>
                      <a:lnTo>
                        <a:pt x="69" y="0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6402" tIns="43201" rIns="86402" bIns="4320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4017">
                    <a:defRPr/>
                  </a:pPr>
                  <a:endParaRPr lang="en-US" sz="1701" kern="0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64" name="Oval 23">
                  <a:extLst>
                    <a:ext uri="{FF2B5EF4-FFF2-40B4-BE49-F238E27FC236}">
                      <a16:creationId xmlns:a16="http://schemas.microsoft.com/office/drawing/2014/main" id="{E704E654-339E-6C4C-AA7A-CDBACD6EEA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5" y="1928"/>
                  <a:ext cx="30" cy="30"/>
                </a:xfrm>
                <a:prstGeom prst="ellipse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6402" tIns="43201" rIns="86402" bIns="4320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4017">
                    <a:defRPr/>
                  </a:pPr>
                  <a:endParaRPr lang="en-US" sz="1701" kern="0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65" name="Oval 24">
                  <a:extLst>
                    <a:ext uri="{FF2B5EF4-FFF2-40B4-BE49-F238E27FC236}">
                      <a16:creationId xmlns:a16="http://schemas.microsoft.com/office/drawing/2014/main" id="{C55108BF-D12B-F943-B91B-BB9FDA0BC8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9" y="1928"/>
                  <a:ext cx="29" cy="3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6402" tIns="43201" rIns="86402" bIns="4320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4017">
                    <a:defRPr/>
                  </a:pPr>
                  <a:endParaRPr lang="en-US" sz="1701" kern="0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66" name="Oval 25">
                  <a:extLst>
                    <a:ext uri="{FF2B5EF4-FFF2-40B4-BE49-F238E27FC236}">
                      <a16:creationId xmlns:a16="http://schemas.microsoft.com/office/drawing/2014/main" id="{EEE54ABF-C350-8C48-BA8C-2D0FE0F725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2" y="1928"/>
                  <a:ext cx="29" cy="30"/>
                </a:xfrm>
                <a:prstGeom prst="ellipse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6402" tIns="43201" rIns="86402" bIns="4320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4017">
                    <a:defRPr/>
                  </a:pPr>
                  <a:endParaRPr lang="en-US" sz="1701" kern="0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BAC11D84-0721-7F4D-BBD3-05E331E2B0B3}"/>
                  </a:ext>
                </a:extLst>
              </p:cNvPr>
              <p:cNvGrpSpPr/>
              <p:nvPr/>
            </p:nvGrpSpPr>
            <p:grpSpPr>
              <a:xfrm>
                <a:off x="7937143" y="3316762"/>
                <a:ext cx="1866716" cy="704653"/>
                <a:chOff x="7937143" y="3316762"/>
                <a:chExt cx="1866716" cy="704653"/>
              </a:xfrm>
            </p:grpSpPr>
            <p:cxnSp>
              <p:nvCxnSpPr>
                <p:cNvPr id="101" name="Long arrow DB PL">
                  <a:extLst>
                    <a:ext uri="{FF2B5EF4-FFF2-40B4-BE49-F238E27FC236}">
                      <a16:creationId xmlns:a16="http://schemas.microsoft.com/office/drawing/2014/main" id="{04ABD0D9-E613-E946-B076-CEB6F95B3BA8}"/>
                    </a:ext>
                  </a:extLst>
                </p:cNvPr>
                <p:cNvCxnSpPr>
                  <a:cxnSpLocks/>
                  <a:stCxn id="161" idx="0"/>
                </p:cNvCxnSpPr>
                <p:nvPr/>
              </p:nvCxnSpPr>
              <p:spPr>
                <a:xfrm>
                  <a:off x="8816192" y="3670632"/>
                  <a:ext cx="987667" cy="0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  <a:headEnd type="none" w="lg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2" name="Private Endpoint">
                  <a:extLst>
                    <a:ext uri="{FF2B5EF4-FFF2-40B4-BE49-F238E27FC236}">
                      <a16:creationId xmlns:a16="http://schemas.microsoft.com/office/drawing/2014/main" id="{650DD4B8-3605-A243-B0FB-7E7587C97036}"/>
                    </a:ext>
                  </a:extLst>
                </p:cNvPr>
                <p:cNvGrpSpPr/>
                <p:nvPr/>
              </p:nvGrpSpPr>
              <p:grpSpPr>
                <a:xfrm>
                  <a:off x="7937143" y="3316762"/>
                  <a:ext cx="1225056" cy="704653"/>
                  <a:chOff x="6878724" y="3185402"/>
                  <a:chExt cx="1225056" cy="704653"/>
                </a:xfrm>
              </p:grpSpPr>
              <p:sp>
                <p:nvSpPr>
                  <p:cNvPr id="105" name="TextBox 177">
                    <a:extLst>
                      <a:ext uri="{FF2B5EF4-FFF2-40B4-BE49-F238E27FC236}">
                        <a16:creationId xmlns:a16="http://schemas.microsoft.com/office/drawing/2014/main" id="{0B0E351C-4C4C-3449-B24F-ACB41E9AB544}"/>
                      </a:ext>
                    </a:extLst>
                  </p:cNvPr>
                  <p:cNvSpPr txBox="1"/>
                  <p:nvPr/>
                </p:nvSpPr>
                <p:spPr>
                  <a:xfrm>
                    <a:off x="6878724" y="3705344"/>
                    <a:ext cx="1225056" cy="1847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183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367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550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734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5918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101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284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469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864017">
                      <a:defRPr/>
                    </a:pPr>
                    <a:r>
                      <a:rPr lang="en-US" sz="1134" kern="0">
                        <a:gradFill>
                          <a:gsLst>
                            <a:gs pos="2917">
                              <a:srgbClr val="1A1A1A"/>
                            </a:gs>
                            <a:gs pos="30000">
                              <a:srgbClr val="1A1A1A"/>
                            </a:gs>
                          </a:gsLst>
                          <a:lin ang="5400000" scaled="0"/>
                        </a:gradFill>
                        <a:latin typeface="Segoe UI Semibold"/>
                      </a:rPr>
                      <a:t>Private Endpoint</a:t>
                    </a:r>
                  </a:p>
                </p:txBody>
              </p:sp>
              <p:sp>
                <p:nvSpPr>
                  <p:cNvPr id="106" name="TextBox 112">
                    <a:extLst>
                      <a:ext uri="{FF2B5EF4-FFF2-40B4-BE49-F238E27FC236}">
                        <a16:creationId xmlns:a16="http://schemas.microsoft.com/office/drawing/2014/main" id="{CA9A9663-5701-6149-8C19-FEA6F985BDEF}"/>
                      </a:ext>
                    </a:extLst>
                  </p:cNvPr>
                  <p:cNvSpPr txBox="1"/>
                  <p:nvPr/>
                </p:nvSpPr>
                <p:spPr>
                  <a:xfrm>
                    <a:off x="7173912" y="3185402"/>
                    <a:ext cx="718353" cy="1539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183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367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550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734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5918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101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284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469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863985">
                      <a:defRPr/>
                    </a:pPr>
                    <a:r>
                      <a:rPr lang="en-US" sz="945">
                        <a:solidFill>
                          <a:srgbClr val="0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10.0.0.5</a:t>
                    </a:r>
                  </a:p>
                </p:txBody>
              </p:sp>
            </p:grpSp>
          </p:grp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1EE58EA-3823-7348-BEA0-2BBE71B38A5B}"/>
              </a:ext>
            </a:extLst>
          </p:cNvPr>
          <p:cNvSpPr/>
          <p:nvPr/>
        </p:nvSpPr>
        <p:spPr bwMode="auto">
          <a:xfrm>
            <a:off x="6216868" y="2642505"/>
            <a:ext cx="2653544" cy="92611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81093" fontAlgn="base">
              <a:spcBef>
                <a:spcPct val="0"/>
              </a:spcBef>
              <a:spcAft>
                <a:spcPct val="0"/>
              </a:spcAft>
            </a:pPr>
            <a:endParaRPr lang="en-US" sz="189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157ED-ECF1-4A1E-B71D-45D279F00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43" y="382919"/>
            <a:ext cx="10411481" cy="523477"/>
          </a:xfrm>
        </p:spPr>
        <p:txBody>
          <a:bodyPr/>
          <a:lstStyle/>
          <a:p>
            <a:r>
              <a:rPr lang="en-US"/>
              <a:t>Network security – SQL Managed Instance</a:t>
            </a:r>
          </a:p>
        </p:txBody>
      </p:sp>
      <p:sp>
        <p:nvSpPr>
          <p:cNvPr id="40" name="Vnet 1 text 2">
            <a:extLst>
              <a:ext uri="{FF2B5EF4-FFF2-40B4-BE49-F238E27FC236}">
                <a16:creationId xmlns:a16="http://schemas.microsoft.com/office/drawing/2014/main" id="{57460166-181F-4E04-AD95-9496A32392DB}"/>
              </a:ext>
            </a:extLst>
          </p:cNvPr>
          <p:cNvSpPr txBox="1"/>
          <p:nvPr/>
        </p:nvSpPr>
        <p:spPr>
          <a:xfrm>
            <a:off x="6529683" y="1626406"/>
            <a:ext cx="1256680" cy="1439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864017">
              <a:lnSpc>
                <a:spcPct val="90000"/>
              </a:lnSpc>
              <a:spcAft>
                <a:spcPts val="567"/>
              </a:spcAft>
              <a:defRPr/>
            </a:pPr>
            <a:r>
              <a:rPr lang="en-US" sz="1039" kern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US EAST</a:t>
            </a:r>
          </a:p>
        </p:txBody>
      </p:sp>
      <p:sp>
        <p:nvSpPr>
          <p:cNvPr id="42" name="VNet 1 text">
            <a:extLst>
              <a:ext uri="{FF2B5EF4-FFF2-40B4-BE49-F238E27FC236}">
                <a16:creationId xmlns:a16="http://schemas.microsoft.com/office/drawing/2014/main" id="{8A8C7FCC-F86A-4AAC-9B0E-CFC81E0A8671}"/>
              </a:ext>
            </a:extLst>
          </p:cNvPr>
          <p:cNvSpPr txBox="1"/>
          <p:nvPr/>
        </p:nvSpPr>
        <p:spPr>
          <a:xfrm>
            <a:off x="5493803" y="1321795"/>
            <a:ext cx="2317161" cy="159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863985">
              <a:defRPr/>
            </a:pPr>
            <a:r>
              <a:rPr lang="en-US" sz="1039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SQLDBVNET-EUS</a:t>
            </a:r>
            <a:endParaRPr lang="en-US" sz="1039" b="1">
              <a:solidFill>
                <a:srgbClr val="FFC000"/>
              </a:solidFill>
              <a:latin typeface="Segoe UI"/>
            </a:endParaRPr>
          </a:p>
        </p:txBody>
      </p:sp>
      <p:cxnSp>
        <p:nvCxnSpPr>
          <p:cNvPr id="49" name="Vnet peering dotted line">
            <a:extLst>
              <a:ext uri="{FF2B5EF4-FFF2-40B4-BE49-F238E27FC236}">
                <a16:creationId xmlns:a16="http://schemas.microsoft.com/office/drawing/2014/main" id="{4BB5A4FE-8933-4580-AED7-66AA43978C3B}"/>
              </a:ext>
            </a:extLst>
          </p:cNvPr>
          <p:cNvCxnSpPr>
            <a:cxnSpLocks/>
          </p:cNvCxnSpPr>
          <p:nvPr/>
        </p:nvCxnSpPr>
        <p:spPr>
          <a:xfrm flipV="1">
            <a:off x="3881329" y="1401377"/>
            <a:ext cx="0" cy="472865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3" name="VNET Peering Text">
            <a:extLst>
              <a:ext uri="{FF2B5EF4-FFF2-40B4-BE49-F238E27FC236}">
                <a16:creationId xmlns:a16="http://schemas.microsoft.com/office/drawing/2014/main" id="{FF7D6D9D-C495-4915-A129-4601482664B6}"/>
              </a:ext>
            </a:extLst>
          </p:cNvPr>
          <p:cNvSpPr txBox="1"/>
          <p:nvPr/>
        </p:nvSpPr>
        <p:spPr>
          <a:xfrm>
            <a:off x="3113785" y="1198433"/>
            <a:ext cx="1579573" cy="183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64017">
              <a:lnSpc>
                <a:spcPct val="90000"/>
              </a:lnSpc>
              <a:spcAft>
                <a:spcPts val="567"/>
              </a:spcAft>
              <a:defRPr/>
            </a:pPr>
            <a:r>
              <a:rPr lang="en-US" sz="1323" kern="0">
                <a:solidFill>
                  <a:srgbClr val="0078D4"/>
                </a:solidFill>
                <a:latin typeface="Segoe UI Semibold"/>
              </a:rPr>
              <a:t>VNET Peering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84FB838-D9F5-40AA-B260-4E0EB97DBCE7}"/>
              </a:ext>
            </a:extLst>
          </p:cNvPr>
          <p:cNvSpPr txBox="1"/>
          <p:nvPr/>
        </p:nvSpPr>
        <p:spPr>
          <a:xfrm>
            <a:off x="4805070" y="2642505"/>
            <a:ext cx="887985" cy="242574"/>
          </a:xfrm>
          <a:prstGeom prst="rect">
            <a:avLst/>
          </a:prstGeom>
          <a:noFill/>
        </p:spPr>
        <p:txBody>
          <a:bodyPr wrap="square" lIns="84703" tIns="42352" rIns="84703" bIns="42352" rtlCol="0">
            <a:spAutoFit/>
          </a:bodyPr>
          <a:lstStyle/>
          <a:p>
            <a:pPr algn="ctr" defTabSz="846995">
              <a:lnSpc>
                <a:spcPct val="90000"/>
              </a:lnSpc>
              <a:spcAft>
                <a:spcPts val="556"/>
              </a:spcAft>
              <a:defRPr/>
            </a:pPr>
            <a:r>
              <a:rPr lang="en-US" sz="1134" ker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8D7"/>
                </a:solidFill>
                <a:latin typeface="Calibri" panose="020F0502020204030204"/>
                <a:cs typeface="Segoe UI Semibold" charset="0"/>
              </a:rPr>
              <a:t>Azure VM</a:t>
            </a:r>
          </a:p>
        </p:txBody>
      </p:sp>
      <p:sp>
        <p:nvSpPr>
          <p:cNvPr id="63" name="P2S Text">
            <a:extLst>
              <a:ext uri="{FF2B5EF4-FFF2-40B4-BE49-F238E27FC236}">
                <a16:creationId xmlns:a16="http://schemas.microsoft.com/office/drawing/2014/main" id="{10346CCF-D351-49BA-9771-3ED4C26F49B0}"/>
              </a:ext>
            </a:extLst>
          </p:cNvPr>
          <p:cNvSpPr txBox="1"/>
          <p:nvPr/>
        </p:nvSpPr>
        <p:spPr>
          <a:xfrm>
            <a:off x="5785218" y="5157540"/>
            <a:ext cx="2254334" cy="183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64017">
              <a:lnSpc>
                <a:spcPct val="90000"/>
              </a:lnSpc>
              <a:spcAft>
                <a:spcPts val="567"/>
              </a:spcAft>
              <a:defRPr/>
            </a:pPr>
            <a:r>
              <a:rPr lang="en-US" sz="1323" kern="0">
                <a:solidFill>
                  <a:srgbClr val="0078D4"/>
                </a:solidFill>
                <a:latin typeface="Segoe UI Semibold"/>
              </a:rPr>
              <a:t>P2S, S2S VPN Express Route</a:t>
            </a:r>
          </a:p>
        </p:txBody>
      </p:sp>
      <p:cxnSp>
        <p:nvCxnSpPr>
          <p:cNvPr id="64" name="P2S dotted line">
            <a:extLst>
              <a:ext uri="{FF2B5EF4-FFF2-40B4-BE49-F238E27FC236}">
                <a16:creationId xmlns:a16="http://schemas.microsoft.com/office/drawing/2014/main" id="{05FF6050-CA8C-413C-8847-DA888B8F34FE}"/>
              </a:ext>
            </a:extLst>
          </p:cNvPr>
          <p:cNvCxnSpPr>
            <a:cxnSpLocks/>
          </p:cNvCxnSpPr>
          <p:nvPr/>
        </p:nvCxnSpPr>
        <p:spPr>
          <a:xfrm>
            <a:off x="6926455" y="4539897"/>
            <a:ext cx="0" cy="544028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C223A4D6-0626-4269-8E67-993528F44149}"/>
              </a:ext>
            </a:extLst>
          </p:cNvPr>
          <p:cNvSpPr txBox="1"/>
          <p:nvPr/>
        </p:nvSpPr>
        <p:spPr>
          <a:xfrm>
            <a:off x="5389233" y="4685892"/>
            <a:ext cx="1226325" cy="242574"/>
          </a:xfrm>
          <a:prstGeom prst="rect">
            <a:avLst/>
          </a:prstGeom>
          <a:noFill/>
        </p:spPr>
        <p:txBody>
          <a:bodyPr wrap="square" lIns="84703" tIns="42352" rIns="84703" bIns="42352" rtlCol="0">
            <a:spAutoFit/>
          </a:bodyPr>
          <a:lstStyle/>
          <a:p>
            <a:pPr algn="ctr" defTabSz="846995">
              <a:lnSpc>
                <a:spcPct val="90000"/>
              </a:lnSpc>
              <a:spcAft>
                <a:spcPts val="556"/>
              </a:spcAft>
              <a:defRPr/>
            </a:pPr>
            <a:r>
              <a:rPr lang="en-US" sz="1134" ker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8D7"/>
                </a:solidFill>
                <a:latin typeface="Calibri" panose="020F0502020204030204"/>
                <a:cs typeface="Segoe UI Semibold" charset="0"/>
              </a:rPr>
              <a:t>VNET Gateway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787EC7A-4F27-4AC1-B840-0F4EF26AFCF6}"/>
              </a:ext>
            </a:extLst>
          </p:cNvPr>
          <p:cNvCxnSpPr>
            <a:cxnSpLocks/>
          </p:cNvCxnSpPr>
          <p:nvPr/>
        </p:nvCxnSpPr>
        <p:spPr>
          <a:xfrm>
            <a:off x="3786638" y="4561858"/>
            <a:ext cx="0" cy="541155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82" name="Vnet2Vnet text">
            <a:extLst>
              <a:ext uri="{FF2B5EF4-FFF2-40B4-BE49-F238E27FC236}">
                <a16:creationId xmlns:a16="http://schemas.microsoft.com/office/drawing/2014/main" id="{F843BC07-3CA6-4C4C-AAE6-B3D268C8CB4E}"/>
              </a:ext>
            </a:extLst>
          </p:cNvPr>
          <p:cNvSpPr txBox="1"/>
          <p:nvPr/>
        </p:nvSpPr>
        <p:spPr>
          <a:xfrm>
            <a:off x="3076579" y="5157540"/>
            <a:ext cx="1420118" cy="183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64017">
              <a:lnSpc>
                <a:spcPct val="90000"/>
              </a:lnSpc>
              <a:spcAft>
                <a:spcPts val="567"/>
              </a:spcAft>
              <a:defRPr/>
            </a:pPr>
            <a:r>
              <a:rPr lang="en-US" sz="1323" kern="0">
                <a:solidFill>
                  <a:srgbClr val="0078D4"/>
                </a:solidFill>
                <a:latin typeface="Segoe UI Semibold"/>
              </a:rPr>
              <a:t>Vnet2Vnet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721DB2D-DBD6-4162-8417-197FB4147B82}"/>
              </a:ext>
            </a:extLst>
          </p:cNvPr>
          <p:cNvCxnSpPr>
            <a:cxnSpLocks/>
          </p:cNvCxnSpPr>
          <p:nvPr/>
        </p:nvCxnSpPr>
        <p:spPr>
          <a:xfrm>
            <a:off x="3423295" y="1874456"/>
            <a:ext cx="916067" cy="5133"/>
          </a:xfrm>
          <a:prstGeom prst="line">
            <a:avLst/>
          </a:prstGeom>
          <a:ln w="127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4CA88D6-1123-4B0C-9093-06588A2C4BA7}"/>
              </a:ext>
            </a:extLst>
          </p:cNvPr>
          <p:cNvSpPr/>
          <p:nvPr/>
        </p:nvSpPr>
        <p:spPr>
          <a:xfrm>
            <a:off x="4693359" y="2818269"/>
            <a:ext cx="1122423" cy="237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64017">
              <a:defRPr/>
            </a:pPr>
            <a:r>
              <a:rPr lang="en-US" sz="945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174.17.218.16</a:t>
            </a:r>
            <a:endParaRPr lang="en-US" sz="945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1900CEF-03CC-4DBB-BACC-00E691FAFF1E}"/>
              </a:ext>
            </a:extLst>
          </p:cNvPr>
          <p:cNvSpPr/>
          <p:nvPr/>
        </p:nvSpPr>
        <p:spPr>
          <a:xfrm>
            <a:off x="4669701" y="2830359"/>
            <a:ext cx="1221548" cy="237757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 defTabSz="864017">
              <a:defRPr/>
            </a:pPr>
            <a:r>
              <a:rPr lang="en-US" sz="945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10.0.0.2</a:t>
            </a:r>
            <a:endParaRPr lang="en-US" sz="945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AF5070-693B-44E1-B1FA-7C23316259C0}"/>
              </a:ext>
            </a:extLst>
          </p:cNvPr>
          <p:cNvSpPr/>
          <p:nvPr/>
        </p:nvSpPr>
        <p:spPr bwMode="auto">
          <a:xfrm>
            <a:off x="4349172" y="1532157"/>
            <a:ext cx="3483965" cy="3405875"/>
          </a:xfrm>
          <a:prstGeom prst="rect">
            <a:avLst/>
          </a:prstGeom>
          <a:noFill/>
          <a:ln w="19050" cap="sq" cmpd="sng" algn="ctr">
            <a:solidFill>
              <a:schemeClr val="accent1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="horz" wrap="square" lIns="169408" tIns="135526" rIns="169408" bIns="135526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637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br>
              <a:rPr lang="en-US" sz="1134" kern="0">
                <a:solidFill>
                  <a:srgbClr val="2F2F2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n-US" sz="1134" kern="0">
              <a:solidFill>
                <a:srgbClr val="2F2F2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9CAD84-4029-9B4C-AA8D-71D106035FA2}"/>
              </a:ext>
            </a:extLst>
          </p:cNvPr>
          <p:cNvGrpSpPr/>
          <p:nvPr/>
        </p:nvGrpSpPr>
        <p:grpSpPr>
          <a:xfrm>
            <a:off x="6448156" y="2115578"/>
            <a:ext cx="4805574" cy="1923204"/>
            <a:chOff x="6812765" y="2251582"/>
            <a:chExt cx="5085762" cy="2035336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0FBC4B1-C020-4D78-8561-AA3B5FB46C47}"/>
                </a:ext>
              </a:extLst>
            </p:cNvPr>
            <p:cNvSpPr txBox="1"/>
            <p:nvPr/>
          </p:nvSpPr>
          <p:spPr>
            <a:xfrm>
              <a:off x="7133877" y="4028400"/>
              <a:ext cx="1006389" cy="258518"/>
            </a:xfrm>
            <a:prstGeom prst="rect">
              <a:avLst/>
            </a:prstGeom>
            <a:noFill/>
          </p:spPr>
          <p:txBody>
            <a:bodyPr wrap="square" lIns="86390" tIns="43195" rIns="86390" bIns="43195" rtlCol="0">
              <a:spAutoFit/>
            </a:bodyPr>
            <a:lstStyle/>
            <a:p>
              <a:pPr algn="ctr" defTabSz="863851">
                <a:lnSpc>
                  <a:spcPct val="90000"/>
                </a:lnSpc>
                <a:spcAft>
                  <a:spcPts val="567"/>
                </a:spcAft>
                <a:defRPr/>
              </a:pPr>
              <a:r>
                <a:rPr lang="en-US" sz="1134" b="1" kern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78D7"/>
                  </a:solidFill>
                  <a:latin typeface="Segoe UI Semibold" charset="0"/>
                  <a:cs typeface="Segoe UI Semibold" charset="0"/>
                </a:rPr>
                <a:t>MI Subnet</a:t>
              </a:r>
            </a:p>
          </p:txBody>
        </p:sp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id="{E5110C6A-234E-4411-98F2-7716850E7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1728" y="3302833"/>
              <a:ext cx="487644" cy="486510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B9A78BB-3F70-49EB-B23D-D1BE29A5D76A}"/>
                </a:ext>
              </a:extLst>
            </p:cNvPr>
            <p:cNvSpPr txBox="1"/>
            <p:nvPr/>
          </p:nvSpPr>
          <p:spPr>
            <a:xfrm>
              <a:off x="8376685" y="2561152"/>
              <a:ext cx="3521842" cy="282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64017">
                <a:defRPr/>
              </a:pPr>
              <a:r>
                <a:rPr lang="en-US" sz="1134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sql-mi-2.25984.database.windows.net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1A63DB4-9F1E-4DDE-B68F-65652B2F0142}"/>
                </a:ext>
              </a:extLst>
            </p:cNvPr>
            <p:cNvSpPr txBox="1"/>
            <p:nvPr/>
          </p:nvSpPr>
          <p:spPr>
            <a:xfrm>
              <a:off x="8376685" y="3399322"/>
              <a:ext cx="3521842" cy="282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64017">
                <a:defRPr/>
              </a:pPr>
              <a:r>
                <a:rPr lang="en-US" sz="1134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sql-mi-1.259fs.database.windows.net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4B59592-7574-46DC-868E-935566A62597}"/>
                </a:ext>
              </a:extLst>
            </p:cNvPr>
            <p:cNvSpPr/>
            <p:nvPr/>
          </p:nvSpPr>
          <p:spPr bwMode="auto">
            <a:xfrm>
              <a:off x="6812765" y="2251582"/>
              <a:ext cx="1274549" cy="2013255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23944" indent="-323944" algn="ctr" defTabSz="880924">
                <a:lnSpc>
                  <a:spcPct val="90000"/>
                </a:lnSpc>
                <a:buFont typeface="Wingdings 3" panose="05040102010807070707" pitchFamily="18" charset="2"/>
                <a:buChar char="Æ"/>
                <a:defRPr/>
              </a:pPr>
              <a:endParaRPr lang="en-US" sz="1890" b="1" kern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id="{CD479817-1E7D-42F6-BE15-14B46C748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6122" y="2501832"/>
              <a:ext cx="487644" cy="486510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8DF245F-68C7-4E9D-AF18-770586E8062A}"/>
                </a:ext>
              </a:extLst>
            </p:cNvPr>
            <p:cNvSpPr txBox="1"/>
            <p:nvPr/>
          </p:nvSpPr>
          <p:spPr>
            <a:xfrm>
              <a:off x="8551988" y="3617039"/>
              <a:ext cx="3144743" cy="266956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defTabSz="864017">
                <a:defRPr/>
              </a:pPr>
              <a:r>
                <a:rPr lang="en-US" sz="1039">
                  <a:solidFill>
                    <a:srgbClr val="0078D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10.0.0.252</a:t>
              </a:r>
              <a:endParaRPr lang="en-US" sz="1323" b="1">
                <a:solidFill>
                  <a:srgbClr val="0078D4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F8C59016-3C4C-4177-8B59-D3A0D828320E}"/>
                </a:ext>
              </a:extLst>
            </p:cNvPr>
            <p:cNvSpPr txBox="1"/>
            <p:nvPr/>
          </p:nvSpPr>
          <p:spPr>
            <a:xfrm>
              <a:off x="8518496" y="2782102"/>
              <a:ext cx="3144743" cy="266956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defTabSz="864017">
                <a:defRPr/>
              </a:pPr>
              <a:r>
                <a:rPr lang="en-US" sz="1039">
                  <a:solidFill>
                    <a:srgbClr val="0078D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10.0.0.254</a:t>
              </a:r>
              <a:endParaRPr lang="en-US" sz="1323" b="1">
                <a:solidFill>
                  <a:srgbClr val="0078D4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8355934-8A4F-2F4E-85E6-EB1B49005F7B}"/>
              </a:ext>
            </a:extLst>
          </p:cNvPr>
          <p:cNvSpPr/>
          <p:nvPr/>
        </p:nvSpPr>
        <p:spPr>
          <a:xfrm>
            <a:off x="2277379" y="3991954"/>
            <a:ext cx="1050288" cy="237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64017">
              <a:defRPr/>
            </a:pPr>
            <a:r>
              <a:rPr lang="en-US" sz="945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102.14.157.9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E9882E9-F53D-2D48-9C69-A1451251B8F8}"/>
              </a:ext>
            </a:extLst>
          </p:cNvPr>
          <p:cNvSpPr/>
          <p:nvPr/>
        </p:nvSpPr>
        <p:spPr>
          <a:xfrm>
            <a:off x="2190081" y="3996401"/>
            <a:ext cx="1221548" cy="237757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 defTabSz="864017">
              <a:defRPr/>
            </a:pPr>
            <a:r>
              <a:rPr lang="en-US" sz="945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10.0.0.1</a:t>
            </a:r>
            <a:endParaRPr lang="en-US" sz="945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12" name="VNET EUS 2">
            <a:extLst>
              <a:ext uri="{FF2B5EF4-FFF2-40B4-BE49-F238E27FC236}">
                <a16:creationId xmlns:a16="http://schemas.microsoft.com/office/drawing/2014/main" id="{146D80A5-DC0C-9F45-8DF9-A1FF75D6D2F7}"/>
              </a:ext>
            </a:extLst>
          </p:cNvPr>
          <p:cNvGrpSpPr/>
          <p:nvPr/>
        </p:nvGrpSpPr>
        <p:grpSpPr>
          <a:xfrm>
            <a:off x="1906036" y="1241426"/>
            <a:ext cx="1480319" cy="1493201"/>
            <a:chOff x="1799542" y="1292175"/>
            <a:chExt cx="1566629" cy="1580262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8E951F3-839F-0649-AAA2-DD20F1B460A5}"/>
                </a:ext>
              </a:extLst>
            </p:cNvPr>
            <p:cNvSpPr/>
            <p:nvPr/>
          </p:nvSpPr>
          <p:spPr bwMode="auto">
            <a:xfrm>
              <a:off x="1799542" y="1497559"/>
              <a:ext cx="1566629" cy="13748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86402" tIns="86402" rIns="169408" bIns="13552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64017">
                <a:lnSpc>
                  <a:spcPct val="90000"/>
                </a:lnSpc>
                <a:spcAft>
                  <a:spcPct val="0"/>
                </a:spcAft>
                <a:defRPr/>
              </a:pPr>
              <a:r>
                <a:rPr lang="en-US" sz="992" kern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 Semibold"/>
                  <a:cs typeface="Segoe UI" panose="020B0502040204020203" pitchFamily="34" charset="0"/>
                </a:rPr>
                <a:t>US EAST</a:t>
              </a:r>
            </a:p>
          </p:txBody>
        </p:sp>
        <p:sp>
          <p:nvSpPr>
            <p:cNvPr id="115" name="TextBox 6">
              <a:extLst>
                <a:ext uri="{FF2B5EF4-FFF2-40B4-BE49-F238E27FC236}">
                  <a16:creationId xmlns:a16="http://schemas.microsoft.com/office/drawing/2014/main" id="{657A7B02-5702-8B4E-8005-ECB6B64F7238}"/>
                </a:ext>
              </a:extLst>
            </p:cNvPr>
            <p:cNvSpPr txBox="1"/>
            <p:nvPr/>
          </p:nvSpPr>
          <p:spPr>
            <a:xfrm>
              <a:off x="1799542" y="1292175"/>
              <a:ext cx="984079" cy="1692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63985">
                <a:defRPr/>
              </a:pPr>
              <a:r>
                <a:rPr lang="en-US" sz="1039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VMVNET-EUS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E07D5F5-DD7A-A14F-8EAE-953F823EB1FF}"/>
                </a:ext>
              </a:extLst>
            </p:cNvPr>
            <p:cNvSpPr txBox="1"/>
            <p:nvPr/>
          </p:nvSpPr>
          <p:spPr>
            <a:xfrm>
              <a:off x="2227046" y="2314289"/>
              <a:ext cx="939759" cy="256717"/>
            </a:xfrm>
            <a:prstGeom prst="rect">
              <a:avLst/>
            </a:prstGeom>
            <a:noFill/>
          </p:spPr>
          <p:txBody>
            <a:bodyPr wrap="square" lIns="84703" tIns="42352" rIns="84703" bIns="42352" rtlCol="0">
              <a:spAutoFit/>
            </a:bodyPr>
            <a:lstStyle/>
            <a:p>
              <a:pPr algn="ctr" defTabSz="846995">
                <a:lnSpc>
                  <a:spcPct val="90000"/>
                </a:lnSpc>
                <a:spcAft>
                  <a:spcPts val="556"/>
                </a:spcAft>
                <a:defRPr/>
              </a:pPr>
              <a:r>
                <a:rPr lang="en-US" sz="1134" kern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78D7"/>
                  </a:solidFill>
                  <a:latin typeface="Calibri" panose="020F0502020204030204"/>
                  <a:cs typeface="Segoe UI Semibold" charset="0"/>
                </a:rPr>
                <a:t>Azure VM</a:t>
              </a:r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53FAC94-DA20-AF4E-8853-6EA9AB23D30A}"/>
              </a:ext>
            </a:extLst>
          </p:cNvPr>
          <p:cNvSpPr/>
          <p:nvPr/>
        </p:nvSpPr>
        <p:spPr bwMode="auto">
          <a:xfrm>
            <a:off x="1906036" y="3080655"/>
            <a:ext cx="1494604" cy="1857376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="horz" wrap="square" lIns="86402" tIns="86402" rIns="169408" bIns="135526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64017">
              <a:lnSpc>
                <a:spcPct val="90000"/>
              </a:lnSpc>
              <a:spcAft>
                <a:spcPct val="0"/>
              </a:spcAft>
              <a:defRPr/>
            </a:pPr>
            <a:r>
              <a:rPr lang="en-US" sz="992" b="1" kern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" panose="020B0502040204020203" pitchFamily="34" charset="0"/>
              </a:rPr>
              <a:t>US WEST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2633080-946F-CE42-BDBC-6160F56609F1}"/>
              </a:ext>
            </a:extLst>
          </p:cNvPr>
          <p:cNvSpPr txBox="1"/>
          <p:nvPr/>
        </p:nvSpPr>
        <p:spPr>
          <a:xfrm>
            <a:off x="2356864" y="3828813"/>
            <a:ext cx="887985" cy="242574"/>
          </a:xfrm>
          <a:prstGeom prst="rect">
            <a:avLst/>
          </a:prstGeom>
          <a:noFill/>
        </p:spPr>
        <p:txBody>
          <a:bodyPr wrap="square" lIns="84703" tIns="42352" rIns="84703" bIns="42352" rtlCol="0">
            <a:spAutoFit/>
          </a:bodyPr>
          <a:lstStyle/>
          <a:p>
            <a:pPr algn="ctr" defTabSz="846995">
              <a:lnSpc>
                <a:spcPct val="90000"/>
              </a:lnSpc>
              <a:spcAft>
                <a:spcPts val="556"/>
              </a:spcAft>
              <a:defRPr/>
            </a:pPr>
            <a:r>
              <a:rPr lang="en-US" sz="1134" ker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8D7"/>
                </a:solidFill>
                <a:latin typeface="Calibri" panose="020F0502020204030204"/>
                <a:cs typeface="Segoe UI Semibold" charset="0"/>
              </a:rPr>
              <a:t>Azure VM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5FA23FC-13EE-254C-9214-77A0C2AD9221}"/>
              </a:ext>
            </a:extLst>
          </p:cNvPr>
          <p:cNvSpPr txBox="1"/>
          <p:nvPr/>
        </p:nvSpPr>
        <p:spPr>
          <a:xfrm>
            <a:off x="2187693" y="4669033"/>
            <a:ext cx="1226325" cy="242574"/>
          </a:xfrm>
          <a:prstGeom prst="rect">
            <a:avLst/>
          </a:prstGeom>
          <a:noFill/>
        </p:spPr>
        <p:txBody>
          <a:bodyPr wrap="square" lIns="84703" tIns="42352" rIns="84703" bIns="42352" rtlCol="0">
            <a:spAutoFit/>
          </a:bodyPr>
          <a:lstStyle/>
          <a:p>
            <a:pPr algn="ctr" defTabSz="846995">
              <a:lnSpc>
                <a:spcPct val="90000"/>
              </a:lnSpc>
              <a:spcAft>
                <a:spcPts val="556"/>
              </a:spcAft>
              <a:defRPr/>
            </a:pPr>
            <a:r>
              <a:rPr lang="en-US" sz="1134" ker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8D7"/>
                </a:solidFill>
                <a:latin typeface="Calibri" panose="020F0502020204030204"/>
                <a:cs typeface="Segoe UI Semibold" charset="0"/>
              </a:rPr>
              <a:t>VNET Gateway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A3A51AD-4040-E843-90DD-47BA1FDE7A32}"/>
              </a:ext>
            </a:extLst>
          </p:cNvPr>
          <p:cNvSpPr/>
          <p:nvPr/>
        </p:nvSpPr>
        <p:spPr>
          <a:xfrm>
            <a:off x="2211921" y="2378407"/>
            <a:ext cx="1050288" cy="237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64017">
              <a:defRPr/>
            </a:pPr>
            <a:r>
              <a:rPr lang="en-US" sz="945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127.33.201.5</a:t>
            </a:r>
            <a:endParaRPr lang="en-US" sz="945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6F782CE-A8C3-1D41-9904-512B46B3EEEE}"/>
              </a:ext>
            </a:extLst>
          </p:cNvPr>
          <p:cNvSpPr/>
          <p:nvPr/>
        </p:nvSpPr>
        <p:spPr>
          <a:xfrm>
            <a:off x="2211985" y="2378406"/>
            <a:ext cx="1100023" cy="237757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 defTabSz="864017">
              <a:defRPr/>
            </a:pPr>
            <a:r>
              <a:rPr lang="en-US" sz="945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10.0.0.3</a:t>
            </a:r>
            <a:endParaRPr lang="en-US" sz="945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1" name="VM to VNET Gateway">
            <a:extLst>
              <a:ext uri="{FF2B5EF4-FFF2-40B4-BE49-F238E27FC236}">
                <a16:creationId xmlns:a16="http://schemas.microsoft.com/office/drawing/2014/main" id="{C647933C-0F86-FD4B-B909-6ECA0783938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14182" y="3707791"/>
            <a:ext cx="2848" cy="827189"/>
          </a:xfrm>
          <a:prstGeom prst="bentConnector3">
            <a:avLst>
              <a:gd name="adj1" fmla="val 7684605"/>
            </a:avLst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Graphic 131">
            <a:extLst>
              <a:ext uri="{FF2B5EF4-FFF2-40B4-BE49-F238E27FC236}">
                <a16:creationId xmlns:a16="http://schemas.microsoft.com/office/drawing/2014/main" id="{B218095E-5602-E941-B5A7-3AE8246951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68353" y="1697678"/>
            <a:ext cx="484810" cy="482105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AA0ABE92-A03A-5441-9B2D-A3119FA596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62008" y="3410338"/>
            <a:ext cx="477697" cy="475031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22B7E15-E234-424F-9ECD-E89CD8E2A2BE}"/>
              </a:ext>
            </a:extLst>
          </p:cNvPr>
          <p:cNvGrpSpPr>
            <a:grpSpLocks noChangeAspect="1"/>
          </p:cNvGrpSpPr>
          <p:nvPr/>
        </p:nvGrpSpPr>
        <p:grpSpPr>
          <a:xfrm>
            <a:off x="2635702" y="4245330"/>
            <a:ext cx="330308" cy="407643"/>
            <a:chOff x="1980078" y="253998"/>
            <a:chExt cx="3830386" cy="4727197"/>
          </a:xfrm>
        </p:grpSpPr>
        <p:sp>
          <p:nvSpPr>
            <p:cNvPr id="135" name="Rectangle 27">
              <a:extLst>
                <a:ext uri="{FF2B5EF4-FFF2-40B4-BE49-F238E27FC236}">
                  <a16:creationId xmlns:a16="http://schemas.microsoft.com/office/drawing/2014/main" id="{174FF138-AD9C-DB4C-9D36-03B8CE149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078" y="2169196"/>
              <a:ext cx="3830386" cy="281199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55BB9C56-87EC-054B-B707-9C897A2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4477" y="2913999"/>
              <a:ext cx="881597" cy="881598"/>
            </a:xfrm>
            <a:custGeom>
              <a:avLst/>
              <a:gdLst>
                <a:gd name="T0" fmla="*/ 256 w 256"/>
                <a:gd name="T1" fmla="*/ 127 h 256"/>
                <a:gd name="T2" fmla="*/ 256 w 256"/>
                <a:gd name="T3" fmla="*/ 129 h 256"/>
                <a:gd name="T4" fmla="*/ 129 w 256"/>
                <a:gd name="T5" fmla="*/ 256 h 256"/>
                <a:gd name="T6" fmla="*/ 127 w 256"/>
                <a:gd name="T7" fmla="*/ 256 h 256"/>
                <a:gd name="T8" fmla="*/ 0 w 256"/>
                <a:gd name="T9" fmla="*/ 129 h 256"/>
                <a:gd name="T10" fmla="*/ 0 w 256"/>
                <a:gd name="T11" fmla="*/ 127 h 256"/>
                <a:gd name="T12" fmla="*/ 127 w 256"/>
                <a:gd name="T13" fmla="*/ 0 h 256"/>
                <a:gd name="T14" fmla="*/ 129 w 256"/>
                <a:gd name="T15" fmla="*/ 0 h 256"/>
                <a:gd name="T16" fmla="*/ 256 w 256"/>
                <a:gd name="T17" fmla="*/ 12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127"/>
                  </a:moveTo>
                  <a:cubicBezTo>
                    <a:pt x="256" y="129"/>
                    <a:pt x="256" y="129"/>
                    <a:pt x="256" y="129"/>
                  </a:cubicBezTo>
                  <a:cubicBezTo>
                    <a:pt x="256" y="199"/>
                    <a:pt x="199" y="256"/>
                    <a:pt x="129" y="256"/>
                  </a:cubicBezTo>
                  <a:cubicBezTo>
                    <a:pt x="127" y="256"/>
                    <a:pt x="127" y="256"/>
                    <a:pt x="127" y="256"/>
                  </a:cubicBezTo>
                  <a:cubicBezTo>
                    <a:pt x="57" y="256"/>
                    <a:pt x="0" y="199"/>
                    <a:pt x="0" y="12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57"/>
                    <a:pt x="57" y="0"/>
                    <a:pt x="12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99" y="0"/>
                    <a:pt x="256" y="57"/>
                    <a:pt x="256" y="127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37" name="Freeform 30">
              <a:extLst>
                <a:ext uri="{FF2B5EF4-FFF2-40B4-BE49-F238E27FC236}">
                  <a16:creationId xmlns:a16="http://schemas.microsoft.com/office/drawing/2014/main" id="{28BF829F-3EE4-214B-888D-F5C5787A7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7277" y="3354793"/>
              <a:ext cx="455998" cy="1033598"/>
            </a:xfrm>
            <a:custGeom>
              <a:avLst/>
              <a:gdLst>
                <a:gd name="T0" fmla="*/ 64 w 128"/>
                <a:gd name="T1" fmla="*/ 299 h 299"/>
                <a:gd name="T2" fmla="*/ 63 w 128"/>
                <a:gd name="T3" fmla="*/ 299 h 299"/>
                <a:gd name="T4" fmla="*/ 0 w 128"/>
                <a:gd name="T5" fmla="*/ 236 h 299"/>
                <a:gd name="T6" fmla="*/ 0 w 128"/>
                <a:gd name="T7" fmla="*/ 64 h 299"/>
                <a:gd name="T8" fmla="*/ 63 w 128"/>
                <a:gd name="T9" fmla="*/ 0 h 299"/>
                <a:gd name="T10" fmla="*/ 64 w 128"/>
                <a:gd name="T11" fmla="*/ 0 h 299"/>
                <a:gd name="T12" fmla="*/ 128 w 128"/>
                <a:gd name="T13" fmla="*/ 64 h 299"/>
                <a:gd name="T14" fmla="*/ 128 w 128"/>
                <a:gd name="T15" fmla="*/ 236 h 299"/>
                <a:gd name="T16" fmla="*/ 64 w 128"/>
                <a:gd name="T17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299">
                  <a:moveTo>
                    <a:pt x="64" y="299"/>
                  </a:moveTo>
                  <a:cubicBezTo>
                    <a:pt x="63" y="299"/>
                    <a:pt x="63" y="299"/>
                    <a:pt x="63" y="299"/>
                  </a:cubicBezTo>
                  <a:cubicBezTo>
                    <a:pt x="28" y="299"/>
                    <a:pt x="0" y="271"/>
                    <a:pt x="0" y="23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8" y="0"/>
                    <a:pt x="63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100" y="0"/>
                    <a:pt x="128" y="29"/>
                    <a:pt x="128" y="64"/>
                  </a:cubicBezTo>
                  <a:cubicBezTo>
                    <a:pt x="128" y="236"/>
                    <a:pt x="128" y="236"/>
                    <a:pt x="128" y="236"/>
                  </a:cubicBezTo>
                  <a:cubicBezTo>
                    <a:pt x="128" y="271"/>
                    <a:pt x="100" y="299"/>
                    <a:pt x="64" y="299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38" name="Freeform: Shape 136">
              <a:extLst>
                <a:ext uri="{FF2B5EF4-FFF2-40B4-BE49-F238E27FC236}">
                  <a16:creationId xmlns:a16="http://schemas.microsoft.com/office/drawing/2014/main" id="{68B53D7B-FB7D-1A40-A3D1-590C5C15B668}"/>
                </a:ext>
              </a:extLst>
            </p:cNvPr>
            <p:cNvSpPr/>
            <p:nvPr/>
          </p:nvSpPr>
          <p:spPr bwMode="auto">
            <a:xfrm>
              <a:off x="2420880" y="253998"/>
              <a:ext cx="2948790" cy="2423888"/>
            </a:xfrm>
            <a:custGeom>
              <a:avLst/>
              <a:gdLst>
                <a:gd name="connsiteX0" fmla="*/ 1474395 w 2948790"/>
                <a:gd name="connsiteY0" fmla="*/ 0 h 2423888"/>
                <a:gd name="connsiteX1" fmla="*/ 2948790 w 2948790"/>
                <a:gd name="connsiteY1" fmla="*/ 1474395 h 2423888"/>
                <a:gd name="connsiteX2" fmla="*/ 2948790 w 2948790"/>
                <a:gd name="connsiteY2" fmla="*/ 2423888 h 2423888"/>
                <a:gd name="connsiteX3" fmla="*/ 2505425 w 2948790"/>
                <a:gd name="connsiteY3" fmla="*/ 2423888 h 2423888"/>
                <a:gd name="connsiteX4" fmla="*/ 2506265 w 2948790"/>
                <a:gd name="connsiteY4" fmla="*/ 1475461 h 2423888"/>
                <a:gd name="connsiteX5" fmla="*/ 1474395 w 2948790"/>
                <a:gd name="connsiteY5" fmla="*/ 443591 h 2423888"/>
                <a:gd name="connsiteX6" fmla="*/ 442525 w 2948790"/>
                <a:gd name="connsiteY6" fmla="*/ 1475461 h 2423888"/>
                <a:gd name="connsiteX7" fmla="*/ 442525 w 2948790"/>
                <a:gd name="connsiteY7" fmla="*/ 2423888 h 2423888"/>
                <a:gd name="connsiteX8" fmla="*/ 0 w 2948790"/>
                <a:gd name="connsiteY8" fmla="*/ 2423888 h 2423888"/>
                <a:gd name="connsiteX9" fmla="*/ 0 w 2948790"/>
                <a:gd name="connsiteY9" fmla="*/ 1474395 h 2423888"/>
                <a:gd name="connsiteX10" fmla="*/ 1474395 w 2948790"/>
                <a:gd name="connsiteY10" fmla="*/ 0 h 242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90" h="2423888">
                  <a:moveTo>
                    <a:pt x="1474395" y="0"/>
                  </a:moveTo>
                  <a:cubicBezTo>
                    <a:pt x="2288681" y="0"/>
                    <a:pt x="2948790" y="660109"/>
                    <a:pt x="2948790" y="1474395"/>
                  </a:cubicBezTo>
                  <a:lnTo>
                    <a:pt x="2948790" y="2423888"/>
                  </a:lnTo>
                  <a:lnTo>
                    <a:pt x="2505425" y="2423888"/>
                  </a:lnTo>
                  <a:lnTo>
                    <a:pt x="2506265" y="1475461"/>
                  </a:lnTo>
                  <a:cubicBezTo>
                    <a:pt x="2506265" y="905575"/>
                    <a:pt x="2044281" y="443591"/>
                    <a:pt x="1474395" y="443591"/>
                  </a:cubicBezTo>
                  <a:cubicBezTo>
                    <a:pt x="904509" y="443591"/>
                    <a:pt x="442525" y="905575"/>
                    <a:pt x="442525" y="1475461"/>
                  </a:cubicBezTo>
                  <a:lnTo>
                    <a:pt x="442525" y="2423888"/>
                  </a:lnTo>
                  <a:lnTo>
                    <a:pt x="0" y="2423888"/>
                  </a:lnTo>
                  <a:lnTo>
                    <a:pt x="0" y="1474395"/>
                  </a:lnTo>
                  <a:cubicBezTo>
                    <a:pt x="0" y="660109"/>
                    <a:pt x="660109" y="0"/>
                    <a:pt x="14743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</p:grpSp>
      <p:pic>
        <p:nvPicPr>
          <p:cNvPr id="139" name="Graphic 138">
            <a:extLst>
              <a:ext uri="{FF2B5EF4-FFF2-40B4-BE49-F238E27FC236}">
                <a16:creationId xmlns:a16="http://schemas.microsoft.com/office/drawing/2014/main" id="{5FECD28E-A044-0243-ACA6-8B5D1B004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56740" y="2170011"/>
            <a:ext cx="484810" cy="482105"/>
          </a:xfrm>
          <a:prstGeom prst="rect">
            <a:avLst/>
          </a:prstGeom>
        </p:spPr>
      </p:pic>
      <p:sp>
        <p:nvSpPr>
          <p:cNvPr id="146" name="P2S Text">
            <a:extLst>
              <a:ext uri="{FF2B5EF4-FFF2-40B4-BE49-F238E27FC236}">
                <a16:creationId xmlns:a16="http://schemas.microsoft.com/office/drawing/2014/main" id="{C20D7450-1A2B-5441-9B4F-8A894899DC01}"/>
              </a:ext>
            </a:extLst>
          </p:cNvPr>
          <p:cNvSpPr txBox="1"/>
          <p:nvPr/>
        </p:nvSpPr>
        <p:spPr>
          <a:xfrm>
            <a:off x="7967748" y="4860206"/>
            <a:ext cx="1553168" cy="183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64017">
              <a:lnSpc>
                <a:spcPct val="90000"/>
              </a:lnSpc>
              <a:spcAft>
                <a:spcPts val="567"/>
              </a:spcAft>
              <a:defRPr/>
            </a:pPr>
            <a:r>
              <a:rPr lang="en-US" sz="1323" kern="0">
                <a:solidFill>
                  <a:srgbClr val="0078D4"/>
                </a:solidFill>
                <a:latin typeface="Segoe UI Semibold"/>
              </a:rPr>
              <a:t>On-premises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28E05A4-03A8-5F44-A600-43F1074CAF43}"/>
              </a:ext>
            </a:extLst>
          </p:cNvPr>
          <p:cNvGrpSpPr/>
          <p:nvPr/>
        </p:nvGrpSpPr>
        <p:grpSpPr>
          <a:xfrm>
            <a:off x="8636405" y="4280389"/>
            <a:ext cx="234006" cy="468014"/>
            <a:chOff x="648736" y="3909272"/>
            <a:chExt cx="247650" cy="495301"/>
          </a:xfrm>
        </p:grpSpPr>
        <p:sp>
          <p:nvSpPr>
            <p:cNvPr id="148" name="Rectangle 5">
              <a:extLst>
                <a:ext uri="{FF2B5EF4-FFF2-40B4-BE49-F238E27FC236}">
                  <a16:creationId xmlns:a16="http://schemas.microsoft.com/office/drawing/2014/main" id="{C130BDE1-26F4-F04F-9B50-F7CA226F8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736" y="3909272"/>
              <a:ext cx="247650" cy="4953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49" name="Rectangle 7">
              <a:extLst>
                <a:ext uri="{FF2B5EF4-FFF2-40B4-BE49-F238E27FC236}">
                  <a16:creationId xmlns:a16="http://schemas.microsoft.com/office/drawing/2014/main" id="{1DFEC55A-68C2-2A48-BA40-284230989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649" y="3987060"/>
              <a:ext cx="46038" cy="4603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0" name="Rectangle 8">
              <a:extLst>
                <a:ext uri="{FF2B5EF4-FFF2-40B4-BE49-F238E27FC236}">
                  <a16:creationId xmlns:a16="http://schemas.microsoft.com/office/drawing/2014/main" id="{ACBA8F31-00E0-0D41-A80D-1423DF73A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36" y="3987060"/>
              <a:ext cx="46038" cy="4603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1" name="Rectangle 9">
              <a:extLst>
                <a:ext uri="{FF2B5EF4-FFF2-40B4-BE49-F238E27FC236}">
                  <a16:creationId xmlns:a16="http://schemas.microsoft.com/office/drawing/2014/main" id="{BB1C9518-A11B-7646-A1A1-2E0EE92E6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649" y="4063260"/>
              <a:ext cx="46038" cy="47625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2" name="Rectangle 10">
              <a:extLst>
                <a:ext uri="{FF2B5EF4-FFF2-40B4-BE49-F238E27FC236}">
                  <a16:creationId xmlns:a16="http://schemas.microsoft.com/office/drawing/2014/main" id="{DA39CF3B-DDA9-8941-8C56-D2F729729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36" y="4063260"/>
              <a:ext cx="46038" cy="47625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3" name="Rectangle 11">
              <a:extLst>
                <a:ext uri="{FF2B5EF4-FFF2-40B4-BE49-F238E27FC236}">
                  <a16:creationId xmlns:a16="http://schemas.microsoft.com/office/drawing/2014/main" id="{2CB5DD75-9E71-A64C-8C14-8889D2562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649" y="4141047"/>
              <a:ext cx="46038" cy="47625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4" name="Rectangle 12">
              <a:extLst>
                <a:ext uri="{FF2B5EF4-FFF2-40B4-BE49-F238E27FC236}">
                  <a16:creationId xmlns:a16="http://schemas.microsoft.com/office/drawing/2014/main" id="{8F5D629F-2961-9249-9645-9110672F7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36" y="4141047"/>
              <a:ext cx="46038" cy="47625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5" name="Rectangle 13">
              <a:extLst>
                <a:ext uri="{FF2B5EF4-FFF2-40B4-BE49-F238E27FC236}">
                  <a16:creationId xmlns:a16="http://schemas.microsoft.com/office/drawing/2014/main" id="{5761ACA8-0134-C143-988C-084496599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649" y="4218835"/>
              <a:ext cx="46038" cy="4603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6" name="Rectangle 14">
              <a:extLst>
                <a:ext uri="{FF2B5EF4-FFF2-40B4-BE49-F238E27FC236}">
                  <a16:creationId xmlns:a16="http://schemas.microsoft.com/office/drawing/2014/main" id="{7336C30F-0193-304D-9A19-7161A199C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36" y="4218835"/>
              <a:ext cx="46038" cy="4603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7" name="Rectangle 15">
              <a:extLst>
                <a:ext uri="{FF2B5EF4-FFF2-40B4-BE49-F238E27FC236}">
                  <a16:creationId xmlns:a16="http://schemas.microsoft.com/office/drawing/2014/main" id="{CD673205-9751-A14E-A1AD-397AAD532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99" y="4342660"/>
              <a:ext cx="60325" cy="61913"/>
            </a:xfrm>
            <a:prstGeom prst="rect">
              <a:avLst/>
            </a:prstGeom>
            <a:solidFill>
              <a:srgbClr val="F8F7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</p:grp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1B52077-8803-4749-B399-BE184B76196A}"/>
              </a:ext>
            </a:extLst>
          </p:cNvPr>
          <p:cNvCxnSpPr>
            <a:cxnSpLocks/>
          </p:cNvCxnSpPr>
          <p:nvPr/>
        </p:nvCxnSpPr>
        <p:spPr>
          <a:xfrm flipV="1">
            <a:off x="6180177" y="4529823"/>
            <a:ext cx="2456228" cy="0"/>
          </a:xfrm>
          <a:prstGeom prst="straightConnector1">
            <a:avLst/>
          </a:prstGeom>
          <a:ln w="12700">
            <a:solidFill>
              <a:schemeClr val="accent1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D9B4C3F-E79B-254B-BBF1-3C3ADAD93BC2}"/>
              </a:ext>
            </a:extLst>
          </p:cNvPr>
          <p:cNvCxnSpPr>
            <a:cxnSpLocks/>
            <a:stCxn id="135" idx="3"/>
          </p:cNvCxnSpPr>
          <p:nvPr/>
        </p:nvCxnSpPr>
        <p:spPr>
          <a:xfrm flipV="1">
            <a:off x="2966010" y="4529140"/>
            <a:ext cx="2880062" cy="2589"/>
          </a:xfrm>
          <a:prstGeom prst="straightConnector1">
            <a:avLst/>
          </a:prstGeom>
          <a:ln w="1270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1429BB5-CAA6-924D-AE43-EFBD97EFE7B3}"/>
              </a:ext>
            </a:extLst>
          </p:cNvPr>
          <p:cNvGrpSpPr>
            <a:grpSpLocks noChangeAspect="1"/>
          </p:cNvGrpSpPr>
          <p:nvPr/>
        </p:nvGrpSpPr>
        <p:grpSpPr>
          <a:xfrm>
            <a:off x="5849869" y="4245330"/>
            <a:ext cx="330308" cy="407643"/>
            <a:chOff x="1980078" y="253998"/>
            <a:chExt cx="3830386" cy="4727197"/>
          </a:xfrm>
        </p:grpSpPr>
        <p:sp>
          <p:nvSpPr>
            <p:cNvPr id="141" name="Rectangle 27">
              <a:extLst>
                <a:ext uri="{FF2B5EF4-FFF2-40B4-BE49-F238E27FC236}">
                  <a16:creationId xmlns:a16="http://schemas.microsoft.com/office/drawing/2014/main" id="{567DDBF0-6DE3-4C4E-9AC0-1B4AF1BAC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078" y="2169196"/>
              <a:ext cx="3830386" cy="281199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42" name="Freeform 29">
              <a:extLst>
                <a:ext uri="{FF2B5EF4-FFF2-40B4-BE49-F238E27FC236}">
                  <a16:creationId xmlns:a16="http://schemas.microsoft.com/office/drawing/2014/main" id="{1877CC2B-271A-F64F-89A3-4DAFC8560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4477" y="2913999"/>
              <a:ext cx="881597" cy="881598"/>
            </a:xfrm>
            <a:custGeom>
              <a:avLst/>
              <a:gdLst>
                <a:gd name="T0" fmla="*/ 256 w 256"/>
                <a:gd name="T1" fmla="*/ 127 h 256"/>
                <a:gd name="T2" fmla="*/ 256 w 256"/>
                <a:gd name="T3" fmla="*/ 129 h 256"/>
                <a:gd name="T4" fmla="*/ 129 w 256"/>
                <a:gd name="T5" fmla="*/ 256 h 256"/>
                <a:gd name="T6" fmla="*/ 127 w 256"/>
                <a:gd name="T7" fmla="*/ 256 h 256"/>
                <a:gd name="T8" fmla="*/ 0 w 256"/>
                <a:gd name="T9" fmla="*/ 129 h 256"/>
                <a:gd name="T10" fmla="*/ 0 w 256"/>
                <a:gd name="T11" fmla="*/ 127 h 256"/>
                <a:gd name="T12" fmla="*/ 127 w 256"/>
                <a:gd name="T13" fmla="*/ 0 h 256"/>
                <a:gd name="T14" fmla="*/ 129 w 256"/>
                <a:gd name="T15" fmla="*/ 0 h 256"/>
                <a:gd name="T16" fmla="*/ 256 w 256"/>
                <a:gd name="T17" fmla="*/ 12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127"/>
                  </a:moveTo>
                  <a:cubicBezTo>
                    <a:pt x="256" y="129"/>
                    <a:pt x="256" y="129"/>
                    <a:pt x="256" y="129"/>
                  </a:cubicBezTo>
                  <a:cubicBezTo>
                    <a:pt x="256" y="199"/>
                    <a:pt x="199" y="256"/>
                    <a:pt x="129" y="256"/>
                  </a:cubicBezTo>
                  <a:cubicBezTo>
                    <a:pt x="127" y="256"/>
                    <a:pt x="127" y="256"/>
                    <a:pt x="127" y="256"/>
                  </a:cubicBezTo>
                  <a:cubicBezTo>
                    <a:pt x="57" y="256"/>
                    <a:pt x="0" y="199"/>
                    <a:pt x="0" y="12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57"/>
                    <a:pt x="57" y="0"/>
                    <a:pt x="12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99" y="0"/>
                    <a:pt x="256" y="57"/>
                    <a:pt x="256" y="127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43" name="Freeform 30">
              <a:extLst>
                <a:ext uri="{FF2B5EF4-FFF2-40B4-BE49-F238E27FC236}">
                  <a16:creationId xmlns:a16="http://schemas.microsoft.com/office/drawing/2014/main" id="{5DDEE3E0-73AD-5249-83AD-E41C0D741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7277" y="3354793"/>
              <a:ext cx="455998" cy="1033598"/>
            </a:xfrm>
            <a:custGeom>
              <a:avLst/>
              <a:gdLst>
                <a:gd name="T0" fmla="*/ 64 w 128"/>
                <a:gd name="T1" fmla="*/ 299 h 299"/>
                <a:gd name="T2" fmla="*/ 63 w 128"/>
                <a:gd name="T3" fmla="*/ 299 h 299"/>
                <a:gd name="T4" fmla="*/ 0 w 128"/>
                <a:gd name="T5" fmla="*/ 236 h 299"/>
                <a:gd name="T6" fmla="*/ 0 w 128"/>
                <a:gd name="T7" fmla="*/ 64 h 299"/>
                <a:gd name="T8" fmla="*/ 63 w 128"/>
                <a:gd name="T9" fmla="*/ 0 h 299"/>
                <a:gd name="T10" fmla="*/ 64 w 128"/>
                <a:gd name="T11" fmla="*/ 0 h 299"/>
                <a:gd name="T12" fmla="*/ 128 w 128"/>
                <a:gd name="T13" fmla="*/ 64 h 299"/>
                <a:gd name="T14" fmla="*/ 128 w 128"/>
                <a:gd name="T15" fmla="*/ 236 h 299"/>
                <a:gd name="T16" fmla="*/ 64 w 128"/>
                <a:gd name="T17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299">
                  <a:moveTo>
                    <a:pt x="64" y="299"/>
                  </a:moveTo>
                  <a:cubicBezTo>
                    <a:pt x="63" y="299"/>
                    <a:pt x="63" y="299"/>
                    <a:pt x="63" y="299"/>
                  </a:cubicBezTo>
                  <a:cubicBezTo>
                    <a:pt x="28" y="299"/>
                    <a:pt x="0" y="271"/>
                    <a:pt x="0" y="23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8" y="0"/>
                    <a:pt x="63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100" y="0"/>
                    <a:pt x="128" y="29"/>
                    <a:pt x="128" y="64"/>
                  </a:cubicBezTo>
                  <a:cubicBezTo>
                    <a:pt x="128" y="236"/>
                    <a:pt x="128" y="236"/>
                    <a:pt x="128" y="236"/>
                  </a:cubicBezTo>
                  <a:cubicBezTo>
                    <a:pt x="128" y="271"/>
                    <a:pt x="100" y="299"/>
                    <a:pt x="64" y="299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44" name="Freeform: Shape 136">
              <a:extLst>
                <a:ext uri="{FF2B5EF4-FFF2-40B4-BE49-F238E27FC236}">
                  <a16:creationId xmlns:a16="http://schemas.microsoft.com/office/drawing/2014/main" id="{187FBBDD-5E49-614E-8B09-D5D5ECE5D6A2}"/>
                </a:ext>
              </a:extLst>
            </p:cNvPr>
            <p:cNvSpPr/>
            <p:nvPr/>
          </p:nvSpPr>
          <p:spPr bwMode="auto">
            <a:xfrm>
              <a:off x="2420880" y="253998"/>
              <a:ext cx="2948790" cy="2423888"/>
            </a:xfrm>
            <a:custGeom>
              <a:avLst/>
              <a:gdLst>
                <a:gd name="connsiteX0" fmla="*/ 1474395 w 2948790"/>
                <a:gd name="connsiteY0" fmla="*/ 0 h 2423888"/>
                <a:gd name="connsiteX1" fmla="*/ 2948790 w 2948790"/>
                <a:gd name="connsiteY1" fmla="*/ 1474395 h 2423888"/>
                <a:gd name="connsiteX2" fmla="*/ 2948790 w 2948790"/>
                <a:gd name="connsiteY2" fmla="*/ 2423888 h 2423888"/>
                <a:gd name="connsiteX3" fmla="*/ 2505425 w 2948790"/>
                <a:gd name="connsiteY3" fmla="*/ 2423888 h 2423888"/>
                <a:gd name="connsiteX4" fmla="*/ 2506265 w 2948790"/>
                <a:gd name="connsiteY4" fmla="*/ 1475461 h 2423888"/>
                <a:gd name="connsiteX5" fmla="*/ 1474395 w 2948790"/>
                <a:gd name="connsiteY5" fmla="*/ 443591 h 2423888"/>
                <a:gd name="connsiteX6" fmla="*/ 442525 w 2948790"/>
                <a:gd name="connsiteY6" fmla="*/ 1475461 h 2423888"/>
                <a:gd name="connsiteX7" fmla="*/ 442525 w 2948790"/>
                <a:gd name="connsiteY7" fmla="*/ 2423888 h 2423888"/>
                <a:gd name="connsiteX8" fmla="*/ 0 w 2948790"/>
                <a:gd name="connsiteY8" fmla="*/ 2423888 h 2423888"/>
                <a:gd name="connsiteX9" fmla="*/ 0 w 2948790"/>
                <a:gd name="connsiteY9" fmla="*/ 1474395 h 2423888"/>
                <a:gd name="connsiteX10" fmla="*/ 1474395 w 2948790"/>
                <a:gd name="connsiteY10" fmla="*/ 0 h 242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90" h="2423888">
                  <a:moveTo>
                    <a:pt x="1474395" y="0"/>
                  </a:moveTo>
                  <a:cubicBezTo>
                    <a:pt x="2288681" y="0"/>
                    <a:pt x="2948790" y="660109"/>
                    <a:pt x="2948790" y="1474395"/>
                  </a:cubicBezTo>
                  <a:lnTo>
                    <a:pt x="2948790" y="2423888"/>
                  </a:lnTo>
                  <a:lnTo>
                    <a:pt x="2505425" y="2423888"/>
                  </a:lnTo>
                  <a:lnTo>
                    <a:pt x="2506265" y="1475461"/>
                  </a:lnTo>
                  <a:cubicBezTo>
                    <a:pt x="2506265" y="905575"/>
                    <a:pt x="2044281" y="443591"/>
                    <a:pt x="1474395" y="443591"/>
                  </a:cubicBezTo>
                  <a:cubicBezTo>
                    <a:pt x="904509" y="443591"/>
                    <a:pt x="442525" y="905575"/>
                    <a:pt x="442525" y="1475461"/>
                  </a:cubicBezTo>
                  <a:lnTo>
                    <a:pt x="442525" y="2423888"/>
                  </a:lnTo>
                  <a:lnTo>
                    <a:pt x="0" y="2423888"/>
                  </a:lnTo>
                  <a:lnTo>
                    <a:pt x="0" y="1474395"/>
                  </a:lnTo>
                  <a:cubicBezTo>
                    <a:pt x="0" y="660109"/>
                    <a:pt x="660109" y="0"/>
                    <a:pt x="14743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5594BAE-8A73-428D-97B7-0ED993CC9BEE}"/>
              </a:ext>
            </a:extLst>
          </p:cNvPr>
          <p:cNvGrpSpPr/>
          <p:nvPr/>
        </p:nvGrpSpPr>
        <p:grpSpPr>
          <a:xfrm>
            <a:off x="-33915" y="5873203"/>
            <a:ext cx="10847656" cy="311172"/>
            <a:chOff x="-35986" y="6215635"/>
            <a:chExt cx="11480126" cy="329315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DD5A5CC-15B2-4B0B-A00C-95ED98B2BD99}"/>
                </a:ext>
              </a:extLst>
            </p:cNvPr>
            <p:cNvGrpSpPr/>
            <p:nvPr/>
          </p:nvGrpSpPr>
          <p:grpSpPr>
            <a:xfrm>
              <a:off x="-35986" y="6406517"/>
              <a:ext cx="10834162" cy="138433"/>
              <a:chOff x="-35986" y="6316085"/>
              <a:chExt cx="10834162" cy="138433"/>
            </a:xfrm>
          </p:grpSpPr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79D78475-E464-407A-8605-D9819F907AC0}"/>
                  </a:ext>
                </a:extLst>
              </p:cNvPr>
              <p:cNvSpPr txBox="1"/>
              <p:nvPr/>
            </p:nvSpPr>
            <p:spPr>
              <a:xfrm>
                <a:off x="2706401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Connectivity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5E846FE0-801C-49F4-9C6C-2295A70EE52A}"/>
                  </a:ext>
                </a:extLst>
              </p:cNvPr>
              <p:cNvSpPr txBox="1"/>
              <p:nvPr/>
            </p:nvSpPr>
            <p:spPr>
              <a:xfrm>
                <a:off x="5074260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srgbClr val="0078D4"/>
                    </a:solidFill>
                    <a:latin typeface="Segoe UI"/>
                  </a:rPr>
                  <a:t>Network security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B0E77D82-D923-40BE-ABF0-F0AA87B6FEE9}"/>
                  </a:ext>
                </a:extLst>
              </p:cNvPr>
              <p:cNvSpPr txBox="1"/>
              <p:nvPr/>
            </p:nvSpPr>
            <p:spPr>
              <a:xfrm>
                <a:off x="7439132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Recommendation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60595F67-53C3-45A7-A4F3-7F46ACF1CDF3}"/>
                  </a:ext>
                </a:extLst>
              </p:cNvPr>
              <p:cNvSpPr txBox="1"/>
              <p:nvPr/>
            </p:nvSpPr>
            <p:spPr>
              <a:xfrm>
                <a:off x="9814460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Summary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AF055C33-02B2-456C-A1FB-E4D72730260D}"/>
                  </a:ext>
                </a:extLst>
              </p:cNvPr>
              <p:cNvSpPr txBox="1"/>
              <p:nvPr/>
            </p:nvSpPr>
            <p:spPr>
              <a:xfrm>
                <a:off x="-35986" y="6316086"/>
                <a:ext cx="174059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Overview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137770B-C867-417D-8DE4-78EDE383A48E}"/>
                </a:ext>
              </a:extLst>
            </p:cNvPr>
            <p:cNvGrpSpPr/>
            <p:nvPr/>
          </p:nvGrpSpPr>
          <p:grpSpPr>
            <a:xfrm>
              <a:off x="0" y="6215635"/>
              <a:ext cx="11444140" cy="131976"/>
              <a:chOff x="0" y="6058468"/>
              <a:chExt cx="11444140" cy="131976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8F5EE495-033C-48D2-AF70-6AE5320C51BB}"/>
                  </a:ext>
                </a:extLst>
              </p:cNvPr>
              <p:cNvCxnSpPr/>
              <p:nvPr/>
            </p:nvCxnSpPr>
            <p:spPr>
              <a:xfrm>
                <a:off x="0" y="6108572"/>
                <a:ext cx="11444140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D980D737-19D2-4937-AE23-5750F47BCD0F}"/>
                  </a:ext>
                </a:extLst>
              </p:cNvPr>
              <p:cNvSpPr/>
              <p:nvPr/>
            </p:nvSpPr>
            <p:spPr bwMode="auto">
              <a:xfrm>
                <a:off x="3132271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FF765A5-A566-420E-8E39-BCD0662CA35B}"/>
                  </a:ext>
                </a:extLst>
              </p:cNvPr>
              <p:cNvSpPr/>
              <p:nvPr/>
            </p:nvSpPr>
            <p:spPr bwMode="auto">
              <a:xfrm>
                <a:off x="5500130" y="6058468"/>
                <a:ext cx="131976" cy="13197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245922D-D6A8-428F-9514-067116F76EEA}"/>
                  </a:ext>
                </a:extLst>
              </p:cNvPr>
              <p:cNvSpPr/>
              <p:nvPr/>
            </p:nvSpPr>
            <p:spPr bwMode="auto">
              <a:xfrm>
                <a:off x="7867989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347AD8FE-3DFF-4845-B888-FF04FB3B9B25}"/>
                  </a:ext>
                </a:extLst>
              </p:cNvPr>
              <p:cNvSpPr/>
              <p:nvPr/>
            </p:nvSpPr>
            <p:spPr bwMode="auto">
              <a:xfrm>
                <a:off x="10235849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DB9BF14-E7E2-4A70-8364-7D712A87B21B}"/>
                  </a:ext>
                </a:extLst>
              </p:cNvPr>
              <p:cNvSpPr/>
              <p:nvPr/>
            </p:nvSpPr>
            <p:spPr bwMode="auto">
              <a:xfrm>
                <a:off x="764412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98044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B198A4-C86B-3445-81B2-503933E5849F}"/>
              </a:ext>
            </a:extLst>
          </p:cNvPr>
          <p:cNvCxnSpPr>
            <a:cxnSpLocks/>
            <a:stCxn id="24" idx="2"/>
            <a:endCxn id="30" idx="0"/>
          </p:cNvCxnSpPr>
          <p:nvPr/>
        </p:nvCxnSpPr>
        <p:spPr>
          <a:xfrm>
            <a:off x="3865115" y="2954248"/>
            <a:ext cx="0" cy="1571732"/>
          </a:xfrm>
          <a:prstGeom prst="line">
            <a:avLst/>
          </a:prstGeom>
          <a:ln w="127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74157ED-ECF1-4A1E-B71D-45D279F00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Setup and configure network security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C80BED21-AD03-475D-AC2A-48A92123FFFE}"/>
              </a:ext>
            </a:extLst>
          </p:cNvPr>
          <p:cNvSpPr/>
          <p:nvPr/>
        </p:nvSpPr>
        <p:spPr>
          <a:xfrm>
            <a:off x="8257099" y="1421975"/>
            <a:ext cx="426334" cy="3651998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63985"/>
            <a:endParaRPr lang="en-US" sz="1668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CBF8B5-A9D0-7842-83CD-EC21F2F15CCD}"/>
              </a:ext>
            </a:extLst>
          </p:cNvPr>
          <p:cNvSpPr/>
          <p:nvPr/>
        </p:nvSpPr>
        <p:spPr bwMode="auto">
          <a:xfrm>
            <a:off x="1450637" y="1388555"/>
            <a:ext cx="2735925" cy="821613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7621" tIns="172805" rIns="86402" bIns="1382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63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01">
                <a:solidFill>
                  <a:srgbClr val="0078D4"/>
                </a:solidFill>
                <a:latin typeface="Segoe UI Semibold"/>
                <a:ea typeface="STXihei" panose="020B0503020204020204" pitchFamily="2" charset="-122"/>
                <a:cs typeface="Segoe UI Semibold" panose="020B0702040204020203" pitchFamily="34" charset="0"/>
              </a:rPr>
              <a:t>Azure SQL Database</a:t>
            </a:r>
            <a:endParaRPr lang="en-US" sz="1701">
              <a:solidFill>
                <a:srgbClr val="0D0D0D"/>
              </a:solidFill>
              <a:latin typeface="Segoe UI"/>
              <a:ea typeface="STXihei" panose="020B0503020204020204" pitchFamily="2" charset="-122"/>
              <a:cs typeface="Segoe UI Semibold" panose="020B07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9C0225-20AC-5245-A855-918AFCDD1A62}"/>
              </a:ext>
            </a:extLst>
          </p:cNvPr>
          <p:cNvSpPr/>
          <p:nvPr/>
        </p:nvSpPr>
        <p:spPr bwMode="auto">
          <a:xfrm>
            <a:off x="574076" y="2406249"/>
            <a:ext cx="1976622" cy="547999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86402" rIns="86402" bIns="1382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3985"/>
            <a:r>
              <a:rPr lang="en-US" sz="1323">
                <a:solidFill>
                  <a:prstClr val="black"/>
                </a:solidFill>
                <a:latin typeface="Segoe UI"/>
              </a:rPr>
              <a:t>Configure Private Link </a:t>
            </a:r>
            <a:br>
              <a:rPr lang="en-US" sz="1323">
                <a:solidFill>
                  <a:prstClr val="black"/>
                </a:solidFill>
                <a:latin typeface="Segoe UI"/>
              </a:rPr>
            </a:br>
            <a:r>
              <a:rPr lang="en-US" sz="1323">
                <a:solidFill>
                  <a:prstClr val="black"/>
                </a:solidFill>
                <a:latin typeface="Segoe UI"/>
              </a:rPr>
              <a:t>if possible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C5D70E-87A7-5243-A678-6CAFB7E5C0E3}"/>
              </a:ext>
            </a:extLst>
          </p:cNvPr>
          <p:cNvSpPr/>
          <p:nvPr/>
        </p:nvSpPr>
        <p:spPr bwMode="auto">
          <a:xfrm>
            <a:off x="2876804" y="2406249"/>
            <a:ext cx="1976622" cy="547999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86402" rIns="86402" bIns="1382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3985"/>
            <a:r>
              <a:rPr lang="en-US" sz="1323">
                <a:solidFill>
                  <a:prstClr val="black"/>
                </a:solidFill>
                <a:latin typeface="Segoe UI"/>
              </a:rPr>
              <a:t>Not possible?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642B0-076D-644A-AD9F-EAEFB1755055}"/>
              </a:ext>
            </a:extLst>
          </p:cNvPr>
          <p:cNvSpPr/>
          <p:nvPr/>
        </p:nvSpPr>
        <p:spPr bwMode="auto">
          <a:xfrm>
            <a:off x="2876804" y="3112826"/>
            <a:ext cx="1976622" cy="547999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86402" rIns="86402" bIns="1382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3985"/>
            <a:r>
              <a:rPr lang="en-US" sz="1323">
                <a:solidFill>
                  <a:prstClr val="black"/>
                </a:solidFill>
                <a:latin typeface="Segoe UI"/>
              </a:rPr>
              <a:t>Set Allow Access to Azure services OFF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64D114-CA4D-1543-8828-CCCF2EC5993B}"/>
              </a:ext>
            </a:extLst>
          </p:cNvPr>
          <p:cNvSpPr/>
          <p:nvPr/>
        </p:nvSpPr>
        <p:spPr bwMode="auto">
          <a:xfrm>
            <a:off x="2876804" y="3819403"/>
            <a:ext cx="1976622" cy="547999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86402" rIns="86402" bIns="1382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3985"/>
            <a:r>
              <a:rPr lang="en-US" sz="1323">
                <a:solidFill>
                  <a:prstClr val="black"/>
                </a:solidFill>
                <a:latin typeface="Segoe UI"/>
              </a:rPr>
              <a:t>Configure Firewall rules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805149-82FC-8045-B024-A4D8C70E9DCC}"/>
              </a:ext>
            </a:extLst>
          </p:cNvPr>
          <p:cNvSpPr/>
          <p:nvPr/>
        </p:nvSpPr>
        <p:spPr bwMode="auto">
          <a:xfrm>
            <a:off x="2876804" y="4525979"/>
            <a:ext cx="1976622" cy="547999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86402" rIns="86402" bIns="1382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3985"/>
            <a:r>
              <a:rPr lang="en-US" sz="1323">
                <a:solidFill>
                  <a:prstClr val="black"/>
                </a:solidFill>
                <a:latin typeface="Segoe UI"/>
              </a:rPr>
              <a:t>Configure Virtual Network rules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EC4020-B8E8-F042-8C22-26F55E9ECAE6}"/>
              </a:ext>
            </a:extLst>
          </p:cNvPr>
          <p:cNvSpPr/>
          <p:nvPr/>
        </p:nvSpPr>
        <p:spPr bwMode="auto">
          <a:xfrm>
            <a:off x="5280573" y="1414502"/>
            <a:ext cx="2735925" cy="820681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7621" tIns="172805" rIns="86402" bIns="1382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63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01">
                <a:solidFill>
                  <a:srgbClr val="0078D4"/>
                </a:solidFill>
                <a:latin typeface="Segoe UI Semibold"/>
                <a:ea typeface="STXihei" panose="020B0503020204020204" pitchFamily="2" charset="-122"/>
                <a:cs typeface="Segoe UI Semibold" panose="020B0702040204020203" pitchFamily="34" charset="0"/>
              </a:rPr>
              <a:t>Azure SQL Managed Instance</a:t>
            </a:r>
            <a:endParaRPr lang="en-US" sz="1701">
              <a:solidFill>
                <a:srgbClr val="0D0D0D"/>
              </a:solidFill>
              <a:latin typeface="Segoe UI"/>
              <a:ea typeface="STXihei" panose="020B0503020204020204" pitchFamily="2" charset="-122"/>
              <a:cs typeface="Segoe UI Semibold" panose="020B070204020402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86770E-A74F-9145-8D69-D05D8AB462A5}"/>
              </a:ext>
            </a:extLst>
          </p:cNvPr>
          <p:cNvSpPr/>
          <p:nvPr/>
        </p:nvSpPr>
        <p:spPr bwMode="auto">
          <a:xfrm>
            <a:off x="5280574" y="2406249"/>
            <a:ext cx="2735925" cy="675487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86402" rIns="86402" bIns="1382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3985"/>
            <a:r>
              <a:rPr lang="en-US" sz="1323">
                <a:solidFill>
                  <a:prstClr val="black"/>
                </a:solidFill>
                <a:latin typeface="Segoe UI"/>
              </a:rPr>
              <a:t>Configure virtual network and subnet before or during deployment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1275A3-D3C5-904F-8BBF-F1C9338A8198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6648536" y="2235183"/>
            <a:ext cx="1" cy="171066"/>
          </a:xfrm>
          <a:prstGeom prst="line">
            <a:avLst/>
          </a:prstGeom>
          <a:ln w="127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eft Brace 6">
            <a:extLst>
              <a:ext uri="{FF2B5EF4-FFF2-40B4-BE49-F238E27FC236}">
                <a16:creationId xmlns:a16="http://schemas.microsoft.com/office/drawing/2014/main" id="{955704FA-6E3A-6C49-B759-ADA662A500B6}"/>
              </a:ext>
            </a:extLst>
          </p:cNvPr>
          <p:cNvSpPr/>
          <p:nvPr/>
        </p:nvSpPr>
        <p:spPr>
          <a:xfrm rot="5400000">
            <a:off x="2702169" y="1220299"/>
            <a:ext cx="211446" cy="2211714"/>
          </a:xfrm>
          <a:prstGeom prst="leftBrace">
            <a:avLst/>
          </a:prstGeom>
          <a:ln w="127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63985"/>
            <a:endParaRPr lang="en-US" sz="1668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830D947-DA26-0A41-B53E-07F0A47A6A5A}"/>
              </a:ext>
            </a:extLst>
          </p:cNvPr>
          <p:cNvSpPr/>
          <p:nvPr/>
        </p:nvSpPr>
        <p:spPr>
          <a:xfrm>
            <a:off x="8675800" y="2877679"/>
            <a:ext cx="2487120" cy="79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040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1">
                <a:solidFill>
                  <a:srgbClr val="0078D4"/>
                </a:solidFill>
                <a:latin typeface="Segoe UI Semibold"/>
                <a:ea typeface="STXihei" panose="020B0503020204020204" pitchFamily="2" charset="-122"/>
                <a:cs typeface="Segoe UI Semibold" panose="020B0702040204020203" pitchFamily="34" charset="0"/>
              </a:rPr>
              <a:t>Follow standard networking practices to enable connectivity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B8E0F023-DF78-BE4A-9F85-1EA7B6C10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2387" y="1507626"/>
            <a:ext cx="596125" cy="592797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93B75AF-FC73-B442-ADC9-8388CDC60B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0532" y="1575430"/>
            <a:ext cx="539524" cy="536513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C2CFA7-7205-413C-AB26-FC27BD322D06}"/>
              </a:ext>
            </a:extLst>
          </p:cNvPr>
          <p:cNvCxnSpPr>
            <a:cxnSpLocks/>
          </p:cNvCxnSpPr>
          <p:nvPr/>
        </p:nvCxnSpPr>
        <p:spPr>
          <a:xfrm>
            <a:off x="1702035" y="2956915"/>
            <a:ext cx="0" cy="595181"/>
          </a:xfrm>
          <a:prstGeom prst="line">
            <a:avLst/>
          </a:prstGeom>
          <a:ln w="127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1A10F4F-43D6-4D51-9F40-46D76DD35F7F}"/>
              </a:ext>
            </a:extLst>
          </p:cNvPr>
          <p:cNvSpPr/>
          <p:nvPr/>
        </p:nvSpPr>
        <p:spPr bwMode="auto">
          <a:xfrm>
            <a:off x="585575" y="3121644"/>
            <a:ext cx="1976622" cy="547999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86402" rIns="86402" bIns="1382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3985"/>
            <a:r>
              <a:rPr lang="en-US" sz="1323">
                <a:solidFill>
                  <a:prstClr val="black"/>
                </a:solidFill>
                <a:latin typeface="Segoe UI"/>
              </a:rPr>
              <a:t>Deny public network access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A0110C-1C6B-4DE8-8967-224452A26441}"/>
              </a:ext>
            </a:extLst>
          </p:cNvPr>
          <p:cNvGrpSpPr/>
          <p:nvPr/>
        </p:nvGrpSpPr>
        <p:grpSpPr>
          <a:xfrm>
            <a:off x="-33915" y="5873203"/>
            <a:ext cx="10847656" cy="311172"/>
            <a:chOff x="-35986" y="6215635"/>
            <a:chExt cx="11480126" cy="32931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E9E6692-C012-48FE-8577-7B8ABD75065D}"/>
                </a:ext>
              </a:extLst>
            </p:cNvPr>
            <p:cNvGrpSpPr/>
            <p:nvPr/>
          </p:nvGrpSpPr>
          <p:grpSpPr>
            <a:xfrm>
              <a:off x="-35986" y="6406517"/>
              <a:ext cx="10834162" cy="138433"/>
              <a:chOff x="-35986" y="6316085"/>
              <a:chExt cx="10834162" cy="138433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14F18FB-C592-4CF6-8C48-55AAABD47A11}"/>
                  </a:ext>
                </a:extLst>
              </p:cNvPr>
              <p:cNvSpPr txBox="1"/>
              <p:nvPr/>
            </p:nvSpPr>
            <p:spPr>
              <a:xfrm>
                <a:off x="2706401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Connectivity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AAC8694-A31A-442B-ABE5-5E4760EF3B67}"/>
                  </a:ext>
                </a:extLst>
              </p:cNvPr>
              <p:cNvSpPr txBox="1"/>
              <p:nvPr/>
            </p:nvSpPr>
            <p:spPr>
              <a:xfrm>
                <a:off x="5074260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863985">
                  <a:defRPr sz="850">
                    <a:solidFill>
                      <a:prstClr val="white">
                        <a:lumMod val="75000"/>
                      </a:prstClr>
                    </a:solidFill>
                    <a:latin typeface="Segoe UI"/>
                  </a:defRPr>
                </a:lvl1pPr>
              </a:lstStyle>
              <a:p>
                <a:r>
                  <a:rPr lang="en-US" dirty="0"/>
                  <a:t>Network security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218EC10-7E89-4CBE-ADAE-2F41B3F932D5}"/>
                  </a:ext>
                </a:extLst>
              </p:cNvPr>
              <p:cNvSpPr txBox="1"/>
              <p:nvPr/>
            </p:nvSpPr>
            <p:spPr>
              <a:xfrm>
                <a:off x="7439132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863985">
                  <a:defRPr sz="850">
                    <a:solidFill>
                      <a:srgbClr val="0078D4"/>
                    </a:solidFill>
                    <a:latin typeface="Segoe UI"/>
                  </a:defRPr>
                </a:lvl1pPr>
              </a:lstStyle>
              <a:p>
                <a:r>
                  <a:rPr lang="en-US" dirty="0"/>
                  <a:t>Recommendations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62052BB-0D25-475E-BBA1-28A0276D8F06}"/>
                  </a:ext>
                </a:extLst>
              </p:cNvPr>
              <p:cNvSpPr txBox="1"/>
              <p:nvPr/>
            </p:nvSpPr>
            <p:spPr>
              <a:xfrm>
                <a:off x="9814460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Summary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F8E2BF8-6FC2-4D61-A2FD-553DBA634E33}"/>
                  </a:ext>
                </a:extLst>
              </p:cNvPr>
              <p:cNvSpPr txBox="1"/>
              <p:nvPr/>
            </p:nvSpPr>
            <p:spPr>
              <a:xfrm>
                <a:off x="-35986" y="6316086"/>
                <a:ext cx="174059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Overview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FB03C01-6918-421E-8475-5F8828D61A9B}"/>
                </a:ext>
              </a:extLst>
            </p:cNvPr>
            <p:cNvGrpSpPr/>
            <p:nvPr/>
          </p:nvGrpSpPr>
          <p:grpSpPr>
            <a:xfrm>
              <a:off x="0" y="6215635"/>
              <a:ext cx="11444140" cy="131976"/>
              <a:chOff x="0" y="6058468"/>
              <a:chExt cx="11444140" cy="131976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333B31BA-C7E8-4B34-BFFE-24C33546C4A5}"/>
                  </a:ext>
                </a:extLst>
              </p:cNvPr>
              <p:cNvCxnSpPr/>
              <p:nvPr/>
            </p:nvCxnSpPr>
            <p:spPr>
              <a:xfrm>
                <a:off x="0" y="6108572"/>
                <a:ext cx="11444140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F2131DE-F3AB-458F-94F2-E8A9976199DF}"/>
                  </a:ext>
                </a:extLst>
              </p:cNvPr>
              <p:cNvSpPr/>
              <p:nvPr/>
            </p:nvSpPr>
            <p:spPr bwMode="auto">
              <a:xfrm>
                <a:off x="3132271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C5E6956-976D-4CC7-A869-F057AE4A1139}"/>
                  </a:ext>
                </a:extLst>
              </p:cNvPr>
              <p:cNvSpPr/>
              <p:nvPr/>
            </p:nvSpPr>
            <p:spPr bwMode="auto">
              <a:xfrm>
                <a:off x="5500130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0C9039B-D4DC-42E7-A545-638942E785DD}"/>
                  </a:ext>
                </a:extLst>
              </p:cNvPr>
              <p:cNvSpPr/>
              <p:nvPr/>
            </p:nvSpPr>
            <p:spPr bwMode="auto">
              <a:xfrm>
                <a:off x="7867989" y="6058468"/>
                <a:ext cx="131976" cy="13197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131673E-9077-41B7-A2FF-9BF654882DA3}"/>
                  </a:ext>
                </a:extLst>
              </p:cNvPr>
              <p:cNvSpPr/>
              <p:nvPr/>
            </p:nvSpPr>
            <p:spPr bwMode="auto">
              <a:xfrm>
                <a:off x="10235849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6322BD9-DCB4-4A36-AD7F-2BC443E060F7}"/>
                  </a:ext>
                </a:extLst>
              </p:cNvPr>
              <p:cNvSpPr/>
              <p:nvPr/>
            </p:nvSpPr>
            <p:spPr bwMode="auto">
              <a:xfrm>
                <a:off x="764412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167862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7EC3A03-0037-42DB-98DB-8F677E2140B1}"/>
              </a:ext>
            </a:extLst>
          </p:cNvPr>
          <p:cNvSpPr/>
          <p:nvPr/>
        </p:nvSpPr>
        <p:spPr>
          <a:xfrm>
            <a:off x="555943" y="1635809"/>
            <a:ext cx="4626516" cy="383204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prstClr val="white"/>
                </a:solidFill>
                <a:latin typeface="Segoe UI"/>
              </a:rPr>
              <a:t>What is the recommended way to protect your network for Azure SQL Database?</a:t>
            </a: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endParaRPr lang="en-US" sz="1701">
              <a:solidFill>
                <a:prstClr val="white"/>
              </a:solidFill>
              <a:latin typeface="Segoe UI"/>
            </a:endParaRP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prstClr val="white"/>
                </a:solidFill>
                <a:latin typeface="Segoe UI"/>
              </a:rPr>
              <a:t>A. Allow access to Azure services</a:t>
            </a: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endParaRPr lang="en-US" sz="1701">
              <a:solidFill>
                <a:prstClr val="white"/>
              </a:solidFill>
              <a:latin typeface="Segoe UI"/>
            </a:endParaRP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prstClr val="white"/>
                </a:solidFill>
                <a:latin typeface="Segoe UI"/>
              </a:rPr>
              <a:t>B. Firewall rules</a:t>
            </a: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endParaRPr lang="en-US" sz="1701">
              <a:solidFill>
                <a:prstClr val="white"/>
              </a:solidFill>
              <a:latin typeface="Segoe UI"/>
            </a:endParaRP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prstClr val="white"/>
                </a:solidFill>
                <a:latin typeface="Segoe UI"/>
              </a:rPr>
              <a:t>C. Virtual network rules</a:t>
            </a: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endParaRPr lang="en-US" sz="1701">
              <a:solidFill>
                <a:prstClr val="white"/>
              </a:solidFill>
              <a:latin typeface="Segoe UI"/>
            </a:endParaRP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prstClr val="white"/>
                </a:solidFill>
                <a:latin typeface="Segoe UI"/>
              </a:rPr>
              <a:t>D. Private Link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D8063-8954-4E8D-B443-0F7A354EA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43" y="432011"/>
            <a:ext cx="4626516" cy="523477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/>
              <a:t>Knowledge check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F1F273-BFF7-4344-A7F4-E2F6FEFF466A}"/>
              </a:ext>
            </a:extLst>
          </p:cNvPr>
          <p:cNvSpPr/>
          <p:nvPr/>
        </p:nvSpPr>
        <p:spPr>
          <a:xfrm>
            <a:off x="6338031" y="696377"/>
            <a:ext cx="4626516" cy="546784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srgbClr val="0078D4"/>
                </a:solidFill>
                <a:latin typeface="Segoe UI"/>
              </a:rPr>
              <a:t>Consider the example from the unit where the Azure VM public IP address is 174.17.218.16 and the Azure VM private IP address is 10.0.0.2.</a:t>
            </a: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endParaRPr lang="en-US" sz="1701">
              <a:solidFill>
                <a:srgbClr val="0078D4"/>
              </a:solidFill>
              <a:latin typeface="Segoe UI"/>
            </a:endParaRP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srgbClr val="0078D4"/>
                </a:solidFill>
                <a:latin typeface="Segoe UI"/>
              </a:rPr>
              <a:t>When using virtual network rules to configure network access to Azure SQL Database, what will be returned from:</a:t>
            </a: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endParaRPr lang="en-US" sz="1701">
              <a:solidFill>
                <a:srgbClr val="0078D4"/>
              </a:solidFill>
              <a:latin typeface="Segoe UI"/>
            </a:endParaRP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srgbClr val="0078D4"/>
                </a:solidFill>
                <a:latin typeface="Segoe UI"/>
              </a:rPr>
              <a:t>SELECT </a:t>
            </a:r>
            <a:r>
              <a:rPr lang="en-US" sz="1701" err="1">
                <a:solidFill>
                  <a:srgbClr val="0078D4"/>
                </a:solidFill>
                <a:latin typeface="Segoe UI"/>
              </a:rPr>
              <a:t>client_net_address</a:t>
            </a:r>
            <a:endParaRPr lang="en-US" sz="1701">
              <a:solidFill>
                <a:srgbClr val="0078D4"/>
              </a:solidFill>
              <a:latin typeface="Segoe UI"/>
            </a:endParaRP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srgbClr val="0078D4"/>
                </a:solidFill>
                <a:latin typeface="Segoe UI"/>
              </a:rPr>
              <a:t>	FROM </a:t>
            </a:r>
            <a:r>
              <a:rPr lang="en-US" sz="1701" err="1">
                <a:solidFill>
                  <a:srgbClr val="0078D4"/>
                </a:solidFill>
                <a:latin typeface="Segoe UI"/>
              </a:rPr>
              <a:t>sys.dm_exec_connections</a:t>
            </a:r>
            <a:r>
              <a:rPr lang="en-US" sz="1701">
                <a:solidFill>
                  <a:srgbClr val="0078D4"/>
                </a:solidFill>
                <a:latin typeface="Segoe UI"/>
              </a:rPr>
              <a:t> 	WHERE </a:t>
            </a:r>
            <a:r>
              <a:rPr lang="en-US" sz="1701" err="1">
                <a:solidFill>
                  <a:srgbClr val="0078D4"/>
                </a:solidFill>
                <a:latin typeface="Segoe UI"/>
              </a:rPr>
              <a:t>session_id</a:t>
            </a:r>
            <a:r>
              <a:rPr lang="en-US" sz="1701">
                <a:solidFill>
                  <a:srgbClr val="0078D4"/>
                </a:solidFill>
                <a:latin typeface="Segoe UI"/>
              </a:rPr>
              <a:t>=@@SPID;</a:t>
            </a: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endParaRPr lang="en-US" sz="1701">
              <a:solidFill>
                <a:srgbClr val="0078D4"/>
              </a:solidFill>
              <a:latin typeface="Segoe UI"/>
            </a:endParaRP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srgbClr val="0078D4"/>
                </a:solidFill>
                <a:latin typeface="Segoe UI"/>
              </a:rPr>
              <a:t>A. 174.17.218.16</a:t>
            </a: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srgbClr val="0078D4"/>
                </a:solidFill>
                <a:latin typeface="Segoe UI"/>
              </a:rPr>
              <a:t>B. 10.0.0.2</a:t>
            </a: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srgbClr val="0078D4"/>
                </a:solidFill>
                <a:latin typeface="Segoe UI"/>
              </a:rPr>
              <a:t>C. Both IP addresses</a:t>
            </a: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srgbClr val="0078D4"/>
                </a:solidFill>
                <a:latin typeface="Segoe UI"/>
              </a:rPr>
              <a:t>D. Neither IP address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74777A-4310-471C-9A6B-487FED4860DB}"/>
              </a:ext>
            </a:extLst>
          </p:cNvPr>
          <p:cNvSpPr/>
          <p:nvPr/>
        </p:nvSpPr>
        <p:spPr bwMode="auto">
          <a:xfrm>
            <a:off x="420287" y="4157092"/>
            <a:ext cx="4762172" cy="456467"/>
          </a:xfrm>
          <a:prstGeom prst="roundRect">
            <a:avLst/>
          </a:prstGeom>
          <a:noFill/>
          <a:ln w="7620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81093" fontAlgn="base">
              <a:spcBef>
                <a:spcPct val="0"/>
              </a:spcBef>
              <a:spcAft>
                <a:spcPct val="0"/>
              </a:spcAft>
            </a:pPr>
            <a:endParaRPr lang="en-US" sz="189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87ACDB-70FE-453E-8CCB-EB4B0EDB8963}"/>
              </a:ext>
            </a:extLst>
          </p:cNvPr>
          <p:cNvSpPr/>
          <p:nvPr/>
        </p:nvSpPr>
        <p:spPr bwMode="auto">
          <a:xfrm>
            <a:off x="6202374" y="4157091"/>
            <a:ext cx="4762172" cy="456467"/>
          </a:xfrm>
          <a:prstGeom prst="roundRect">
            <a:avLst/>
          </a:prstGeom>
          <a:noFill/>
          <a:ln w="7620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81093" fontAlgn="base">
              <a:spcBef>
                <a:spcPct val="0"/>
              </a:spcBef>
              <a:spcAft>
                <a:spcPct val="0"/>
              </a:spcAft>
            </a:pPr>
            <a:endParaRPr lang="en-US" sz="189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4401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93CCDD-77ED-4594-B727-5CA175B8D849}"/>
              </a:ext>
            </a:extLst>
          </p:cNvPr>
          <p:cNvSpPr/>
          <p:nvPr/>
        </p:nvSpPr>
        <p:spPr>
          <a:xfrm>
            <a:off x="6193552" y="2219860"/>
            <a:ext cx="2294099" cy="27816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63985"/>
            <a:r>
              <a:rPr lang="en-US" sz="1668" dirty="0">
                <a:solidFill>
                  <a:srgbClr val="00B050"/>
                </a:solidFill>
                <a:latin typeface="Calibri" panose="020F0502020204030204"/>
              </a:rPr>
              <a:t>Database Level Firewall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4820F6C-A2F7-45EC-A5F2-8D981C75810D}"/>
              </a:ext>
            </a:extLst>
          </p:cNvPr>
          <p:cNvSpPr/>
          <p:nvPr/>
        </p:nvSpPr>
        <p:spPr>
          <a:xfrm>
            <a:off x="6116810" y="4038590"/>
            <a:ext cx="2432014" cy="30337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63985"/>
            <a:r>
              <a:rPr lang="en-US" sz="1668" dirty="0">
                <a:solidFill>
                  <a:srgbClr val="7030A0"/>
                </a:solidFill>
                <a:latin typeface="Calibri" panose="020F0502020204030204"/>
              </a:rPr>
              <a:t>Server Level Firewall</a:t>
            </a:r>
          </a:p>
        </p:txBody>
      </p:sp>
      <p:sp>
        <p:nvSpPr>
          <p:cNvPr id="11" name="Flowchart: Decision 10">
            <a:extLst>
              <a:ext uri="{FF2B5EF4-FFF2-40B4-BE49-F238E27FC236}">
                <a16:creationId xmlns:a16="http://schemas.microsoft.com/office/drawing/2014/main" id="{95ED683D-4DA8-473C-B557-CC3DB953D810}"/>
              </a:ext>
            </a:extLst>
          </p:cNvPr>
          <p:cNvSpPr/>
          <p:nvPr/>
        </p:nvSpPr>
        <p:spPr>
          <a:xfrm>
            <a:off x="6881693" y="3158908"/>
            <a:ext cx="896024" cy="464013"/>
          </a:xfrm>
          <a:prstGeom prst="flowChartDecisi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3985"/>
            <a:endParaRPr lang="en-US" sz="1668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644BC10-B68C-4047-93C8-97CB6EAC57E8}"/>
              </a:ext>
            </a:extLst>
          </p:cNvPr>
          <p:cNvCxnSpPr>
            <a:cxnSpLocks/>
          </p:cNvCxnSpPr>
          <p:nvPr/>
        </p:nvCxnSpPr>
        <p:spPr>
          <a:xfrm>
            <a:off x="7325254" y="2498022"/>
            <a:ext cx="0" cy="677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EF8137B-052E-4E7E-B093-F12472EA4F4B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>
            <a:off x="7329705" y="3622921"/>
            <a:ext cx="3113" cy="415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Decision 36">
            <a:extLst>
              <a:ext uri="{FF2B5EF4-FFF2-40B4-BE49-F238E27FC236}">
                <a16:creationId xmlns:a16="http://schemas.microsoft.com/office/drawing/2014/main" id="{C6BD1956-23DB-41B3-B96C-AC576F1294CF}"/>
              </a:ext>
            </a:extLst>
          </p:cNvPr>
          <p:cNvSpPr/>
          <p:nvPr/>
        </p:nvSpPr>
        <p:spPr>
          <a:xfrm>
            <a:off x="6881693" y="4815243"/>
            <a:ext cx="896024" cy="464013"/>
          </a:xfrm>
          <a:prstGeom prst="flowChartDecisi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3985"/>
            <a:endParaRPr lang="en-US" sz="1668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9A34A8D-B394-4240-8B64-8965D8C1A8B5}"/>
              </a:ext>
            </a:extLst>
          </p:cNvPr>
          <p:cNvCxnSpPr>
            <a:cxnSpLocks/>
            <a:stCxn id="8" idx="2"/>
            <a:endCxn id="37" idx="0"/>
          </p:cNvCxnSpPr>
          <p:nvPr/>
        </p:nvCxnSpPr>
        <p:spPr>
          <a:xfrm flipH="1">
            <a:off x="7329705" y="4341965"/>
            <a:ext cx="3113" cy="473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7F6681B-3BE8-4E68-8132-BA818D160B82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7329705" y="5279256"/>
            <a:ext cx="0" cy="335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Multiplication Sign 39">
            <a:extLst>
              <a:ext uri="{FF2B5EF4-FFF2-40B4-BE49-F238E27FC236}">
                <a16:creationId xmlns:a16="http://schemas.microsoft.com/office/drawing/2014/main" id="{6DF94A8D-17A4-432C-8291-066458CF3DD7}"/>
              </a:ext>
            </a:extLst>
          </p:cNvPr>
          <p:cNvSpPr/>
          <p:nvPr/>
        </p:nvSpPr>
        <p:spPr>
          <a:xfrm>
            <a:off x="6883249" y="5421888"/>
            <a:ext cx="896024" cy="58801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3985"/>
            <a:endParaRPr lang="en-US" sz="1668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AC23F7C-C121-4337-A39B-517ECCE6454A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790711" y="3384829"/>
            <a:ext cx="2090983" cy="60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F7D175D-985E-4449-A2B7-BF84E5338DB8}"/>
              </a:ext>
            </a:extLst>
          </p:cNvPr>
          <p:cNvCxnSpPr>
            <a:cxnSpLocks/>
            <a:stCxn id="37" idx="1"/>
          </p:cNvCxnSpPr>
          <p:nvPr/>
        </p:nvCxnSpPr>
        <p:spPr>
          <a:xfrm flipH="1" flipV="1">
            <a:off x="5243038" y="5028499"/>
            <a:ext cx="1638656" cy="1875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6A3B40E-E28A-415F-8A83-074C1F3EEFF3}"/>
              </a:ext>
            </a:extLst>
          </p:cNvPr>
          <p:cNvSpPr txBox="1"/>
          <p:nvPr/>
        </p:nvSpPr>
        <p:spPr>
          <a:xfrm>
            <a:off x="805145" y="18562"/>
            <a:ext cx="1710086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3985"/>
            <a:r>
              <a:rPr lang="en-US" sz="1323" dirty="0">
                <a:solidFill>
                  <a:prstClr val="black"/>
                </a:solidFill>
                <a:latin typeface="Calibri" panose="020F0502020204030204"/>
              </a:rPr>
              <a:t>Incoming Connection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ED1C7B-B218-4CF0-907A-513E157C289B}"/>
              </a:ext>
            </a:extLst>
          </p:cNvPr>
          <p:cNvSpPr txBox="1"/>
          <p:nvPr/>
        </p:nvSpPr>
        <p:spPr>
          <a:xfrm>
            <a:off x="5396553" y="2840918"/>
            <a:ext cx="1729029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3985"/>
            <a:r>
              <a:rPr lang="en-US" sz="1323" b="1" dirty="0">
                <a:solidFill>
                  <a:prstClr val="black"/>
                </a:solidFill>
                <a:latin typeface="Calibri" panose="020F0502020204030204"/>
              </a:rPr>
              <a:t>Yes</a:t>
            </a:r>
            <a:r>
              <a:rPr lang="en-US" sz="1323" dirty="0">
                <a:solidFill>
                  <a:prstClr val="black"/>
                </a:solidFill>
                <a:latin typeface="Calibri" panose="020F0502020204030204"/>
              </a:rPr>
              <a:t> ( database scoped, DB1 only)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870173-4CA7-4B0B-8AA7-1721A8238DC6}"/>
              </a:ext>
            </a:extLst>
          </p:cNvPr>
          <p:cNvSpPr txBox="1"/>
          <p:nvPr/>
        </p:nvSpPr>
        <p:spPr>
          <a:xfrm>
            <a:off x="5617771" y="4543409"/>
            <a:ext cx="1732421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3985"/>
            <a:r>
              <a:rPr lang="en-US" sz="1323" b="1" dirty="0">
                <a:solidFill>
                  <a:prstClr val="black"/>
                </a:solidFill>
                <a:latin typeface="Calibri" panose="020F0502020204030204"/>
              </a:rPr>
              <a:t>Yes</a:t>
            </a:r>
            <a:r>
              <a:rPr lang="en-US" sz="1323" dirty="0">
                <a:solidFill>
                  <a:prstClr val="black"/>
                </a:solidFill>
                <a:latin typeface="Calibri" panose="020F0502020204030204"/>
              </a:rPr>
              <a:t> ( server scoped, {DB1,DB2})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C46D9E7-972A-4939-A3E7-12DF647E3215}"/>
              </a:ext>
            </a:extLst>
          </p:cNvPr>
          <p:cNvSpPr txBox="1"/>
          <p:nvPr/>
        </p:nvSpPr>
        <p:spPr>
          <a:xfrm>
            <a:off x="7802441" y="3249129"/>
            <a:ext cx="3322254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3985"/>
            <a:r>
              <a:rPr lang="en-US" sz="1323">
                <a:solidFill>
                  <a:prstClr val="black"/>
                </a:solidFill>
                <a:latin typeface="Calibri" panose="020F0502020204030204"/>
              </a:rPr>
              <a:t>Match found in </a:t>
            </a:r>
            <a:r>
              <a:rPr lang="en-US" sz="1323" err="1">
                <a:solidFill>
                  <a:srgbClr val="00B050"/>
                </a:solidFill>
                <a:latin typeface="Calibri" panose="020F0502020204030204"/>
              </a:rPr>
              <a:t>sys.database_firewall_rules</a:t>
            </a:r>
            <a:r>
              <a:rPr lang="en-US" sz="1323">
                <a:solidFill>
                  <a:srgbClr val="00B050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1DC9B5-E3D4-4D9C-8E7F-0D7F45C208A6}"/>
              </a:ext>
            </a:extLst>
          </p:cNvPr>
          <p:cNvSpPr txBox="1"/>
          <p:nvPr/>
        </p:nvSpPr>
        <p:spPr>
          <a:xfrm>
            <a:off x="7742606" y="4883387"/>
            <a:ext cx="2551381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3985"/>
            <a:r>
              <a:rPr lang="en-US" sz="1323">
                <a:solidFill>
                  <a:prstClr val="black"/>
                </a:solidFill>
                <a:latin typeface="Calibri" panose="020F0502020204030204"/>
              </a:rPr>
              <a:t>Match found in </a:t>
            </a:r>
            <a:r>
              <a:rPr lang="en-US" sz="1323">
                <a:solidFill>
                  <a:srgbClr val="7030A0"/>
                </a:solidFill>
                <a:latin typeface="Calibri" panose="020F0502020204030204"/>
              </a:rPr>
              <a:t>sys. </a:t>
            </a:r>
            <a:r>
              <a:rPr lang="en-US" sz="1323" err="1">
                <a:solidFill>
                  <a:srgbClr val="7030A0"/>
                </a:solidFill>
                <a:latin typeface="Calibri" panose="020F0502020204030204"/>
              </a:rPr>
              <a:t>firewall_rules</a:t>
            </a:r>
            <a:r>
              <a:rPr lang="en-US" sz="1323">
                <a:solidFill>
                  <a:srgbClr val="7030A0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1778B9-D253-4FBE-BC5D-36BBB0D148D4}"/>
              </a:ext>
            </a:extLst>
          </p:cNvPr>
          <p:cNvSpPr txBox="1"/>
          <p:nvPr/>
        </p:nvSpPr>
        <p:spPr>
          <a:xfrm>
            <a:off x="4255967" y="3712427"/>
            <a:ext cx="737303" cy="349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3985"/>
            <a:r>
              <a:rPr lang="en-US" sz="1668">
                <a:solidFill>
                  <a:prstClr val="black"/>
                </a:solidFill>
                <a:latin typeface="Calibri" panose="020F0502020204030204"/>
              </a:rPr>
              <a:t> DB1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736FF3-B7F5-4923-9685-D1A72202349A}"/>
              </a:ext>
            </a:extLst>
          </p:cNvPr>
          <p:cNvSpPr txBox="1"/>
          <p:nvPr/>
        </p:nvSpPr>
        <p:spPr>
          <a:xfrm>
            <a:off x="4292621" y="5382868"/>
            <a:ext cx="737303" cy="349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3985"/>
            <a:r>
              <a:rPr lang="en-US" sz="1668">
                <a:solidFill>
                  <a:prstClr val="black"/>
                </a:solidFill>
                <a:latin typeface="Calibri" panose="020F0502020204030204"/>
              </a:rPr>
              <a:t> DB2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3BE495-6133-4AD4-BF4D-E78CF8DE1782}"/>
              </a:ext>
            </a:extLst>
          </p:cNvPr>
          <p:cNvSpPr txBox="1"/>
          <p:nvPr/>
        </p:nvSpPr>
        <p:spPr>
          <a:xfrm>
            <a:off x="4007524" y="2358506"/>
            <a:ext cx="1285250" cy="441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3985"/>
            <a:r>
              <a:rPr lang="en-US" sz="1134" dirty="0">
                <a:solidFill>
                  <a:prstClr val="black"/>
                </a:solidFill>
                <a:latin typeface="Calibri" panose="020F0502020204030204"/>
              </a:rPr>
              <a:t>myserver.database.windows.net</a:t>
            </a:r>
          </a:p>
        </p:txBody>
      </p:sp>
      <p:sp>
        <p:nvSpPr>
          <p:cNvPr id="84" name="Flowchart: Decision 83">
            <a:extLst>
              <a:ext uri="{FF2B5EF4-FFF2-40B4-BE49-F238E27FC236}">
                <a16:creationId xmlns:a16="http://schemas.microsoft.com/office/drawing/2014/main" id="{BFBE6939-B30B-4E95-8DB8-BF651ADB214D}"/>
              </a:ext>
            </a:extLst>
          </p:cNvPr>
          <p:cNvSpPr/>
          <p:nvPr/>
        </p:nvSpPr>
        <p:spPr>
          <a:xfrm>
            <a:off x="6888527" y="1060337"/>
            <a:ext cx="896024" cy="464013"/>
          </a:xfrm>
          <a:prstGeom prst="flowChartDecisio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3985"/>
            <a:endParaRPr lang="en-US" sz="16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07024CB-BF22-4FE5-A735-5481DD69351D}"/>
              </a:ext>
            </a:extLst>
          </p:cNvPr>
          <p:cNvSpPr txBox="1"/>
          <p:nvPr/>
        </p:nvSpPr>
        <p:spPr>
          <a:xfrm>
            <a:off x="7846810" y="1103769"/>
            <a:ext cx="3604137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3985"/>
            <a:r>
              <a:rPr lang="en-US" sz="1323" dirty="0">
                <a:solidFill>
                  <a:prstClr val="black"/>
                </a:solidFill>
                <a:latin typeface="Calibri" panose="020F0502020204030204"/>
              </a:rPr>
              <a:t>Match found in </a:t>
            </a:r>
            <a:r>
              <a:rPr lang="en-US" sz="1323" dirty="0">
                <a:solidFill>
                  <a:srgbClr val="ED7D31"/>
                </a:solidFill>
                <a:latin typeface="Calibri" panose="020F0502020204030204"/>
              </a:rPr>
              <a:t>VNET firewall rules</a:t>
            </a:r>
            <a:r>
              <a:rPr lang="en-US" sz="1323" dirty="0">
                <a:solidFill>
                  <a:prstClr val="black"/>
                </a:solidFill>
                <a:latin typeface="Calibri" panose="020F0502020204030204"/>
              </a:rPr>
              <a:t>?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1A304CC-61DA-4F6E-B34B-649C10D2CCB4}"/>
              </a:ext>
            </a:extLst>
          </p:cNvPr>
          <p:cNvCxnSpPr>
            <a:cxnSpLocks/>
            <a:stCxn id="84" idx="1"/>
            <a:endCxn id="22" idx="0"/>
          </p:cNvCxnSpPr>
          <p:nvPr/>
        </p:nvCxnSpPr>
        <p:spPr>
          <a:xfrm rot="10800000" flipV="1">
            <a:off x="4648838" y="1292344"/>
            <a:ext cx="2239689" cy="1005429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EB54EC6-A317-4B93-B0E0-3F818815A1C2}"/>
              </a:ext>
            </a:extLst>
          </p:cNvPr>
          <p:cNvSpPr txBox="1"/>
          <p:nvPr/>
        </p:nvSpPr>
        <p:spPr>
          <a:xfrm>
            <a:off x="4936371" y="1296429"/>
            <a:ext cx="1606849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3985"/>
            <a:r>
              <a:rPr lang="en-US" sz="1323" b="1" dirty="0">
                <a:solidFill>
                  <a:prstClr val="black"/>
                </a:solidFill>
                <a:latin typeface="Calibri" panose="020F0502020204030204"/>
              </a:rPr>
              <a:t>Yes </a:t>
            </a:r>
            <a:r>
              <a:rPr lang="en-US" sz="1323" dirty="0">
                <a:solidFill>
                  <a:prstClr val="black"/>
                </a:solidFill>
                <a:latin typeface="Calibri" panose="020F0502020204030204"/>
              </a:rPr>
              <a:t>( server scoped, {DB1,DB2})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D04EDB9-2ED2-47A3-B8E7-CEEBD67057C1}"/>
              </a:ext>
            </a:extLst>
          </p:cNvPr>
          <p:cNvCxnSpPr>
            <a:stCxn id="84" idx="2"/>
            <a:endCxn id="7" idx="0"/>
          </p:cNvCxnSpPr>
          <p:nvPr/>
        </p:nvCxnSpPr>
        <p:spPr>
          <a:xfrm>
            <a:off x="7336539" y="1524350"/>
            <a:ext cx="4063" cy="695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6B48778-D9D8-434F-9746-A1AB9411FC1C}"/>
              </a:ext>
            </a:extLst>
          </p:cNvPr>
          <p:cNvSpPr txBox="1"/>
          <p:nvPr/>
        </p:nvSpPr>
        <p:spPr>
          <a:xfrm>
            <a:off x="7324053" y="1516595"/>
            <a:ext cx="470113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3985"/>
            <a:r>
              <a:rPr lang="en-US" sz="1323" b="1" dirty="0">
                <a:solidFill>
                  <a:prstClr val="black"/>
                </a:solidFill>
                <a:latin typeface="Calibri" panose="020F0502020204030204"/>
              </a:rPr>
              <a:t>No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38F2829-8B03-4F41-AC91-E18DC9D1A764}"/>
              </a:ext>
            </a:extLst>
          </p:cNvPr>
          <p:cNvSpPr txBox="1"/>
          <p:nvPr/>
        </p:nvSpPr>
        <p:spPr>
          <a:xfrm>
            <a:off x="7292644" y="3596081"/>
            <a:ext cx="470113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3985"/>
            <a:r>
              <a:rPr lang="en-US" sz="1323" b="1" dirty="0">
                <a:solidFill>
                  <a:prstClr val="black"/>
                </a:solidFill>
                <a:latin typeface="Calibri" panose="020F0502020204030204"/>
              </a:rPr>
              <a:t>No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F8A5D7B-40D1-4826-A16F-90F9FC8EDED2}"/>
              </a:ext>
            </a:extLst>
          </p:cNvPr>
          <p:cNvSpPr txBox="1"/>
          <p:nvPr/>
        </p:nvSpPr>
        <p:spPr>
          <a:xfrm>
            <a:off x="7332328" y="5220443"/>
            <a:ext cx="470113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3985"/>
            <a:r>
              <a:rPr lang="en-US" sz="1323" b="1">
                <a:solidFill>
                  <a:prstClr val="black"/>
                </a:solidFill>
                <a:latin typeface="Calibri" panose="020F0502020204030204"/>
              </a:rPr>
              <a:t>No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EEA9464-325E-4617-9461-00782905B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6186" y="3159823"/>
            <a:ext cx="450012" cy="45001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7C353A8-9472-42FC-A13E-D87798862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6186" y="4803791"/>
            <a:ext cx="450012" cy="45001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95F0FD-ED01-4D89-A4AA-CEFD186E4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6977" y="12875"/>
            <a:ext cx="450012" cy="450012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DE6E4C9-5496-445D-8328-1893A962206B}"/>
              </a:ext>
            </a:extLst>
          </p:cNvPr>
          <p:cNvSpPr/>
          <p:nvPr/>
        </p:nvSpPr>
        <p:spPr>
          <a:xfrm>
            <a:off x="4053765" y="2297773"/>
            <a:ext cx="1190145" cy="358628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63985"/>
            <a:endParaRPr lang="en-US" sz="166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A4347C-234A-4912-B640-613648427263}"/>
              </a:ext>
            </a:extLst>
          </p:cNvPr>
          <p:cNvSpPr txBox="1"/>
          <p:nvPr/>
        </p:nvSpPr>
        <p:spPr>
          <a:xfrm>
            <a:off x="7621441" y="5557361"/>
            <a:ext cx="1732421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3985"/>
            <a:r>
              <a:rPr lang="en-US" sz="1323" b="1" dirty="0">
                <a:solidFill>
                  <a:srgbClr val="FF0000"/>
                </a:solidFill>
                <a:latin typeface="Calibri" panose="020F0502020204030204"/>
              </a:rPr>
              <a:t>Connection Denied</a:t>
            </a:r>
            <a:endParaRPr lang="en-US" sz="1323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41" name="Flowchart: Decision 40">
            <a:extLst>
              <a:ext uri="{FF2B5EF4-FFF2-40B4-BE49-F238E27FC236}">
                <a16:creationId xmlns:a16="http://schemas.microsoft.com/office/drawing/2014/main" id="{FF6F5455-4D3A-46F1-90CC-1B56CF3BE99F}"/>
              </a:ext>
            </a:extLst>
          </p:cNvPr>
          <p:cNvSpPr/>
          <p:nvPr/>
        </p:nvSpPr>
        <p:spPr>
          <a:xfrm>
            <a:off x="3216841" y="139630"/>
            <a:ext cx="2093266" cy="8206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3985"/>
            <a:r>
              <a:rPr lang="en-US" sz="1323" dirty="0">
                <a:solidFill>
                  <a:prstClr val="white"/>
                </a:solidFill>
                <a:latin typeface="Calibri" panose="020F0502020204030204"/>
              </a:rPr>
              <a:t>Deny Public Network Access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09EF0C-4A6B-424C-AC7B-FD6B39DE448F}"/>
              </a:ext>
            </a:extLst>
          </p:cNvPr>
          <p:cNvSpPr txBox="1"/>
          <p:nvPr/>
        </p:nvSpPr>
        <p:spPr>
          <a:xfrm>
            <a:off x="5060193" y="202038"/>
            <a:ext cx="470113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3985"/>
            <a:r>
              <a:rPr lang="en-US" sz="1323" b="1">
                <a:solidFill>
                  <a:prstClr val="black"/>
                </a:solidFill>
                <a:latin typeface="Calibri" panose="020F0502020204030204"/>
              </a:rPr>
              <a:t>No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AECF6A4-FEFF-4E6E-ABB1-6E4DDBDF81BA}"/>
              </a:ext>
            </a:extLst>
          </p:cNvPr>
          <p:cNvCxnSpPr>
            <a:cxnSpLocks/>
            <a:stCxn id="41" idx="3"/>
            <a:endCxn id="84" idx="0"/>
          </p:cNvCxnSpPr>
          <p:nvPr/>
        </p:nvCxnSpPr>
        <p:spPr>
          <a:xfrm>
            <a:off x="5310107" y="549963"/>
            <a:ext cx="2026432" cy="5103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DEE2037-A53A-47DC-B753-E7A25F38CBC1}"/>
              </a:ext>
            </a:extLst>
          </p:cNvPr>
          <p:cNvCxnSpPr>
            <a:cxnSpLocks/>
            <a:stCxn id="18" idx="3"/>
            <a:endCxn id="41" idx="0"/>
          </p:cNvCxnSpPr>
          <p:nvPr/>
        </p:nvCxnSpPr>
        <p:spPr>
          <a:xfrm flipV="1">
            <a:off x="766989" y="139630"/>
            <a:ext cx="3496485" cy="98251"/>
          </a:xfrm>
          <a:prstGeom prst="bentConnector4">
            <a:avLst>
              <a:gd name="adj1" fmla="val 51199"/>
              <a:gd name="adj2" fmla="val 1993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5877A1-0FAB-4999-9B51-541E3FD9A2EF}"/>
              </a:ext>
            </a:extLst>
          </p:cNvPr>
          <p:cNvGrpSpPr/>
          <p:nvPr/>
        </p:nvGrpSpPr>
        <p:grpSpPr>
          <a:xfrm>
            <a:off x="340643" y="201283"/>
            <a:ext cx="3713122" cy="4039327"/>
            <a:chOff x="360410" y="710709"/>
            <a:chExt cx="3929615" cy="4274839"/>
          </a:xfrm>
        </p:grpSpPr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63FAC438-C904-4B05-99D8-660CCDE7C0CC}"/>
                </a:ext>
              </a:extLst>
            </p:cNvPr>
            <p:cNvCxnSpPr>
              <a:cxnSpLocks/>
              <a:stCxn id="41" idx="1"/>
              <a:endCxn id="53" idx="0"/>
            </p:cNvCxnSpPr>
            <p:nvPr/>
          </p:nvCxnSpPr>
          <p:spPr>
            <a:xfrm rot="10800000" flipV="1">
              <a:off x="1703640" y="1079719"/>
              <a:ext cx="1700665" cy="1175853"/>
            </a:xfrm>
            <a:prstGeom prst="bentConnector2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CAF709B-CBEC-4B41-8B5D-43EB98689FDF}"/>
                </a:ext>
              </a:extLst>
            </p:cNvPr>
            <p:cNvSpPr txBox="1"/>
            <p:nvPr/>
          </p:nvSpPr>
          <p:spPr>
            <a:xfrm>
              <a:off x="2875326" y="710709"/>
              <a:ext cx="497523" cy="313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63985"/>
              <a:r>
                <a:rPr lang="en-US" sz="1323" b="1" dirty="0">
                  <a:solidFill>
                    <a:prstClr val="black"/>
                  </a:solidFill>
                  <a:latin typeface="Calibri" panose="020F0502020204030204"/>
                </a:rPr>
                <a:t>Yes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BBE443D-C79C-4586-8144-C4B820493128}"/>
                </a:ext>
              </a:extLst>
            </p:cNvPr>
            <p:cNvGrpSpPr/>
            <p:nvPr/>
          </p:nvGrpSpPr>
          <p:grpSpPr>
            <a:xfrm>
              <a:off x="360410" y="2255572"/>
              <a:ext cx="2686458" cy="750986"/>
              <a:chOff x="360410" y="2255572"/>
              <a:chExt cx="2686458" cy="750986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767F16B3-F436-4C91-8565-F4B5C274E188}"/>
                  </a:ext>
                </a:extLst>
              </p:cNvPr>
              <p:cNvSpPr/>
              <p:nvPr/>
            </p:nvSpPr>
            <p:spPr>
              <a:xfrm>
                <a:off x="360410" y="2255572"/>
                <a:ext cx="2686458" cy="750986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defTabSz="863985"/>
                <a:r>
                  <a:rPr lang="en-US" sz="1668" dirty="0">
                    <a:solidFill>
                      <a:prstClr val="black"/>
                    </a:solidFill>
                    <a:latin typeface="Calibri" panose="020F0502020204030204"/>
                  </a:rPr>
                  <a:t>Connect via  </a:t>
                </a:r>
              </a:p>
              <a:p>
                <a:pPr defTabSz="863985"/>
                <a:r>
                  <a:rPr lang="en-US" sz="1668" dirty="0">
                    <a:solidFill>
                      <a:prstClr val="black"/>
                    </a:solidFill>
                    <a:latin typeface="Calibri" panose="020F0502020204030204"/>
                  </a:rPr>
                  <a:t>Private Endpoint</a:t>
                </a:r>
              </a:p>
            </p:txBody>
          </p:sp>
          <p:pic>
            <p:nvPicPr>
              <p:cNvPr id="54" name="Picture 53" descr="image004">
                <a:extLst>
                  <a:ext uri="{FF2B5EF4-FFF2-40B4-BE49-F238E27FC236}">
                    <a16:creationId xmlns:a16="http://schemas.microsoft.com/office/drawing/2014/main" id="{7C19A1F1-25AC-46CB-BC22-C87A04C1EF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4948" y="2314883"/>
                <a:ext cx="639459" cy="6323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13856A-C6EC-413B-B72B-BE72239D38E4}"/>
                </a:ext>
              </a:extLst>
            </p:cNvPr>
            <p:cNvSpPr txBox="1"/>
            <p:nvPr/>
          </p:nvSpPr>
          <p:spPr>
            <a:xfrm>
              <a:off x="1647963" y="3065868"/>
              <a:ext cx="1296400" cy="528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63985"/>
              <a:r>
                <a:rPr lang="en-US" sz="1323">
                  <a:solidFill>
                    <a:prstClr val="black"/>
                  </a:solidFill>
                  <a:latin typeface="Calibri" panose="020F0502020204030204"/>
                </a:rPr>
                <a:t>Server scoped, {DB1,DB2}</a:t>
              </a:r>
            </a:p>
          </p:txBody>
        </p: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FA6DC559-FAAD-429D-AF44-F94429A35A7F}"/>
                </a:ext>
              </a:extLst>
            </p:cNvPr>
            <p:cNvCxnSpPr>
              <a:cxnSpLocks/>
              <a:stCxn id="53" idx="2"/>
            </p:cNvCxnSpPr>
            <p:nvPr/>
          </p:nvCxnSpPr>
          <p:spPr>
            <a:xfrm rot="16200000" flipH="1">
              <a:off x="2007337" y="2702860"/>
              <a:ext cx="1978990" cy="2586386"/>
            </a:xfrm>
            <a:prstGeom prst="bentConnector2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CA47516-D0FC-45E9-8590-04E90F9D979F}"/>
              </a:ext>
            </a:extLst>
          </p:cNvPr>
          <p:cNvGrpSpPr/>
          <p:nvPr/>
        </p:nvGrpSpPr>
        <p:grpSpPr>
          <a:xfrm>
            <a:off x="5631015" y="46700"/>
            <a:ext cx="4476422" cy="5871577"/>
            <a:chOff x="5743278" y="644082"/>
            <a:chExt cx="4737419" cy="621391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431AFDA-C911-414C-BF3F-AD360DD2A2C4}"/>
                </a:ext>
              </a:extLst>
            </p:cNvPr>
            <p:cNvSpPr/>
            <p:nvPr/>
          </p:nvSpPr>
          <p:spPr>
            <a:xfrm>
              <a:off x="5743278" y="644082"/>
              <a:ext cx="4737419" cy="621391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863985"/>
              <a:endParaRPr lang="en-US" sz="1668">
                <a:noFill/>
                <a:latin typeface="Calibri" panose="020F0502020204030204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861AC16-45C9-40AB-9EFB-CD67DA6EB6AD}"/>
                </a:ext>
              </a:extLst>
            </p:cNvPr>
            <p:cNvCxnSpPr>
              <a:cxnSpLocks/>
            </p:cNvCxnSpPr>
            <p:nvPr/>
          </p:nvCxnSpPr>
          <p:spPr>
            <a:xfrm>
              <a:off x="6305519" y="1161232"/>
              <a:ext cx="3905840" cy="552561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CBF627-6ACB-422A-B0AC-33649170F6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2135" y="1014297"/>
              <a:ext cx="4222363" cy="542524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1AA8A42-7FAE-4BB3-88E4-008109DBB32D}"/>
              </a:ext>
            </a:extLst>
          </p:cNvPr>
          <p:cNvGrpSpPr/>
          <p:nvPr/>
        </p:nvGrpSpPr>
        <p:grpSpPr>
          <a:xfrm>
            <a:off x="-33915" y="6090055"/>
            <a:ext cx="10847656" cy="311172"/>
            <a:chOff x="-35986" y="6215635"/>
            <a:chExt cx="11480126" cy="32931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DA55CB1-C73A-44AF-A773-13E3AFB4A143}"/>
                </a:ext>
              </a:extLst>
            </p:cNvPr>
            <p:cNvGrpSpPr/>
            <p:nvPr/>
          </p:nvGrpSpPr>
          <p:grpSpPr>
            <a:xfrm>
              <a:off x="-35986" y="6406517"/>
              <a:ext cx="10834162" cy="138433"/>
              <a:chOff x="-35986" y="6316085"/>
              <a:chExt cx="10834162" cy="138433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E5A8164-CB8E-4B9A-9C42-7C8D30A2A63D}"/>
                  </a:ext>
                </a:extLst>
              </p:cNvPr>
              <p:cNvSpPr txBox="1"/>
              <p:nvPr/>
            </p:nvSpPr>
            <p:spPr>
              <a:xfrm>
                <a:off x="2706401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Connectivity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E2226F0-E591-462D-9176-414782B16714}"/>
                  </a:ext>
                </a:extLst>
              </p:cNvPr>
              <p:cNvSpPr txBox="1"/>
              <p:nvPr/>
            </p:nvSpPr>
            <p:spPr>
              <a:xfrm>
                <a:off x="5074260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863985">
                  <a:defRPr sz="850">
                    <a:solidFill>
                      <a:prstClr val="white">
                        <a:lumMod val="75000"/>
                      </a:prstClr>
                    </a:solidFill>
                    <a:latin typeface="Segoe UI"/>
                  </a:defRPr>
                </a:lvl1pPr>
              </a:lstStyle>
              <a:p>
                <a:r>
                  <a:rPr lang="en-US" dirty="0"/>
                  <a:t>Network security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FB2C6B3-C0F0-4CBB-BABF-40E5802BEB67}"/>
                  </a:ext>
                </a:extLst>
              </p:cNvPr>
              <p:cNvSpPr txBox="1"/>
              <p:nvPr/>
            </p:nvSpPr>
            <p:spPr>
              <a:xfrm>
                <a:off x="7439132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863985">
                  <a:defRPr sz="850">
                    <a:solidFill>
                      <a:prstClr val="white">
                        <a:lumMod val="75000"/>
                      </a:prstClr>
                    </a:solidFill>
                    <a:latin typeface="Segoe UI"/>
                  </a:defRPr>
                </a:lvl1pPr>
              </a:lstStyle>
              <a:p>
                <a:r>
                  <a:rPr lang="en-US" dirty="0"/>
                  <a:t>Recommendations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2A585DB-187A-43FC-8E46-382C4F25592C}"/>
                  </a:ext>
                </a:extLst>
              </p:cNvPr>
              <p:cNvSpPr txBox="1"/>
              <p:nvPr/>
            </p:nvSpPr>
            <p:spPr>
              <a:xfrm>
                <a:off x="9814460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863985">
                  <a:defRPr sz="850">
                    <a:solidFill>
                      <a:srgbClr val="0078D4"/>
                    </a:solidFill>
                    <a:latin typeface="Segoe UI"/>
                  </a:defRPr>
                </a:lvl1pPr>
              </a:lstStyle>
              <a:p>
                <a:r>
                  <a:rPr lang="en-US" dirty="0"/>
                  <a:t>Summary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ED3A841-0F28-48C1-96ED-2BC5A8C60DE4}"/>
                  </a:ext>
                </a:extLst>
              </p:cNvPr>
              <p:cNvSpPr txBox="1"/>
              <p:nvPr/>
            </p:nvSpPr>
            <p:spPr>
              <a:xfrm>
                <a:off x="-35986" y="6316086"/>
                <a:ext cx="174059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Overview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D22BC93-06AE-4D05-8441-7970C5019AE5}"/>
                </a:ext>
              </a:extLst>
            </p:cNvPr>
            <p:cNvGrpSpPr/>
            <p:nvPr/>
          </p:nvGrpSpPr>
          <p:grpSpPr>
            <a:xfrm>
              <a:off x="0" y="6215635"/>
              <a:ext cx="11444140" cy="131976"/>
              <a:chOff x="0" y="6058468"/>
              <a:chExt cx="11444140" cy="131976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59345872-67D7-4F7E-AAB7-49499580286E}"/>
                  </a:ext>
                </a:extLst>
              </p:cNvPr>
              <p:cNvCxnSpPr/>
              <p:nvPr/>
            </p:nvCxnSpPr>
            <p:spPr>
              <a:xfrm>
                <a:off x="0" y="6108572"/>
                <a:ext cx="11444140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FE42B0C-A335-4ED8-846C-C1B9BAC1A311}"/>
                  </a:ext>
                </a:extLst>
              </p:cNvPr>
              <p:cNvSpPr/>
              <p:nvPr/>
            </p:nvSpPr>
            <p:spPr bwMode="auto">
              <a:xfrm>
                <a:off x="3132271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D2FFB87-708E-4D9D-A699-FC974BE46E1E}"/>
                  </a:ext>
                </a:extLst>
              </p:cNvPr>
              <p:cNvSpPr/>
              <p:nvPr/>
            </p:nvSpPr>
            <p:spPr bwMode="auto">
              <a:xfrm>
                <a:off x="5500130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D00828A-AFED-485E-A1D5-7009A3A9D3F5}"/>
                  </a:ext>
                </a:extLst>
              </p:cNvPr>
              <p:cNvSpPr/>
              <p:nvPr/>
            </p:nvSpPr>
            <p:spPr bwMode="auto">
              <a:xfrm>
                <a:off x="7867989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35C0ECD8-F3C1-4767-9F3E-5BF964E52ED0}"/>
                  </a:ext>
                </a:extLst>
              </p:cNvPr>
              <p:cNvSpPr/>
              <p:nvPr/>
            </p:nvSpPr>
            <p:spPr bwMode="auto">
              <a:xfrm>
                <a:off x="10235849" y="6058468"/>
                <a:ext cx="131976" cy="13197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9E72732-98FE-48B7-9F30-70E6CEF36D1D}"/>
                  </a:ext>
                </a:extLst>
              </p:cNvPr>
              <p:cNvSpPr/>
              <p:nvPr/>
            </p:nvSpPr>
            <p:spPr bwMode="auto">
              <a:xfrm>
                <a:off x="764412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219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37" grpId="0" animBg="1"/>
      <p:bldP spid="40" grpId="0" animBg="1"/>
      <p:bldP spid="74" grpId="0"/>
      <p:bldP spid="75" grpId="0"/>
      <p:bldP spid="79" grpId="0"/>
      <p:bldP spid="25" grpId="0"/>
      <p:bldP spid="84" grpId="0" animBg="1"/>
      <p:bldP spid="95" grpId="0"/>
      <p:bldP spid="47" grpId="0"/>
      <p:bldP spid="50" grpId="0"/>
      <p:bldP spid="51" grpId="0"/>
      <p:bldP spid="52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CFE9-A341-4A6B-9232-608A072A0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36EC4-20A8-4CB7-93CF-6AD86968EA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33930" y="1589628"/>
            <a:ext cx="8955742" cy="3304366"/>
          </a:xfrm>
        </p:spPr>
        <p:txBody>
          <a:bodyPr/>
          <a:lstStyle/>
          <a:p>
            <a:pPr marL="0" indent="0">
              <a:buNone/>
            </a:pPr>
            <a:r>
              <a:rPr lang="en-US" sz="1512">
                <a:solidFill>
                  <a:schemeClr val="tx1"/>
                </a:solidFill>
                <a:latin typeface="+mn-lt"/>
              </a:rPr>
              <a:t>Try the Azure SQL Workshop</a:t>
            </a:r>
          </a:p>
          <a:p>
            <a:pPr marL="0" indent="0">
              <a:buNone/>
            </a:pPr>
            <a:r>
              <a:rPr lang="en-US" sz="1512" b="1">
                <a:solidFill>
                  <a:schemeClr val="accent1"/>
                </a:solidFill>
                <a:latin typeface="+mn-lt"/>
                <a:hlinkClick r:id="rId3"/>
              </a:rPr>
              <a:t>aka.ms/sqlworkshops</a:t>
            </a:r>
            <a:endParaRPr lang="en-US" sz="1512" b="1">
              <a:solidFill>
                <a:schemeClr val="accent1"/>
              </a:solidFill>
              <a:latin typeface="+mn-lt"/>
            </a:endParaRPr>
          </a:p>
          <a:p>
            <a:pPr marL="0" indent="0">
              <a:buNone/>
            </a:pPr>
            <a:endParaRPr lang="en-US" sz="1512">
              <a:latin typeface="+mn-lt"/>
            </a:endParaRPr>
          </a:p>
          <a:p>
            <a:pPr marL="0" indent="0">
              <a:buNone/>
            </a:pPr>
            <a:r>
              <a:rPr lang="en-US" sz="1512">
                <a:solidFill>
                  <a:schemeClr val="tx1"/>
                </a:solidFill>
                <a:latin typeface="+mn-lt"/>
              </a:rPr>
              <a:t>Microsoft Learn: Azure SQL Fundamentals</a:t>
            </a:r>
          </a:p>
          <a:p>
            <a:pPr marL="0" indent="0">
              <a:buNone/>
            </a:pPr>
            <a:r>
              <a:rPr lang="en-US" sz="1512" b="1">
                <a:solidFill>
                  <a:schemeClr val="accent1"/>
                </a:solidFill>
                <a:latin typeface="+mn-lt"/>
                <a:hlinkClick r:id="rId4"/>
              </a:rPr>
              <a:t>aka.ms/azuresqlfundamentals</a:t>
            </a:r>
            <a:endParaRPr lang="en-US" sz="1512" b="1">
              <a:solidFill>
                <a:schemeClr val="accent1"/>
              </a:solidFill>
              <a:latin typeface="+mn-lt"/>
            </a:endParaRPr>
          </a:p>
          <a:p>
            <a:pPr marL="0" indent="0">
              <a:buNone/>
            </a:pPr>
            <a:endParaRPr lang="en-US" sz="1512">
              <a:latin typeface="+mn-lt"/>
            </a:endParaRPr>
          </a:p>
          <a:p>
            <a:pPr marL="0" indent="0">
              <a:buNone/>
            </a:pPr>
            <a:r>
              <a:rPr lang="en-US" sz="1512">
                <a:solidFill>
                  <a:schemeClr val="tx1"/>
                </a:solidFill>
                <a:latin typeface="+mn-lt"/>
              </a:rPr>
              <a:t>Azure SQL documentation</a:t>
            </a:r>
          </a:p>
          <a:p>
            <a:pPr marL="0" indent="0">
              <a:buNone/>
            </a:pPr>
            <a:r>
              <a:rPr lang="en-US" sz="1512" b="1">
                <a:solidFill>
                  <a:schemeClr val="accent1"/>
                </a:solidFill>
                <a:latin typeface="+mn-lt"/>
                <a:hlinkClick r:id="rId5"/>
              </a:rPr>
              <a:t>aka.ms/</a:t>
            </a:r>
            <a:r>
              <a:rPr lang="en-US" sz="1512" b="1" err="1">
                <a:solidFill>
                  <a:schemeClr val="accent1"/>
                </a:solidFill>
                <a:latin typeface="+mn-lt"/>
                <a:hlinkClick r:id="rId5"/>
              </a:rPr>
              <a:t>azuresqldocs</a:t>
            </a:r>
            <a:endParaRPr lang="en-US" sz="1512" b="1">
              <a:solidFill>
                <a:schemeClr val="accent1"/>
              </a:solidFill>
              <a:latin typeface="+mn-lt"/>
            </a:endParaRPr>
          </a:p>
          <a:p>
            <a:pPr marL="0" indent="0">
              <a:buNone/>
            </a:pPr>
            <a:endParaRPr lang="en-US" sz="1512">
              <a:latin typeface="+mn-lt"/>
            </a:endParaRPr>
          </a:p>
          <a:p>
            <a:pPr marL="0" indent="0">
              <a:buNone/>
            </a:pPr>
            <a:r>
              <a:rPr lang="en-US" sz="1512">
                <a:solidFill>
                  <a:schemeClr val="tx1"/>
                </a:solidFill>
                <a:latin typeface="+mn-lt"/>
              </a:rPr>
              <a:t>More videos from our team</a:t>
            </a:r>
          </a:p>
          <a:p>
            <a:pPr marL="0" indent="0">
              <a:buNone/>
            </a:pPr>
            <a:r>
              <a:rPr lang="en-US" sz="1512" b="1">
                <a:solidFill>
                  <a:schemeClr val="accent1"/>
                </a:solidFill>
                <a:latin typeface="+mn-lt"/>
                <a:hlinkClick r:id="rId6"/>
              </a:rPr>
              <a:t>aka.ms/azuresql4beginners</a:t>
            </a:r>
            <a:endParaRPr lang="en-US" sz="1512" b="1">
              <a:solidFill>
                <a:schemeClr val="accent1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1512" b="1">
                <a:solidFill>
                  <a:schemeClr val="accent1"/>
                </a:solidFill>
                <a:latin typeface="+mn-lt"/>
                <a:hlinkClick r:id="rId7"/>
              </a:rPr>
              <a:t>aka.ms/</a:t>
            </a:r>
            <a:r>
              <a:rPr lang="en-US" sz="1512" b="1" err="1">
                <a:solidFill>
                  <a:schemeClr val="accent1"/>
                </a:solidFill>
                <a:latin typeface="+mn-lt"/>
                <a:hlinkClick r:id="rId7"/>
              </a:rPr>
              <a:t>dataexposed</a:t>
            </a:r>
            <a:endParaRPr lang="en-US" sz="1512" b="1">
              <a:solidFill>
                <a:schemeClr val="accent1"/>
              </a:solidFill>
              <a:latin typeface="+mn-lt"/>
            </a:endParaRPr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E0044E0D-2784-A04E-80DB-0AAE206D164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6067" y="4078878"/>
            <a:ext cx="468013" cy="468013"/>
            <a:chOff x="1013" y="999"/>
            <a:chExt cx="312" cy="312"/>
          </a:xfrm>
        </p:grpSpPr>
        <p:sp>
          <p:nvSpPr>
            <p:cNvPr id="5" name="AutoShape 10">
              <a:extLst>
                <a:ext uri="{FF2B5EF4-FFF2-40B4-BE49-F238E27FC236}">
                  <a16:creationId xmlns:a16="http://schemas.microsoft.com/office/drawing/2014/main" id="{31CF9D63-FD1B-F34D-8B9B-B3FEC4D09CD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13" y="999"/>
              <a:ext cx="31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6" name="Rectangle 12">
              <a:extLst>
                <a:ext uri="{FF2B5EF4-FFF2-40B4-BE49-F238E27FC236}">
                  <a16:creationId xmlns:a16="http://schemas.microsoft.com/office/drawing/2014/main" id="{43AC8D16-BD4C-7F41-9725-6CEF4714E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" y="999"/>
              <a:ext cx="312" cy="3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01EBABBF-8AE2-E840-A3DF-D32102746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" y="1096"/>
              <a:ext cx="98" cy="117"/>
            </a:xfrm>
            <a:custGeom>
              <a:avLst/>
              <a:gdLst>
                <a:gd name="T0" fmla="*/ 98 w 98"/>
                <a:gd name="T1" fmla="*/ 59 h 117"/>
                <a:gd name="T2" fmla="*/ 0 w 98"/>
                <a:gd name="T3" fmla="*/ 117 h 117"/>
                <a:gd name="T4" fmla="*/ 0 w 98"/>
                <a:gd name="T5" fmla="*/ 0 h 117"/>
                <a:gd name="T6" fmla="*/ 98 w 98"/>
                <a:gd name="T7" fmla="*/ 5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17">
                  <a:moveTo>
                    <a:pt x="98" y="59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98" y="59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</p:grpSp>
      <p:grpSp>
        <p:nvGrpSpPr>
          <p:cNvPr id="8" name="Group 121">
            <a:extLst>
              <a:ext uri="{FF2B5EF4-FFF2-40B4-BE49-F238E27FC236}">
                <a16:creationId xmlns:a16="http://schemas.microsoft.com/office/drawing/2014/main" id="{ABD5CCE7-07D6-994F-9B6A-901AE0B4B1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3820" y="2401931"/>
            <a:ext cx="292507" cy="468013"/>
            <a:chOff x="6473" y="999"/>
            <a:chExt cx="195" cy="312"/>
          </a:xfrm>
        </p:grpSpPr>
        <p:sp>
          <p:nvSpPr>
            <p:cNvPr id="9" name="Rectangle 122">
              <a:extLst>
                <a:ext uri="{FF2B5EF4-FFF2-40B4-BE49-F238E27FC236}">
                  <a16:creationId xmlns:a16="http://schemas.microsoft.com/office/drawing/2014/main" id="{5664869C-A8AB-9F4A-BBCC-C4356EFC7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" y="1058"/>
              <a:ext cx="20" cy="117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0" name="Freeform 123">
              <a:extLst>
                <a:ext uri="{FF2B5EF4-FFF2-40B4-BE49-F238E27FC236}">
                  <a16:creationId xmlns:a16="http://schemas.microsoft.com/office/drawing/2014/main" id="{F0C387C3-34B2-7D48-B87C-CD0A352BB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" y="999"/>
              <a:ext cx="58" cy="68"/>
            </a:xfrm>
            <a:custGeom>
              <a:avLst/>
              <a:gdLst>
                <a:gd name="T0" fmla="*/ 0 w 256"/>
                <a:gd name="T1" fmla="*/ 0 h 299"/>
                <a:gd name="T2" fmla="*/ 0 w 256"/>
                <a:gd name="T3" fmla="*/ 168 h 299"/>
                <a:gd name="T4" fmla="*/ 128 w 256"/>
                <a:gd name="T5" fmla="*/ 299 h 299"/>
                <a:gd name="T6" fmla="*/ 128 w 256"/>
                <a:gd name="T7" fmla="*/ 299 h 299"/>
                <a:gd name="T8" fmla="*/ 256 w 256"/>
                <a:gd name="T9" fmla="*/ 168 h 299"/>
                <a:gd name="T10" fmla="*/ 256 w 256"/>
                <a:gd name="T11" fmla="*/ 0 h 299"/>
                <a:gd name="T12" fmla="*/ 0 w 256"/>
                <a:gd name="T1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299">
                  <a:moveTo>
                    <a:pt x="0" y="0"/>
                  </a:moveTo>
                  <a:cubicBezTo>
                    <a:pt x="0" y="168"/>
                    <a:pt x="0" y="168"/>
                    <a:pt x="0" y="168"/>
                  </a:cubicBezTo>
                  <a:cubicBezTo>
                    <a:pt x="0" y="240"/>
                    <a:pt x="58" y="299"/>
                    <a:pt x="128" y="299"/>
                  </a:cubicBezTo>
                  <a:cubicBezTo>
                    <a:pt x="128" y="299"/>
                    <a:pt x="128" y="299"/>
                    <a:pt x="128" y="299"/>
                  </a:cubicBezTo>
                  <a:cubicBezTo>
                    <a:pt x="199" y="299"/>
                    <a:pt x="256" y="240"/>
                    <a:pt x="256" y="168"/>
                  </a:cubicBezTo>
                  <a:cubicBezTo>
                    <a:pt x="256" y="0"/>
                    <a:pt x="256" y="0"/>
                    <a:pt x="2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1" name="Freeform 124">
              <a:extLst>
                <a:ext uri="{FF2B5EF4-FFF2-40B4-BE49-F238E27FC236}">
                  <a16:creationId xmlns:a16="http://schemas.microsoft.com/office/drawing/2014/main" id="{48C9A372-7484-E74D-87C9-7113EA288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" y="1165"/>
              <a:ext cx="58" cy="146"/>
            </a:xfrm>
            <a:custGeom>
              <a:avLst/>
              <a:gdLst>
                <a:gd name="T0" fmla="*/ 0 w 256"/>
                <a:gd name="T1" fmla="*/ 0 h 640"/>
                <a:gd name="T2" fmla="*/ 0 w 256"/>
                <a:gd name="T3" fmla="*/ 508 h 640"/>
                <a:gd name="T4" fmla="*/ 128 w 256"/>
                <a:gd name="T5" fmla="*/ 640 h 640"/>
                <a:gd name="T6" fmla="*/ 128 w 256"/>
                <a:gd name="T7" fmla="*/ 640 h 640"/>
                <a:gd name="T8" fmla="*/ 256 w 256"/>
                <a:gd name="T9" fmla="*/ 508 h 640"/>
                <a:gd name="T10" fmla="*/ 256 w 256"/>
                <a:gd name="T11" fmla="*/ 0 h 640"/>
                <a:gd name="T12" fmla="*/ 0 w 256"/>
                <a:gd name="T13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640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0" y="581"/>
                    <a:pt x="58" y="640"/>
                    <a:pt x="128" y="640"/>
                  </a:cubicBezTo>
                  <a:cubicBezTo>
                    <a:pt x="128" y="640"/>
                    <a:pt x="128" y="640"/>
                    <a:pt x="128" y="640"/>
                  </a:cubicBezTo>
                  <a:cubicBezTo>
                    <a:pt x="199" y="640"/>
                    <a:pt x="256" y="581"/>
                    <a:pt x="256" y="508"/>
                  </a:cubicBezTo>
                  <a:cubicBezTo>
                    <a:pt x="256" y="0"/>
                    <a:pt x="256" y="0"/>
                    <a:pt x="2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2" name="Rectangle 125">
              <a:extLst>
                <a:ext uri="{FF2B5EF4-FFF2-40B4-BE49-F238E27FC236}">
                  <a16:creationId xmlns:a16="http://schemas.microsoft.com/office/drawing/2014/main" id="{7E6D8A3B-4666-F14E-A822-2C41A3963C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2" y="1062"/>
              <a:ext cx="39" cy="19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3" name="Freeform 126">
              <a:extLst>
                <a:ext uri="{FF2B5EF4-FFF2-40B4-BE49-F238E27FC236}">
                  <a16:creationId xmlns:a16="http://schemas.microsoft.com/office/drawing/2014/main" id="{3CA8D212-8B46-7542-B11F-00FED572EB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7" y="1233"/>
              <a:ext cx="89" cy="78"/>
            </a:xfrm>
            <a:custGeom>
              <a:avLst/>
              <a:gdLst>
                <a:gd name="T0" fmla="*/ 194 w 389"/>
                <a:gd name="T1" fmla="*/ 128 h 341"/>
                <a:gd name="T2" fmla="*/ 230 w 389"/>
                <a:gd name="T3" fmla="*/ 147 h 341"/>
                <a:gd name="T4" fmla="*/ 236 w 389"/>
                <a:gd name="T5" fmla="*/ 179 h 341"/>
                <a:gd name="T6" fmla="*/ 218 w 389"/>
                <a:gd name="T7" fmla="*/ 206 h 341"/>
                <a:gd name="T8" fmla="*/ 194 w 389"/>
                <a:gd name="T9" fmla="*/ 213 h 341"/>
                <a:gd name="T10" fmla="*/ 159 w 389"/>
                <a:gd name="T11" fmla="*/ 194 h 341"/>
                <a:gd name="T12" fmla="*/ 171 w 389"/>
                <a:gd name="T13" fmla="*/ 135 h 341"/>
                <a:gd name="T14" fmla="*/ 194 w 389"/>
                <a:gd name="T15" fmla="*/ 128 h 341"/>
                <a:gd name="T16" fmla="*/ 194 w 389"/>
                <a:gd name="T17" fmla="*/ 0 h 341"/>
                <a:gd name="T18" fmla="*/ 100 w 389"/>
                <a:gd name="T19" fmla="*/ 28 h 341"/>
                <a:gd name="T20" fmla="*/ 52 w 389"/>
                <a:gd name="T21" fmla="*/ 265 h 341"/>
                <a:gd name="T22" fmla="*/ 194 w 389"/>
                <a:gd name="T23" fmla="*/ 341 h 341"/>
                <a:gd name="T24" fmla="*/ 289 w 389"/>
                <a:gd name="T25" fmla="*/ 312 h 341"/>
                <a:gd name="T26" fmla="*/ 336 w 389"/>
                <a:gd name="T27" fmla="*/ 76 h 341"/>
                <a:gd name="T28" fmla="*/ 194 w 389"/>
                <a:gd name="T29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9" h="341">
                  <a:moveTo>
                    <a:pt x="194" y="128"/>
                  </a:moveTo>
                  <a:cubicBezTo>
                    <a:pt x="209" y="128"/>
                    <a:pt x="222" y="135"/>
                    <a:pt x="230" y="147"/>
                  </a:cubicBezTo>
                  <a:cubicBezTo>
                    <a:pt x="238" y="160"/>
                    <a:pt x="237" y="172"/>
                    <a:pt x="236" y="179"/>
                  </a:cubicBezTo>
                  <a:cubicBezTo>
                    <a:pt x="235" y="185"/>
                    <a:pt x="231" y="197"/>
                    <a:pt x="218" y="206"/>
                  </a:cubicBezTo>
                  <a:cubicBezTo>
                    <a:pt x="211" y="211"/>
                    <a:pt x="203" y="213"/>
                    <a:pt x="194" y="213"/>
                  </a:cubicBezTo>
                  <a:cubicBezTo>
                    <a:pt x="180" y="213"/>
                    <a:pt x="167" y="206"/>
                    <a:pt x="159" y="194"/>
                  </a:cubicBezTo>
                  <a:cubicBezTo>
                    <a:pt x="146" y="175"/>
                    <a:pt x="151" y="148"/>
                    <a:pt x="171" y="135"/>
                  </a:cubicBezTo>
                  <a:cubicBezTo>
                    <a:pt x="178" y="130"/>
                    <a:pt x="186" y="128"/>
                    <a:pt x="194" y="128"/>
                  </a:cubicBezTo>
                  <a:moveTo>
                    <a:pt x="194" y="0"/>
                  </a:moveTo>
                  <a:cubicBezTo>
                    <a:pt x="162" y="0"/>
                    <a:pt x="129" y="9"/>
                    <a:pt x="100" y="28"/>
                  </a:cubicBezTo>
                  <a:cubicBezTo>
                    <a:pt x="21" y="81"/>
                    <a:pt x="0" y="187"/>
                    <a:pt x="52" y="265"/>
                  </a:cubicBezTo>
                  <a:cubicBezTo>
                    <a:pt x="85" y="314"/>
                    <a:pt x="139" y="341"/>
                    <a:pt x="194" y="341"/>
                  </a:cubicBezTo>
                  <a:cubicBezTo>
                    <a:pt x="227" y="341"/>
                    <a:pt x="260" y="332"/>
                    <a:pt x="289" y="312"/>
                  </a:cubicBezTo>
                  <a:cubicBezTo>
                    <a:pt x="367" y="260"/>
                    <a:pt x="389" y="154"/>
                    <a:pt x="336" y="76"/>
                  </a:cubicBezTo>
                  <a:cubicBezTo>
                    <a:pt x="303" y="26"/>
                    <a:pt x="249" y="0"/>
                    <a:pt x="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4" name="Freeform 127">
              <a:extLst>
                <a:ext uri="{FF2B5EF4-FFF2-40B4-BE49-F238E27FC236}">
                  <a16:creationId xmlns:a16="http://schemas.microsoft.com/office/drawing/2014/main" id="{AAA8E74E-A4F5-E94B-B7D5-0315077C5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3" y="999"/>
              <a:ext cx="98" cy="92"/>
            </a:xfrm>
            <a:custGeom>
              <a:avLst/>
              <a:gdLst>
                <a:gd name="T0" fmla="*/ 299 w 427"/>
                <a:gd name="T1" fmla="*/ 0 h 403"/>
                <a:gd name="T2" fmla="*/ 299 w 427"/>
                <a:gd name="T3" fmla="*/ 212 h 403"/>
                <a:gd name="T4" fmla="*/ 128 w 427"/>
                <a:gd name="T5" fmla="*/ 212 h 403"/>
                <a:gd name="T6" fmla="*/ 128 w 427"/>
                <a:gd name="T7" fmla="*/ 0 h 403"/>
                <a:gd name="T8" fmla="*/ 0 w 427"/>
                <a:gd name="T9" fmla="*/ 190 h 403"/>
                <a:gd name="T10" fmla="*/ 213 w 427"/>
                <a:gd name="T11" fmla="*/ 403 h 403"/>
                <a:gd name="T12" fmla="*/ 427 w 427"/>
                <a:gd name="T13" fmla="*/ 190 h 403"/>
                <a:gd name="T14" fmla="*/ 299 w 427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7" h="403">
                  <a:moveTo>
                    <a:pt x="299" y="0"/>
                  </a:moveTo>
                  <a:cubicBezTo>
                    <a:pt x="299" y="212"/>
                    <a:pt x="299" y="212"/>
                    <a:pt x="299" y="212"/>
                  </a:cubicBezTo>
                  <a:cubicBezTo>
                    <a:pt x="128" y="212"/>
                    <a:pt x="128" y="212"/>
                    <a:pt x="128" y="212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57" y="24"/>
                    <a:pt x="0" y="107"/>
                    <a:pt x="0" y="190"/>
                  </a:cubicBezTo>
                  <a:cubicBezTo>
                    <a:pt x="0" y="308"/>
                    <a:pt x="96" y="403"/>
                    <a:pt x="213" y="403"/>
                  </a:cubicBezTo>
                  <a:cubicBezTo>
                    <a:pt x="331" y="403"/>
                    <a:pt x="427" y="308"/>
                    <a:pt x="427" y="190"/>
                  </a:cubicBezTo>
                  <a:cubicBezTo>
                    <a:pt x="427" y="107"/>
                    <a:pt x="373" y="27"/>
                    <a:pt x="2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44C5DA-A249-1142-9211-D2631490DC8E}"/>
              </a:ext>
            </a:extLst>
          </p:cNvPr>
          <p:cNvGrpSpPr>
            <a:grpSpLocks noChangeAspect="1"/>
          </p:cNvGrpSpPr>
          <p:nvPr/>
        </p:nvGrpSpPr>
        <p:grpSpPr>
          <a:xfrm>
            <a:off x="639570" y="3238424"/>
            <a:ext cx="321009" cy="468013"/>
            <a:chOff x="728663" y="2836863"/>
            <a:chExt cx="339725" cy="495300"/>
          </a:xfrm>
        </p:grpSpPr>
        <p:sp>
          <p:nvSpPr>
            <p:cNvPr id="16" name="Rectangle 127">
              <a:extLst>
                <a:ext uri="{FF2B5EF4-FFF2-40B4-BE49-F238E27FC236}">
                  <a16:creationId xmlns:a16="http://schemas.microsoft.com/office/drawing/2014/main" id="{26558596-35CA-2A44-BAF2-0571E5D87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63" y="2836863"/>
              <a:ext cx="339725" cy="4953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7" name="Rectangle 128">
              <a:extLst>
                <a:ext uri="{FF2B5EF4-FFF2-40B4-BE49-F238E27FC236}">
                  <a16:creationId xmlns:a16="http://schemas.microsoft.com/office/drawing/2014/main" id="{B86AF047-AD98-FA4A-A61F-9576D2F7B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898776"/>
              <a:ext cx="77788" cy="4603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8" name="Rectangle 129">
              <a:extLst>
                <a:ext uri="{FF2B5EF4-FFF2-40B4-BE49-F238E27FC236}">
                  <a16:creationId xmlns:a16="http://schemas.microsoft.com/office/drawing/2014/main" id="{4EE864E6-15BE-8845-AE7D-5026C4634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976563"/>
              <a:ext cx="77788" cy="4603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9" name="Rectangle 130">
              <a:extLst>
                <a:ext uri="{FF2B5EF4-FFF2-40B4-BE49-F238E27FC236}">
                  <a16:creationId xmlns:a16="http://schemas.microsoft.com/office/drawing/2014/main" id="{825AFD91-8CCA-D144-936B-36A24D260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701" y="3052763"/>
              <a:ext cx="247650" cy="47625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20" name="Rectangle 131">
              <a:extLst>
                <a:ext uri="{FF2B5EF4-FFF2-40B4-BE49-F238E27FC236}">
                  <a16:creationId xmlns:a16="http://schemas.microsoft.com/office/drawing/2014/main" id="{B60E4B09-240D-6349-936C-6745664E8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701" y="3130551"/>
              <a:ext cx="247650" cy="4603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21" name="Rectangle 132">
              <a:extLst>
                <a:ext uri="{FF2B5EF4-FFF2-40B4-BE49-F238E27FC236}">
                  <a16:creationId xmlns:a16="http://schemas.microsoft.com/office/drawing/2014/main" id="{28896046-8DCC-1942-8339-B1E6285AC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701" y="3208338"/>
              <a:ext cx="247650" cy="4603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22" name="Freeform 133">
              <a:extLst>
                <a:ext uri="{FF2B5EF4-FFF2-40B4-BE49-F238E27FC236}">
                  <a16:creationId xmlns:a16="http://schemas.microsoft.com/office/drawing/2014/main" id="{0BA0A128-7D7F-5242-9F1C-E0943E149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26" y="2908301"/>
              <a:ext cx="104775" cy="104775"/>
            </a:xfrm>
            <a:custGeom>
              <a:avLst/>
              <a:gdLst>
                <a:gd name="T0" fmla="*/ 0 w 66"/>
                <a:gd name="T1" fmla="*/ 56 h 66"/>
                <a:gd name="T2" fmla="*/ 10 w 66"/>
                <a:gd name="T3" fmla="*/ 66 h 66"/>
                <a:gd name="T4" fmla="*/ 66 w 66"/>
                <a:gd name="T5" fmla="*/ 10 h 66"/>
                <a:gd name="T6" fmla="*/ 56 w 66"/>
                <a:gd name="T7" fmla="*/ 0 h 66"/>
                <a:gd name="T8" fmla="*/ 0 w 66"/>
                <a:gd name="T9" fmla="*/ 5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6">
                  <a:moveTo>
                    <a:pt x="0" y="56"/>
                  </a:moveTo>
                  <a:lnTo>
                    <a:pt x="10" y="66"/>
                  </a:lnTo>
                  <a:lnTo>
                    <a:pt x="66" y="10"/>
                  </a:lnTo>
                  <a:lnTo>
                    <a:pt x="56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23" name="Freeform 134">
              <a:extLst>
                <a:ext uri="{FF2B5EF4-FFF2-40B4-BE49-F238E27FC236}">
                  <a16:creationId xmlns:a16="http://schemas.microsoft.com/office/drawing/2014/main" id="{FD0BA914-02A2-6240-B3E4-7CD5057F0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01" y="2946401"/>
              <a:ext cx="66675" cy="66675"/>
            </a:xfrm>
            <a:custGeom>
              <a:avLst/>
              <a:gdLst>
                <a:gd name="T0" fmla="*/ 32 w 42"/>
                <a:gd name="T1" fmla="*/ 42 h 42"/>
                <a:gd name="T2" fmla="*/ 42 w 42"/>
                <a:gd name="T3" fmla="*/ 32 h 42"/>
                <a:gd name="T4" fmla="*/ 10 w 42"/>
                <a:gd name="T5" fmla="*/ 0 h 42"/>
                <a:gd name="T6" fmla="*/ 0 w 42"/>
                <a:gd name="T7" fmla="*/ 10 h 42"/>
                <a:gd name="T8" fmla="*/ 32 w 42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2" y="42"/>
                  </a:moveTo>
                  <a:lnTo>
                    <a:pt x="42" y="32"/>
                  </a:lnTo>
                  <a:lnTo>
                    <a:pt x="10" y="0"/>
                  </a:lnTo>
                  <a:lnTo>
                    <a:pt x="0" y="10"/>
                  </a:lnTo>
                  <a:lnTo>
                    <a:pt x="32" y="42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ADCF4C-B627-4A4E-A3C0-EEAA0D29C430}"/>
              </a:ext>
            </a:extLst>
          </p:cNvPr>
          <p:cNvGrpSpPr>
            <a:grpSpLocks noChangeAspect="1"/>
          </p:cNvGrpSpPr>
          <p:nvPr/>
        </p:nvGrpSpPr>
        <p:grpSpPr>
          <a:xfrm>
            <a:off x="566067" y="1589627"/>
            <a:ext cx="468013" cy="468013"/>
            <a:chOff x="5414963" y="1585913"/>
            <a:chExt cx="495300" cy="495300"/>
          </a:xfrm>
        </p:grpSpPr>
        <p:sp>
          <p:nvSpPr>
            <p:cNvPr id="25" name="Rectangle 85">
              <a:extLst>
                <a:ext uri="{FF2B5EF4-FFF2-40B4-BE49-F238E27FC236}">
                  <a16:creationId xmlns:a16="http://schemas.microsoft.com/office/drawing/2014/main" id="{50B54F96-DBAD-6245-B6E7-FB1CB4F72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4963" y="1585913"/>
              <a:ext cx="495300" cy="4953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26" name="Rectangle 86">
              <a:extLst>
                <a:ext uri="{FF2B5EF4-FFF2-40B4-BE49-F238E27FC236}">
                  <a16:creationId xmlns:a16="http://schemas.microsoft.com/office/drawing/2014/main" id="{4C7528E0-CCFB-D44B-A393-4BB68CEDA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6713" y="1925638"/>
              <a:ext cx="185738" cy="47625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27" name="Rectangle 87">
              <a:extLst>
                <a:ext uri="{FF2B5EF4-FFF2-40B4-BE49-F238E27FC236}">
                  <a16:creationId xmlns:a16="http://schemas.microsoft.com/office/drawing/2014/main" id="{D8E37FC4-5AFF-5E4C-A137-C56256DE2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6713" y="2003426"/>
              <a:ext cx="92075" cy="47625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F4130C3-6286-1C4A-8448-46034D6A3571}"/>
                </a:ext>
              </a:extLst>
            </p:cNvPr>
            <p:cNvGrpSpPr/>
            <p:nvPr/>
          </p:nvGrpSpPr>
          <p:grpSpPr>
            <a:xfrm>
              <a:off x="5522913" y="1631951"/>
              <a:ext cx="342900" cy="341312"/>
              <a:chOff x="5522913" y="1631951"/>
              <a:chExt cx="342900" cy="341312"/>
            </a:xfrm>
          </p:grpSpPr>
          <p:sp>
            <p:nvSpPr>
              <p:cNvPr id="29" name="Freeform 88">
                <a:extLst>
                  <a:ext uri="{FF2B5EF4-FFF2-40B4-BE49-F238E27FC236}">
                    <a16:creationId xmlns:a16="http://schemas.microsoft.com/office/drawing/2014/main" id="{40EE4ECA-B9F1-494B-B741-03D87F35AE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22913" y="1631951"/>
                <a:ext cx="247650" cy="247650"/>
              </a:xfrm>
              <a:custGeom>
                <a:avLst/>
                <a:gdLst>
                  <a:gd name="T0" fmla="*/ 341 w 683"/>
                  <a:gd name="T1" fmla="*/ 128 h 682"/>
                  <a:gd name="T2" fmla="*/ 492 w 683"/>
                  <a:gd name="T3" fmla="*/ 190 h 682"/>
                  <a:gd name="T4" fmla="*/ 555 w 683"/>
                  <a:gd name="T5" fmla="*/ 341 h 682"/>
                  <a:gd name="T6" fmla="*/ 492 w 683"/>
                  <a:gd name="T7" fmla="*/ 492 h 682"/>
                  <a:gd name="T8" fmla="*/ 341 w 683"/>
                  <a:gd name="T9" fmla="*/ 554 h 682"/>
                  <a:gd name="T10" fmla="*/ 190 w 683"/>
                  <a:gd name="T11" fmla="*/ 492 h 682"/>
                  <a:gd name="T12" fmla="*/ 128 w 683"/>
                  <a:gd name="T13" fmla="*/ 341 h 682"/>
                  <a:gd name="T14" fmla="*/ 190 w 683"/>
                  <a:gd name="T15" fmla="*/ 190 h 682"/>
                  <a:gd name="T16" fmla="*/ 341 w 683"/>
                  <a:gd name="T17" fmla="*/ 128 h 682"/>
                  <a:gd name="T18" fmla="*/ 341 w 683"/>
                  <a:gd name="T19" fmla="*/ 0 h 682"/>
                  <a:gd name="T20" fmla="*/ 0 w 683"/>
                  <a:gd name="T21" fmla="*/ 341 h 682"/>
                  <a:gd name="T22" fmla="*/ 341 w 683"/>
                  <a:gd name="T23" fmla="*/ 682 h 682"/>
                  <a:gd name="T24" fmla="*/ 683 w 683"/>
                  <a:gd name="T25" fmla="*/ 341 h 682"/>
                  <a:gd name="T26" fmla="*/ 341 w 683"/>
                  <a:gd name="T27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3" h="682">
                    <a:moveTo>
                      <a:pt x="341" y="128"/>
                    </a:moveTo>
                    <a:cubicBezTo>
                      <a:pt x="398" y="128"/>
                      <a:pt x="452" y="150"/>
                      <a:pt x="492" y="190"/>
                    </a:cubicBezTo>
                    <a:cubicBezTo>
                      <a:pt x="532" y="230"/>
                      <a:pt x="555" y="284"/>
                      <a:pt x="555" y="341"/>
                    </a:cubicBezTo>
                    <a:cubicBezTo>
                      <a:pt x="555" y="398"/>
                      <a:pt x="532" y="452"/>
                      <a:pt x="492" y="492"/>
                    </a:cubicBezTo>
                    <a:cubicBezTo>
                      <a:pt x="452" y="532"/>
                      <a:pt x="398" y="554"/>
                      <a:pt x="341" y="554"/>
                    </a:cubicBezTo>
                    <a:cubicBezTo>
                      <a:pt x="284" y="554"/>
                      <a:pt x="231" y="532"/>
                      <a:pt x="190" y="492"/>
                    </a:cubicBezTo>
                    <a:cubicBezTo>
                      <a:pt x="150" y="452"/>
                      <a:pt x="128" y="398"/>
                      <a:pt x="128" y="341"/>
                    </a:cubicBezTo>
                    <a:cubicBezTo>
                      <a:pt x="128" y="284"/>
                      <a:pt x="150" y="230"/>
                      <a:pt x="190" y="190"/>
                    </a:cubicBezTo>
                    <a:cubicBezTo>
                      <a:pt x="231" y="150"/>
                      <a:pt x="284" y="128"/>
                      <a:pt x="341" y="128"/>
                    </a:cubicBezTo>
                    <a:moveTo>
                      <a:pt x="341" y="0"/>
                    </a:moveTo>
                    <a:cubicBezTo>
                      <a:pt x="153" y="0"/>
                      <a:pt x="0" y="152"/>
                      <a:pt x="0" y="341"/>
                    </a:cubicBezTo>
                    <a:cubicBezTo>
                      <a:pt x="0" y="530"/>
                      <a:pt x="153" y="682"/>
                      <a:pt x="341" y="682"/>
                    </a:cubicBezTo>
                    <a:cubicBezTo>
                      <a:pt x="530" y="682"/>
                      <a:pt x="683" y="530"/>
                      <a:pt x="683" y="341"/>
                    </a:cubicBezTo>
                    <a:cubicBezTo>
                      <a:pt x="683" y="152"/>
                      <a:pt x="530" y="0"/>
                      <a:pt x="341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6402" tIns="43201" rIns="86402" bIns="43201" numCol="1" anchor="t" anchorCtr="0" compatLnSpc="1">
                <a:prstTxWarp prst="textNoShape">
                  <a:avLst/>
                </a:prstTxWarp>
              </a:bodyPr>
              <a:lstStyle/>
              <a:p>
                <a:pPr defTabSz="863985">
                  <a:defRPr/>
                </a:pPr>
                <a:endParaRPr lang="en-US" sz="1668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30" name="Freeform 89">
                <a:extLst>
                  <a:ext uri="{FF2B5EF4-FFF2-40B4-BE49-F238E27FC236}">
                    <a16:creationId xmlns:a16="http://schemas.microsoft.com/office/drawing/2014/main" id="{58046BE3-9026-6C4F-87D5-4C929816C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0713" y="1808163"/>
                <a:ext cx="165100" cy="165100"/>
              </a:xfrm>
              <a:custGeom>
                <a:avLst/>
                <a:gdLst>
                  <a:gd name="T0" fmla="*/ 104 w 104"/>
                  <a:gd name="T1" fmla="*/ 83 h 104"/>
                  <a:gd name="T2" fmla="*/ 83 w 104"/>
                  <a:gd name="T3" fmla="*/ 104 h 104"/>
                  <a:gd name="T4" fmla="*/ 0 w 104"/>
                  <a:gd name="T5" fmla="*/ 21 h 104"/>
                  <a:gd name="T6" fmla="*/ 21 w 104"/>
                  <a:gd name="T7" fmla="*/ 0 h 104"/>
                  <a:gd name="T8" fmla="*/ 104 w 104"/>
                  <a:gd name="T9" fmla="*/ 8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4">
                    <a:moveTo>
                      <a:pt x="104" y="83"/>
                    </a:moveTo>
                    <a:lnTo>
                      <a:pt x="83" y="104"/>
                    </a:lnTo>
                    <a:lnTo>
                      <a:pt x="0" y="21"/>
                    </a:lnTo>
                    <a:lnTo>
                      <a:pt x="21" y="0"/>
                    </a:lnTo>
                    <a:lnTo>
                      <a:pt x="104" y="83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6402" tIns="43201" rIns="86402" bIns="43201" numCol="1" anchor="t" anchorCtr="0" compatLnSpc="1">
                <a:prstTxWarp prst="textNoShape">
                  <a:avLst/>
                </a:prstTxWarp>
              </a:bodyPr>
              <a:lstStyle/>
              <a:p>
                <a:pPr defTabSz="863985">
                  <a:defRPr/>
                </a:pPr>
                <a:endParaRPr lang="en-US" sz="1668">
                  <a:solidFill>
                    <a:prstClr val="black"/>
                  </a:solidFill>
                  <a:latin typeface="Segoe UI"/>
                </a:endParaRPr>
              </a:p>
            </p:txBody>
          </p:sp>
        </p:grp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FEA9B5A-13FF-4422-9D24-8BEA01B8A8FC}"/>
              </a:ext>
            </a:extLst>
          </p:cNvPr>
          <p:cNvSpPr/>
          <p:nvPr/>
        </p:nvSpPr>
        <p:spPr>
          <a:xfrm>
            <a:off x="5342170" y="4298097"/>
            <a:ext cx="55351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AKA.MS/ANNALYTICS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316F55-A47A-409A-876D-2EC62F884FD4}"/>
              </a:ext>
            </a:extLst>
          </p:cNvPr>
          <p:cNvSpPr txBox="1"/>
          <p:nvPr/>
        </p:nvSpPr>
        <p:spPr>
          <a:xfrm>
            <a:off x="2705149" y="5024093"/>
            <a:ext cx="85006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0" indent="-4572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				#AzureSQL	@AzureSQL	@AnalyticAnna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1C0103-6983-445F-B694-8910F7BC98CC}"/>
              </a:ext>
            </a:extLst>
          </p:cNvPr>
          <p:cNvSpPr txBox="1"/>
          <p:nvPr/>
        </p:nvSpPr>
        <p:spPr>
          <a:xfrm>
            <a:off x="2733436" y="4094548"/>
            <a:ext cx="85006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0" indent="-4572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				This deck: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C949255-1F67-47D8-B97C-8F2AFBFDB2E7}"/>
              </a:ext>
            </a:extLst>
          </p:cNvPr>
          <p:cNvGrpSpPr/>
          <p:nvPr/>
        </p:nvGrpSpPr>
        <p:grpSpPr>
          <a:xfrm>
            <a:off x="-33915" y="6090055"/>
            <a:ext cx="10847656" cy="311172"/>
            <a:chOff x="-35986" y="6215635"/>
            <a:chExt cx="11480126" cy="32931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7EF087-CB46-47F6-B920-0A55F2B04ABF}"/>
                </a:ext>
              </a:extLst>
            </p:cNvPr>
            <p:cNvGrpSpPr/>
            <p:nvPr/>
          </p:nvGrpSpPr>
          <p:grpSpPr>
            <a:xfrm>
              <a:off x="-35986" y="6406517"/>
              <a:ext cx="10834162" cy="138433"/>
              <a:chOff x="-35986" y="6316085"/>
              <a:chExt cx="10834162" cy="138433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C02D93B-0583-4315-9C89-0A4EBD142970}"/>
                  </a:ext>
                </a:extLst>
              </p:cNvPr>
              <p:cNvSpPr txBox="1"/>
              <p:nvPr/>
            </p:nvSpPr>
            <p:spPr>
              <a:xfrm>
                <a:off x="2706401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Connectivity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2544BBB-946A-4DC3-AAE4-31003904C0F8}"/>
                  </a:ext>
                </a:extLst>
              </p:cNvPr>
              <p:cNvSpPr txBox="1"/>
              <p:nvPr/>
            </p:nvSpPr>
            <p:spPr>
              <a:xfrm>
                <a:off x="5074260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863985">
                  <a:defRPr sz="850">
                    <a:solidFill>
                      <a:prstClr val="white">
                        <a:lumMod val="75000"/>
                      </a:prstClr>
                    </a:solidFill>
                    <a:latin typeface="Segoe UI"/>
                  </a:defRPr>
                </a:lvl1pPr>
              </a:lstStyle>
              <a:p>
                <a:r>
                  <a:rPr lang="en-US" dirty="0"/>
                  <a:t>Network security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6815CBD-FABB-4F7B-87E4-E20AD6E0F911}"/>
                  </a:ext>
                </a:extLst>
              </p:cNvPr>
              <p:cNvSpPr txBox="1"/>
              <p:nvPr/>
            </p:nvSpPr>
            <p:spPr>
              <a:xfrm>
                <a:off x="7439132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863985">
                  <a:defRPr sz="850">
                    <a:solidFill>
                      <a:prstClr val="white">
                        <a:lumMod val="75000"/>
                      </a:prstClr>
                    </a:solidFill>
                    <a:latin typeface="Segoe UI"/>
                  </a:defRPr>
                </a:lvl1pPr>
              </a:lstStyle>
              <a:p>
                <a:r>
                  <a:rPr lang="en-US" dirty="0"/>
                  <a:t>Recommendations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1304A15-2435-4D11-8709-D910AAD6BEBF}"/>
                  </a:ext>
                </a:extLst>
              </p:cNvPr>
              <p:cNvSpPr txBox="1"/>
              <p:nvPr/>
            </p:nvSpPr>
            <p:spPr>
              <a:xfrm>
                <a:off x="9814460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863985">
                  <a:defRPr sz="850">
                    <a:solidFill>
                      <a:srgbClr val="0078D4"/>
                    </a:solidFill>
                    <a:latin typeface="Segoe UI"/>
                  </a:defRPr>
                </a:lvl1pPr>
              </a:lstStyle>
              <a:p>
                <a:r>
                  <a:rPr lang="en-US" dirty="0"/>
                  <a:t>Summary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BF2174A-7ADA-4C64-94C2-B85036837F36}"/>
                  </a:ext>
                </a:extLst>
              </p:cNvPr>
              <p:cNvSpPr txBox="1"/>
              <p:nvPr/>
            </p:nvSpPr>
            <p:spPr>
              <a:xfrm>
                <a:off x="-35986" y="6316086"/>
                <a:ext cx="174059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Overview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D6708D1-8576-46D8-8BDA-0A902E768D94}"/>
                </a:ext>
              </a:extLst>
            </p:cNvPr>
            <p:cNvGrpSpPr/>
            <p:nvPr/>
          </p:nvGrpSpPr>
          <p:grpSpPr>
            <a:xfrm>
              <a:off x="0" y="6215635"/>
              <a:ext cx="11444140" cy="131976"/>
              <a:chOff x="0" y="6058468"/>
              <a:chExt cx="11444140" cy="131976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05CCEF36-AE15-4B92-A111-0ED42179BA3C}"/>
                  </a:ext>
                </a:extLst>
              </p:cNvPr>
              <p:cNvCxnSpPr/>
              <p:nvPr/>
            </p:nvCxnSpPr>
            <p:spPr>
              <a:xfrm>
                <a:off x="0" y="6108572"/>
                <a:ext cx="11444140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4B15EC9-92E6-4A96-8D45-E6142DA6FAF7}"/>
                  </a:ext>
                </a:extLst>
              </p:cNvPr>
              <p:cNvSpPr/>
              <p:nvPr/>
            </p:nvSpPr>
            <p:spPr bwMode="auto">
              <a:xfrm>
                <a:off x="3132271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D34BD1F-1BC5-470A-A15B-789B5B262E65}"/>
                  </a:ext>
                </a:extLst>
              </p:cNvPr>
              <p:cNvSpPr/>
              <p:nvPr/>
            </p:nvSpPr>
            <p:spPr bwMode="auto">
              <a:xfrm>
                <a:off x="5500130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CA3F35B-4FD6-4A4D-BD5D-F86D55A82085}"/>
                  </a:ext>
                </a:extLst>
              </p:cNvPr>
              <p:cNvSpPr/>
              <p:nvPr/>
            </p:nvSpPr>
            <p:spPr bwMode="auto">
              <a:xfrm>
                <a:off x="7867989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80C0843-CAA5-4269-A1E4-DB69DF159661}"/>
                  </a:ext>
                </a:extLst>
              </p:cNvPr>
              <p:cNvSpPr/>
              <p:nvPr/>
            </p:nvSpPr>
            <p:spPr bwMode="auto">
              <a:xfrm>
                <a:off x="10235849" y="6058468"/>
                <a:ext cx="131976" cy="13197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BDF7BD6-8BB2-46D7-875C-E45B5073CF65}"/>
                  </a:ext>
                </a:extLst>
              </p:cNvPr>
              <p:cNvSpPr/>
              <p:nvPr/>
            </p:nvSpPr>
            <p:spPr bwMode="auto">
              <a:xfrm>
                <a:off x="764412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141544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9FA0F-7F91-41D0-8389-4021C4FC9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E32F33-2927-42AD-91FA-523286FA5E01}"/>
              </a:ext>
            </a:extLst>
          </p:cNvPr>
          <p:cNvSpPr txBox="1"/>
          <p:nvPr/>
        </p:nvSpPr>
        <p:spPr>
          <a:xfrm>
            <a:off x="555863" y="1319925"/>
            <a:ext cx="10609442" cy="4270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1998" indent="-431998">
              <a:spcAft>
                <a:spcPts val="945"/>
              </a:spcAft>
            </a:pPr>
            <a:r>
              <a:rPr lang="en-US" sz="1800" dirty="0">
                <a:solidFill>
                  <a:srgbClr val="111111"/>
                </a:solidFill>
                <a:latin typeface="Segoe UI Semibold" panose="020B0702040204020203" pitchFamily="34" charset="0"/>
                <a:ea typeface="Times New Roman" panose="02020603050405020304" pitchFamily="18" charset="0"/>
                <a:cs typeface="Segoe UI Semibold" panose="020B0702040204020203" pitchFamily="34" charset="0"/>
              </a:rPr>
              <a:t>YouTube playlist of videos: </a:t>
            </a:r>
            <a:r>
              <a:rPr lang="en-US" sz="1800" u="sng" dirty="0">
                <a:solidFill>
                  <a:srgbClr val="2D7FF9"/>
                </a:solidFill>
                <a:latin typeface="Segoe UI Semibold" panose="020B0702040204020203" pitchFamily="34" charset="0"/>
                <a:ea typeface="Times New Roman" panose="02020603050405020304" pitchFamily="18" charset="0"/>
                <a:cs typeface="Segoe UI Semibold" panose="020B0702040204020203" pitchFamily="34" charset="0"/>
                <a:hlinkClick r:id="rId2"/>
              </a:rPr>
              <a:t>https://www.youtube.com/playlist?list=PL3EZ3A8mHh0xtbf4Cr2yR4-xsUtELwPjw</a:t>
            </a:r>
            <a:endParaRPr lang="en-US" sz="18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  <a:p>
            <a:pPr marL="431998" indent="-431998">
              <a:spcAft>
                <a:spcPts val="945"/>
              </a:spcAft>
            </a:pPr>
            <a:r>
              <a:rPr lang="en-US" sz="1800" dirty="0">
                <a:solidFill>
                  <a:srgbClr val="111111"/>
                </a:solidFill>
                <a:latin typeface="Segoe UI Semibold" panose="020B0702040204020203" pitchFamily="34" charset="0"/>
                <a:ea typeface="Times New Roman" panose="02020603050405020304" pitchFamily="18" charset="0"/>
                <a:cs typeface="Segoe UI Semibold" panose="020B0702040204020203" pitchFamily="34" charset="0"/>
              </a:rPr>
              <a:t>High level overview of the various network access controls (including Private Link ) </a:t>
            </a:r>
            <a:r>
              <a:rPr lang="en-US" sz="1800" u="sng" dirty="0">
                <a:solidFill>
                  <a:srgbClr val="0000FF"/>
                </a:solidFill>
                <a:latin typeface="Segoe UI Semibold" panose="020B0702040204020203" pitchFamily="34" charset="0"/>
                <a:ea typeface="Times New Roman" panose="02020603050405020304" pitchFamily="18" charset="0"/>
                <a:cs typeface="Segoe UI Semibold" panose="020B0702040204020203" pitchFamily="34" charset="0"/>
                <a:hlinkClick r:id="rId3"/>
              </a:rPr>
              <a:t>https://docs.microsoft.com/en-us/azure/azure-sql/database/network-access-controls-overview</a:t>
            </a:r>
            <a:endParaRPr lang="en-US" sz="18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  <a:p>
            <a:pPr marL="431998" indent="-431998">
              <a:spcAft>
                <a:spcPts val="945"/>
              </a:spcAft>
            </a:pPr>
            <a:r>
              <a:rPr lang="en-US" sz="1800" dirty="0">
                <a:solidFill>
                  <a:srgbClr val="111111"/>
                </a:solidFill>
                <a:latin typeface="Segoe UI Semibold" panose="020B0702040204020203" pitchFamily="34" charset="0"/>
                <a:ea typeface="Times New Roman" panose="02020603050405020304" pitchFamily="18" charset="0"/>
                <a:cs typeface="Segoe UI Semibold" panose="020B0702040204020203" pitchFamily="34" charset="0"/>
              </a:rPr>
              <a:t>Private Link for SQL Db </a:t>
            </a:r>
            <a:r>
              <a:rPr lang="en-US" sz="1800" u="sng" dirty="0">
                <a:solidFill>
                  <a:srgbClr val="111111"/>
                </a:solidFill>
                <a:latin typeface="Segoe UI Semibold" panose="020B0702040204020203" pitchFamily="34" charset="0"/>
                <a:ea typeface="Times New Roman" panose="02020603050405020304" pitchFamily="18" charset="0"/>
                <a:cs typeface="Segoe UI Semibold" panose="020B0702040204020203" pitchFamily="34" charset="0"/>
                <a:hlinkClick r:id="rId4"/>
              </a:rPr>
              <a:t>https://docs.microsoft.com/en-us/azure/azure-sql/database/private-endpoint-overview</a:t>
            </a:r>
            <a:endParaRPr lang="en-US" sz="1800" dirty="0">
              <a:solidFill>
                <a:srgbClr val="111111"/>
              </a:solidFill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  <a:p>
            <a:pPr marL="431998" indent="-431998">
              <a:spcAft>
                <a:spcPts val="945"/>
              </a:spcAft>
            </a:pP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SQL Database Connectivity Architecture [ </a:t>
            </a: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  <a:hlinkClick r:id="rId5"/>
              </a:rPr>
              <a:t>https://docs.microsoft.com/en-us/azure/sql-database/sql-database-connectivity-architecture</a:t>
            </a: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]</a:t>
            </a:r>
          </a:p>
          <a:p>
            <a:pPr marL="431998" indent="-431998">
              <a:spcAft>
                <a:spcPts val="945"/>
              </a:spcAft>
            </a:pP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SQL Managed Instance Connectivity Architecture[</a:t>
            </a: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  <a:hlinkClick r:id="rId6"/>
              </a:rPr>
              <a:t>https://docs.microsoft.com/en-us/azure/sql-database/sql-database-managed-instance-connectivity-architecture</a:t>
            </a: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]</a:t>
            </a:r>
          </a:p>
          <a:p>
            <a:pPr marL="431998" indent="-431998">
              <a:spcAft>
                <a:spcPts val="945"/>
              </a:spcAft>
            </a:pP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Connect to Azure SQL Database V12 via Redirection [</a:t>
            </a: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  <a:hlinkClick r:id="rId7"/>
              </a:rPr>
              <a:t>https://techcommunity.microsoft.com/t5/DataCAT/Connect-to-Azure-SQL-Database-V12-via-Redirection/ba-p/305362</a:t>
            </a: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3276166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C409991-DBD2-4E9D-830D-A6790320A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43" y="2431075"/>
            <a:ext cx="4165098" cy="104708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SQL Fundamentals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B65D3-DE27-6B44-A5C1-45CE492DCA74}"/>
              </a:ext>
            </a:extLst>
          </p:cNvPr>
          <p:cNvSpPr txBox="1"/>
          <p:nvPr/>
        </p:nvSpPr>
        <p:spPr>
          <a:xfrm>
            <a:off x="6787687" y="1024534"/>
            <a:ext cx="2570897" cy="5235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846961">
              <a:defRPr/>
            </a:pPr>
            <a:r>
              <a:rPr lang="en-US" sz="1512">
                <a:solidFill>
                  <a:srgbClr val="0078D4"/>
                </a:solidFill>
                <a:latin typeface="Segoe UI"/>
                <a:hlinkClick r:id="rId3" action="ppaction://hlinksldjump"/>
              </a:rPr>
              <a:t>Module 1</a:t>
            </a:r>
            <a:br>
              <a:rPr lang="en-US" sz="1890" spc="-65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90" spc="-65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 to </a:t>
            </a:r>
            <a:r>
              <a:rPr lang="en-US" sz="1890" spc="-65">
                <a:solidFill>
                  <a:prstClr val="black"/>
                </a:solidFill>
                <a:latin typeface="Segoe UI"/>
              </a:rPr>
              <a:t>Azure SQL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D4F17C-EEBA-9D4F-A3CA-BE2BFE5A2BC3}"/>
              </a:ext>
            </a:extLst>
          </p:cNvPr>
          <p:cNvSpPr/>
          <p:nvPr/>
        </p:nvSpPr>
        <p:spPr>
          <a:xfrm>
            <a:off x="6799523" y="1808253"/>
            <a:ext cx="2143215" cy="52354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846961">
              <a:defRPr/>
            </a:pPr>
            <a:r>
              <a:rPr lang="en-US" sz="1512">
                <a:solidFill>
                  <a:srgbClr val="0078D4"/>
                </a:solidFill>
                <a:latin typeface="Segoe UI"/>
                <a:hlinkClick r:id="" action="ppaction://noaction"/>
              </a:rPr>
              <a:t>Module 2</a:t>
            </a:r>
            <a:br>
              <a:rPr lang="en-US" sz="1890" spc="-65">
                <a:solidFill>
                  <a:prstClr val="black"/>
                </a:solidFill>
                <a:latin typeface="Segoe UI"/>
              </a:rPr>
            </a:br>
            <a:r>
              <a:rPr lang="en-US" sz="1890" spc="-65">
                <a:solidFill>
                  <a:prstClr val="black"/>
                </a:solidFill>
                <a:latin typeface="Segoe UI"/>
              </a:rPr>
              <a:t>Deploy and configure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5EAA2E-AC02-4D4D-B997-A412B4CC4642}"/>
              </a:ext>
            </a:extLst>
          </p:cNvPr>
          <p:cNvSpPr/>
          <p:nvPr/>
        </p:nvSpPr>
        <p:spPr>
          <a:xfrm>
            <a:off x="6799524" y="2542310"/>
            <a:ext cx="815929" cy="52354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846961">
              <a:defRPr/>
            </a:pPr>
            <a:r>
              <a:rPr lang="en-US" sz="1512">
                <a:solidFill>
                  <a:srgbClr val="0078D4"/>
                </a:solidFill>
                <a:latin typeface="Segoe UI"/>
                <a:hlinkClick r:id="" action="ppaction://noaction"/>
              </a:rPr>
              <a:t>Module 3</a:t>
            </a:r>
            <a:br>
              <a:rPr lang="en-US" sz="1890" spc="-65">
                <a:solidFill>
                  <a:prstClr val="black"/>
                </a:solidFill>
                <a:latin typeface="Segoe UI"/>
              </a:rPr>
            </a:br>
            <a:r>
              <a:rPr lang="en-US" sz="1890" spc="-65">
                <a:solidFill>
                  <a:prstClr val="black"/>
                </a:solidFill>
                <a:latin typeface="Segoe UI"/>
              </a:rPr>
              <a:t>Security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CA8765-CA8A-0340-80FC-F105FC681B47}"/>
              </a:ext>
            </a:extLst>
          </p:cNvPr>
          <p:cNvSpPr/>
          <p:nvPr/>
        </p:nvSpPr>
        <p:spPr>
          <a:xfrm>
            <a:off x="6799523" y="3289238"/>
            <a:ext cx="1262846" cy="5525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846961">
              <a:defRPr/>
            </a:pPr>
            <a:r>
              <a:rPr lang="en-US" sz="1512">
                <a:solidFill>
                  <a:srgbClr val="0078D4"/>
                </a:solidFill>
                <a:latin typeface="Segoe UI"/>
                <a:hlinkClick r:id="" action="ppaction://noaction"/>
              </a:rPr>
              <a:t>Module 4</a:t>
            </a:r>
            <a:endParaRPr lang="en-US" sz="1512">
              <a:solidFill>
                <a:srgbClr val="0078D4"/>
              </a:solidFill>
              <a:latin typeface="Segoe UI"/>
            </a:endParaRPr>
          </a:p>
          <a:p>
            <a:pPr defTabSz="846961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1890" spc="-65">
                <a:solidFill>
                  <a:prstClr val="black"/>
                </a:solidFill>
                <a:latin typeface="Segoe UI"/>
              </a:rPr>
              <a:t>Performance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C16A8D-C13B-4A4C-846E-46FCE4C15402}"/>
              </a:ext>
            </a:extLst>
          </p:cNvPr>
          <p:cNvSpPr/>
          <p:nvPr/>
        </p:nvSpPr>
        <p:spPr>
          <a:xfrm>
            <a:off x="6799523" y="4026797"/>
            <a:ext cx="1047916" cy="5525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846961">
              <a:defRPr/>
            </a:pPr>
            <a:r>
              <a:rPr lang="en-US" sz="1512">
                <a:solidFill>
                  <a:srgbClr val="0078D4"/>
                </a:solidFill>
                <a:latin typeface="Segoe UI"/>
                <a:hlinkClick r:id="" action="ppaction://noaction"/>
              </a:rPr>
              <a:t>Module 5</a:t>
            </a:r>
            <a:endParaRPr lang="en-US" sz="1512">
              <a:solidFill>
                <a:srgbClr val="0078D4"/>
              </a:solidFill>
              <a:latin typeface="Segoe UI"/>
            </a:endParaRPr>
          </a:p>
          <a:p>
            <a:pPr defTabSz="846961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1890" spc="-65">
                <a:solidFill>
                  <a:prstClr val="black"/>
                </a:solidFill>
                <a:latin typeface="Segoe UI"/>
              </a:rPr>
              <a:t>Availability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09960E-E45A-7D4B-92CB-0B2428B0C489}"/>
              </a:ext>
            </a:extLst>
          </p:cNvPr>
          <p:cNvSpPr/>
          <p:nvPr/>
        </p:nvSpPr>
        <p:spPr>
          <a:xfrm>
            <a:off x="6787688" y="4803662"/>
            <a:ext cx="2089033" cy="5525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846961">
              <a:defRPr/>
            </a:pPr>
            <a:r>
              <a:rPr lang="en-US" sz="1512">
                <a:solidFill>
                  <a:srgbClr val="0078D4"/>
                </a:solidFill>
                <a:latin typeface="Segoe UI"/>
                <a:hlinkClick r:id="" action="ppaction://noaction"/>
              </a:rPr>
              <a:t>Module 6</a:t>
            </a:r>
            <a:endParaRPr lang="en-US" sz="1512">
              <a:solidFill>
                <a:srgbClr val="0078D4"/>
              </a:solidFill>
              <a:latin typeface="Segoe UI"/>
            </a:endParaRPr>
          </a:p>
          <a:p>
            <a:pPr defTabSz="846961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1890" spc="-65">
                <a:solidFill>
                  <a:prstClr val="black"/>
                </a:solidFill>
                <a:latin typeface="Segoe UI"/>
              </a:rPr>
              <a:t>Putting it all together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696EE7-AB1D-9E42-BB14-42D0172862C7}"/>
              </a:ext>
            </a:extLst>
          </p:cNvPr>
          <p:cNvCxnSpPr>
            <a:cxnSpLocks/>
          </p:cNvCxnSpPr>
          <p:nvPr/>
        </p:nvCxnSpPr>
        <p:spPr>
          <a:xfrm>
            <a:off x="5081373" y="838102"/>
            <a:ext cx="0" cy="4691647"/>
          </a:xfrm>
          <a:prstGeom prst="line">
            <a:avLst/>
          </a:prstGeom>
          <a:ln w="127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C9E9768E-DDFC-1942-A8C1-58C60DF03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3688" y="1046786"/>
            <a:ext cx="480964" cy="480964"/>
          </a:xfrm>
          <a:prstGeom prst="rect">
            <a:avLst/>
          </a:prstGeom>
        </p:spPr>
      </p:pic>
      <p:grpSp>
        <p:nvGrpSpPr>
          <p:cNvPr id="19" name="Graphic 291" descr="gear, wrench, engineer">
            <a:extLst>
              <a:ext uri="{FF2B5EF4-FFF2-40B4-BE49-F238E27FC236}">
                <a16:creationId xmlns:a16="http://schemas.microsoft.com/office/drawing/2014/main" id="{0CF76514-F8BD-2644-9620-B29149310FED}"/>
              </a:ext>
            </a:extLst>
          </p:cNvPr>
          <p:cNvGrpSpPr/>
          <p:nvPr/>
        </p:nvGrpSpPr>
        <p:grpSpPr>
          <a:xfrm>
            <a:off x="5942521" y="1859908"/>
            <a:ext cx="443299" cy="438430"/>
            <a:chOff x="3513079" y="2994448"/>
            <a:chExt cx="498751" cy="498751"/>
          </a:xfrm>
        </p:grpSpPr>
        <p:sp>
          <p:nvSpPr>
            <p:cNvPr id="20" name="Freeform: Shape 82">
              <a:extLst>
                <a:ext uri="{FF2B5EF4-FFF2-40B4-BE49-F238E27FC236}">
                  <a16:creationId xmlns:a16="http://schemas.microsoft.com/office/drawing/2014/main" id="{AE46EF5A-E422-FA4F-AC06-A2687410F5A5}"/>
                </a:ext>
              </a:extLst>
            </p:cNvPr>
            <p:cNvSpPr/>
            <p:nvPr/>
          </p:nvSpPr>
          <p:spPr>
            <a:xfrm>
              <a:off x="3510968" y="2992337"/>
              <a:ext cx="498751" cy="498751"/>
            </a:xfrm>
            <a:custGeom>
              <a:avLst/>
              <a:gdLst>
                <a:gd name="connsiteX0" fmla="*/ 499635 w 498751"/>
                <a:gd name="connsiteY0" fmla="*/ 277035 h 498751"/>
                <a:gd name="connsiteX1" fmla="*/ 499635 w 498751"/>
                <a:gd name="connsiteY1" fmla="*/ 224623 h 498751"/>
                <a:gd name="connsiteX2" fmla="*/ 445560 w 498751"/>
                <a:gd name="connsiteY2" fmla="*/ 224623 h 498751"/>
                <a:gd name="connsiteX3" fmla="*/ 407060 w 498751"/>
                <a:gd name="connsiteY3" fmla="*/ 131698 h 498751"/>
                <a:gd name="connsiteX4" fmla="*/ 445298 w 498751"/>
                <a:gd name="connsiteY4" fmla="*/ 93460 h 498751"/>
                <a:gd name="connsiteX5" fmla="*/ 408285 w 498751"/>
                <a:gd name="connsiteY5" fmla="*/ 56448 h 498751"/>
                <a:gd name="connsiteX6" fmla="*/ 370048 w 498751"/>
                <a:gd name="connsiteY6" fmla="*/ 94686 h 498751"/>
                <a:gd name="connsiteX7" fmla="*/ 277123 w 498751"/>
                <a:gd name="connsiteY7" fmla="*/ 56186 h 498751"/>
                <a:gd name="connsiteX8" fmla="*/ 277123 w 498751"/>
                <a:gd name="connsiteY8" fmla="*/ 2111 h 498751"/>
                <a:gd name="connsiteX9" fmla="*/ 224710 w 498751"/>
                <a:gd name="connsiteY9" fmla="*/ 2111 h 498751"/>
                <a:gd name="connsiteX10" fmla="*/ 224710 w 498751"/>
                <a:gd name="connsiteY10" fmla="*/ 56186 h 498751"/>
                <a:gd name="connsiteX11" fmla="*/ 131785 w 498751"/>
                <a:gd name="connsiteY11" fmla="*/ 94686 h 498751"/>
                <a:gd name="connsiteX12" fmla="*/ 93548 w 498751"/>
                <a:gd name="connsiteY12" fmla="*/ 56448 h 498751"/>
                <a:gd name="connsiteX13" fmla="*/ 56536 w 498751"/>
                <a:gd name="connsiteY13" fmla="*/ 93460 h 498751"/>
                <a:gd name="connsiteX14" fmla="*/ 94773 w 498751"/>
                <a:gd name="connsiteY14" fmla="*/ 131698 h 498751"/>
                <a:gd name="connsiteX15" fmla="*/ 56273 w 498751"/>
                <a:gd name="connsiteY15" fmla="*/ 224623 h 498751"/>
                <a:gd name="connsiteX16" fmla="*/ 2111 w 498751"/>
                <a:gd name="connsiteY16" fmla="*/ 224623 h 498751"/>
                <a:gd name="connsiteX17" fmla="*/ 2111 w 498751"/>
                <a:gd name="connsiteY17" fmla="*/ 277035 h 498751"/>
                <a:gd name="connsiteX18" fmla="*/ 56186 w 498751"/>
                <a:gd name="connsiteY18" fmla="*/ 277035 h 498751"/>
                <a:gd name="connsiteX19" fmla="*/ 112010 w 498751"/>
                <a:gd name="connsiteY19" fmla="*/ 389735 h 498751"/>
                <a:gd name="connsiteX20" fmla="*/ 224710 w 498751"/>
                <a:gd name="connsiteY20" fmla="*/ 445560 h 498751"/>
                <a:gd name="connsiteX21" fmla="*/ 224710 w 498751"/>
                <a:gd name="connsiteY21" fmla="*/ 499635 h 498751"/>
                <a:gd name="connsiteX22" fmla="*/ 277123 w 498751"/>
                <a:gd name="connsiteY22" fmla="*/ 499635 h 498751"/>
                <a:gd name="connsiteX23" fmla="*/ 277123 w 498751"/>
                <a:gd name="connsiteY23" fmla="*/ 445560 h 498751"/>
                <a:gd name="connsiteX24" fmla="*/ 370048 w 498751"/>
                <a:gd name="connsiteY24" fmla="*/ 407060 h 498751"/>
                <a:gd name="connsiteX25" fmla="*/ 408285 w 498751"/>
                <a:gd name="connsiteY25" fmla="*/ 445298 h 498751"/>
                <a:gd name="connsiteX26" fmla="*/ 445298 w 498751"/>
                <a:gd name="connsiteY26" fmla="*/ 408285 h 498751"/>
                <a:gd name="connsiteX27" fmla="*/ 407060 w 498751"/>
                <a:gd name="connsiteY27" fmla="*/ 370048 h 498751"/>
                <a:gd name="connsiteX28" fmla="*/ 445560 w 498751"/>
                <a:gd name="connsiteY28" fmla="*/ 277123 h 498751"/>
                <a:gd name="connsiteX29" fmla="*/ 499635 w 498751"/>
                <a:gd name="connsiteY29" fmla="*/ 277123 h 498751"/>
                <a:gd name="connsiteX30" fmla="*/ 499635 w 498751"/>
                <a:gd name="connsiteY30" fmla="*/ 277035 h 498751"/>
                <a:gd name="connsiteX31" fmla="*/ 106848 w 498751"/>
                <a:gd name="connsiteY31" fmla="*/ 250873 h 498751"/>
                <a:gd name="connsiteX32" fmla="*/ 139573 w 498751"/>
                <a:gd name="connsiteY32" fmla="*/ 159523 h 498751"/>
                <a:gd name="connsiteX33" fmla="*/ 222786 w 498751"/>
                <a:gd name="connsiteY33" fmla="*/ 109648 h 498751"/>
                <a:gd name="connsiteX34" fmla="*/ 318773 w 498751"/>
                <a:gd name="connsiteY34" fmla="*/ 123910 h 498751"/>
                <a:gd name="connsiteX35" fmla="*/ 383960 w 498751"/>
                <a:gd name="connsiteY35" fmla="*/ 195835 h 498751"/>
                <a:gd name="connsiteX36" fmla="*/ 388685 w 498751"/>
                <a:gd name="connsiteY36" fmla="*/ 292785 h 498751"/>
                <a:gd name="connsiteX37" fmla="*/ 330848 w 498751"/>
                <a:gd name="connsiteY37" fmla="*/ 370748 h 498751"/>
                <a:gd name="connsiteX38" fmla="*/ 236698 w 498751"/>
                <a:gd name="connsiteY38" fmla="*/ 394285 h 498751"/>
                <a:gd name="connsiteX39" fmla="*/ 148936 w 498751"/>
                <a:gd name="connsiteY39" fmla="*/ 352810 h 498751"/>
                <a:gd name="connsiteX40" fmla="*/ 117610 w 498751"/>
                <a:gd name="connsiteY40" fmla="*/ 306085 h 498751"/>
                <a:gd name="connsiteX41" fmla="*/ 106848 w 498751"/>
                <a:gd name="connsiteY41" fmla="*/ 250873 h 498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98751" h="498751">
                  <a:moveTo>
                    <a:pt x="499635" y="277035"/>
                  </a:moveTo>
                  <a:lnTo>
                    <a:pt x="499635" y="224623"/>
                  </a:lnTo>
                  <a:lnTo>
                    <a:pt x="445560" y="224623"/>
                  </a:lnTo>
                  <a:cubicBezTo>
                    <a:pt x="441098" y="190848"/>
                    <a:pt x="427798" y="158823"/>
                    <a:pt x="407060" y="131698"/>
                  </a:cubicBezTo>
                  <a:lnTo>
                    <a:pt x="445298" y="93460"/>
                  </a:lnTo>
                  <a:lnTo>
                    <a:pt x="408285" y="56448"/>
                  </a:lnTo>
                  <a:lnTo>
                    <a:pt x="370048" y="94686"/>
                  </a:lnTo>
                  <a:cubicBezTo>
                    <a:pt x="342923" y="73948"/>
                    <a:pt x="310898" y="60648"/>
                    <a:pt x="277123" y="56186"/>
                  </a:cubicBezTo>
                  <a:lnTo>
                    <a:pt x="277123" y="2111"/>
                  </a:lnTo>
                  <a:lnTo>
                    <a:pt x="224710" y="2111"/>
                  </a:lnTo>
                  <a:lnTo>
                    <a:pt x="224710" y="56186"/>
                  </a:lnTo>
                  <a:cubicBezTo>
                    <a:pt x="190935" y="60648"/>
                    <a:pt x="158911" y="73948"/>
                    <a:pt x="131785" y="94686"/>
                  </a:cubicBezTo>
                  <a:lnTo>
                    <a:pt x="93548" y="56448"/>
                  </a:lnTo>
                  <a:lnTo>
                    <a:pt x="56536" y="93460"/>
                  </a:lnTo>
                  <a:lnTo>
                    <a:pt x="94773" y="131698"/>
                  </a:lnTo>
                  <a:cubicBezTo>
                    <a:pt x="74036" y="158823"/>
                    <a:pt x="60736" y="190848"/>
                    <a:pt x="56273" y="224623"/>
                  </a:cubicBezTo>
                  <a:lnTo>
                    <a:pt x="2111" y="224623"/>
                  </a:lnTo>
                  <a:lnTo>
                    <a:pt x="2111" y="277035"/>
                  </a:lnTo>
                  <a:lnTo>
                    <a:pt x="56186" y="277035"/>
                  </a:lnTo>
                  <a:cubicBezTo>
                    <a:pt x="61961" y="319648"/>
                    <a:pt x="81561" y="359285"/>
                    <a:pt x="112010" y="389735"/>
                  </a:cubicBezTo>
                  <a:cubicBezTo>
                    <a:pt x="142461" y="420185"/>
                    <a:pt x="182011" y="439785"/>
                    <a:pt x="224710" y="445560"/>
                  </a:cubicBezTo>
                  <a:lnTo>
                    <a:pt x="224710" y="499635"/>
                  </a:lnTo>
                  <a:lnTo>
                    <a:pt x="277123" y="499635"/>
                  </a:lnTo>
                  <a:lnTo>
                    <a:pt x="277123" y="445560"/>
                  </a:lnTo>
                  <a:cubicBezTo>
                    <a:pt x="310898" y="441098"/>
                    <a:pt x="342923" y="427798"/>
                    <a:pt x="370048" y="407060"/>
                  </a:cubicBezTo>
                  <a:lnTo>
                    <a:pt x="408285" y="445298"/>
                  </a:lnTo>
                  <a:lnTo>
                    <a:pt x="445298" y="408285"/>
                  </a:lnTo>
                  <a:lnTo>
                    <a:pt x="407060" y="370048"/>
                  </a:lnTo>
                  <a:cubicBezTo>
                    <a:pt x="427798" y="342923"/>
                    <a:pt x="441098" y="310898"/>
                    <a:pt x="445560" y="277123"/>
                  </a:cubicBezTo>
                  <a:lnTo>
                    <a:pt x="499635" y="277123"/>
                  </a:lnTo>
                  <a:lnTo>
                    <a:pt x="499635" y="277035"/>
                  </a:lnTo>
                  <a:close/>
                  <a:moveTo>
                    <a:pt x="106848" y="250873"/>
                  </a:moveTo>
                  <a:cubicBezTo>
                    <a:pt x="106848" y="217535"/>
                    <a:pt x="118398" y="185248"/>
                    <a:pt x="139573" y="159523"/>
                  </a:cubicBezTo>
                  <a:cubicBezTo>
                    <a:pt x="160748" y="133798"/>
                    <a:pt x="190148" y="116123"/>
                    <a:pt x="222786" y="109648"/>
                  </a:cubicBezTo>
                  <a:cubicBezTo>
                    <a:pt x="255423" y="103173"/>
                    <a:pt x="289373" y="108161"/>
                    <a:pt x="318773" y="123910"/>
                  </a:cubicBezTo>
                  <a:cubicBezTo>
                    <a:pt x="348173" y="139573"/>
                    <a:pt x="371185" y="165035"/>
                    <a:pt x="383960" y="195835"/>
                  </a:cubicBezTo>
                  <a:cubicBezTo>
                    <a:pt x="396735" y="226635"/>
                    <a:pt x="398397" y="260848"/>
                    <a:pt x="388685" y="292785"/>
                  </a:cubicBezTo>
                  <a:cubicBezTo>
                    <a:pt x="378973" y="324635"/>
                    <a:pt x="358585" y="352197"/>
                    <a:pt x="330848" y="370748"/>
                  </a:cubicBezTo>
                  <a:cubicBezTo>
                    <a:pt x="303110" y="389298"/>
                    <a:pt x="269860" y="397610"/>
                    <a:pt x="236698" y="394285"/>
                  </a:cubicBezTo>
                  <a:cubicBezTo>
                    <a:pt x="203535" y="391048"/>
                    <a:pt x="172560" y="376347"/>
                    <a:pt x="148936" y="352810"/>
                  </a:cubicBezTo>
                  <a:cubicBezTo>
                    <a:pt x="135548" y="339510"/>
                    <a:pt x="124873" y="323585"/>
                    <a:pt x="117610" y="306085"/>
                  </a:cubicBezTo>
                  <a:cubicBezTo>
                    <a:pt x="110523" y="288498"/>
                    <a:pt x="106761" y="269773"/>
                    <a:pt x="106848" y="250873"/>
                  </a:cubicBezTo>
                  <a:close/>
                </a:path>
              </a:pathLst>
            </a:custGeom>
            <a:solidFill>
              <a:schemeClr val="tx1"/>
            </a:solidFill>
            <a:ln w="51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64017">
                <a:defRPr/>
              </a:pPr>
              <a:endParaRPr lang="en-US" sz="1701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21" name="Freeform: Shape 83">
              <a:extLst>
                <a:ext uri="{FF2B5EF4-FFF2-40B4-BE49-F238E27FC236}">
                  <a16:creationId xmlns:a16="http://schemas.microsoft.com/office/drawing/2014/main" id="{FFBCA115-5384-064A-822B-2BBE4BA54DEC}"/>
                </a:ext>
              </a:extLst>
            </p:cNvPr>
            <p:cNvSpPr/>
            <p:nvPr/>
          </p:nvSpPr>
          <p:spPr>
            <a:xfrm>
              <a:off x="3525494" y="3127375"/>
              <a:ext cx="348087" cy="348087"/>
            </a:xfrm>
            <a:custGeom>
              <a:avLst/>
              <a:gdLst>
                <a:gd name="connsiteX0" fmla="*/ 286398 w 348086"/>
                <a:gd name="connsiteY0" fmla="*/ 124333 h 348086"/>
                <a:gd name="connsiteX1" fmla="*/ 226548 w 348086"/>
                <a:gd name="connsiteY1" fmla="*/ 64483 h 348086"/>
                <a:gd name="connsiteX2" fmla="*/ 280448 w 348086"/>
                <a:gd name="connsiteY2" fmla="*/ 10583 h 348086"/>
                <a:gd name="connsiteX3" fmla="*/ 216923 w 348086"/>
                <a:gd name="connsiteY3" fmla="*/ 4108 h 348086"/>
                <a:gd name="connsiteX4" fmla="*/ 160310 w 348086"/>
                <a:gd name="connsiteY4" fmla="*/ 33683 h 348086"/>
                <a:gd name="connsiteX5" fmla="*/ 129335 w 348086"/>
                <a:gd name="connsiteY5" fmla="*/ 89508 h 348086"/>
                <a:gd name="connsiteX6" fmla="*/ 134235 w 348086"/>
                <a:gd name="connsiteY6" fmla="*/ 153121 h 348086"/>
                <a:gd name="connsiteX7" fmla="*/ 15236 w 348086"/>
                <a:gd name="connsiteY7" fmla="*/ 272121 h 348086"/>
                <a:gd name="connsiteX8" fmla="*/ 2111 w 348086"/>
                <a:gd name="connsiteY8" fmla="*/ 303883 h 348086"/>
                <a:gd name="connsiteX9" fmla="*/ 15236 w 348086"/>
                <a:gd name="connsiteY9" fmla="*/ 335645 h 348086"/>
                <a:gd name="connsiteX10" fmla="*/ 46998 w 348086"/>
                <a:gd name="connsiteY10" fmla="*/ 348770 h 348086"/>
                <a:gd name="connsiteX11" fmla="*/ 78760 w 348086"/>
                <a:gd name="connsiteY11" fmla="*/ 335645 h 348086"/>
                <a:gd name="connsiteX12" fmla="*/ 197760 w 348086"/>
                <a:gd name="connsiteY12" fmla="*/ 216645 h 348086"/>
                <a:gd name="connsiteX13" fmla="*/ 261373 w 348086"/>
                <a:gd name="connsiteY13" fmla="*/ 221546 h 348086"/>
                <a:gd name="connsiteX14" fmla="*/ 317198 w 348086"/>
                <a:gd name="connsiteY14" fmla="*/ 190571 h 348086"/>
                <a:gd name="connsiteX15" fmla="*/ 346773 w 348086"/>
                <a:gd name="connsiteY15" fmla="*/ 134045 h 348086"/>
                <a:gd name="connsiteX16" fmla="*/ 340298 w 348086"/>
                <a:gd name="connsiteY16" fmla="*/ 70521 h 348086"/>
                <a:gd name="connsiteX17" fmla="*/ 286398 w 348086"/>
                <a:gd name="connsiteY17" fmla="*/ 124333 h 348086"/>
                <a:gd name="connsiteX18" fmla="*/ 63011 w 348086"/>
                <a:gd name="connsiteY18" fmla="*/ 319633 h 348086"/>
                <a:gd name="connsiteX19" fmla="*/ 51548 w 348086"/>
                <a:gd name="connsiteY19" fmla="*/ 325758 h 348086"/>
                <a:gd name="connsiteX20" fmla="*/ 38598 w 348086"/>
                <a:gd name="connsiteY20" fmla="*/ 324445 h 348086"/>
                <a:gd name="connsiteX21" fmla="*/ 28536 w 348086"/>
                <a:gd name="connsiteY21" fmla="*/ 316220 h 348086"/>
                <a:gd name="connsiteX22" fmla="*/ 24773 w 348086"/>
                <a:gd name="connsiteY22" fmla="*/ 303795 h 348086"/>
                <a:gd name="connsiteX23" fmla="*/ 28536 w 348086"/>
                <a:gd name="connsiteY23" fmla="*/ 291371 h 348086"/>
                <a:gd name="connsiteX24" fmla="*/ 38598 w 348086"/>
                <a:gd name="connsiteY24" fmla="*/ 283146 h 348086"/>
                <a:gd name="connsiteX25" fmla="*/ 51548 w 348086"/>
                <a:gd name="connsiteY25" fmla="*/ 281833 h 348086"/>
                <a:gd name="connsiteX26" fmla="*/ 63011 w 348086"/>
                <a:gd name="connsiteY26" fmla="*/ 287958 h 348086"/>
                <a:gd name="connsiteX27" fmla="*/ 69573 w 348086"/>
                <a:gd name="connsiteY27" fmla="*/ 303795 h 348086"/>
                <a:gd name="connsiteX28" fmla="*/ 63011 w 348086"/>
                <a:gd name="connsiteY28" fmla="*/ 319633 h 34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8086" h="348086">
                  <a:moveTo>
                    <a:pt x="286398" y="124333"/>
                  </a:moveTo>
                  <a:lnTo>
                    <a:pt x="226548" y="64483"/>
                  </a:lnTo>
                  <a:lnTo>
                    <a:pt x="280448" y="10583"/>
                  </a:lnTo>
                  <a:cubicBezTo>
                    <a:pt x="260410" y="2271"/>
                    <a:pt x="238273" y="-4"/>
                    <a:pt x="216923" y="4108"/>
                  </a:cubicBezTo>
                  <a:cubicBezTo>
                    <a:pt x="195573" y="8221"/>
                    <a:pt x="175885" y="18458"/>
                    <a:pt x="160310" y="33683"/>
                  </a:cubicBezTo>
                  <a:cubicBezTo>
                    <a:pt x="144735" y="48821"/>
                    <a:pt x="133973" y="68246"/>
                    <a:pt x="129335" y="89508"/>
                  </a:cubicBezTo>
                  <a:cubicBezTo>
                    <a:pt x="124698" y="110771"/>
                    <a:pt x="126448" y="132908"/>
                    <a:pt x="134235" y="153121"/>
                  </a:cubicBezTo>
                  <a:lnTo>
                    <a:pt x="15236" y="272121"/>
                  </a:lnTo>
                  <a:cubicBezTo>
                    <a:pt x="6836" y="280520"/>
                    <a:pt x="2111" y="291983"/>
                    <a:pt x="2111" y="303883"/>
                  </a:cubicBezTo>
                  <a:cubicBezTo>
                    <a:pt x="2111" y="315783"/>
                    <a:pt x="6836" y="327158"/>
                    <a:pt x="15236" y="335645"/>
                  </a:cubicBezTo>
                  <a:cubicBezTo>
                    <a:pt x="23636" y="344046"/>
                    <a:pt x="35098" y="348770"/>
                    <a:pt x="46998" y="348770"/>
                  </a:cubicBezTo>
                  <a:cubicBezTo>
                    <a:pt x="58898" y="348770"/>
                    <a:pt x="70273" y="344046"/>
                    <a:pt x="78760" y="335645"/>
                  </a:cubicBezTo>
                  <a:lnTo>
                    <a:pt x="197760" y="216645"/>
                  </a:lnTo>
                  <a:cubicBezTo>
                    <a:pt x="218060" y="224520"/>
                    <a:pt x="240110" y="226183"/>
                    <a:pt x="261373" y="221546"/>
                  </a:cubicBezTo>
                  <a:cubicBezTo>
                    <a:pt x="282635" y="216908"/>
                    <a:pt x="301973" y="206146"/>
                    <a:pt x="317198" y="190571"/>
                  </a:cubicBezTo>
                  <a:cubicBezTo>
                    <a:pt x="332335" y="174996"/>
                    <a:pt x="342660" y="155308"/>
                    <a:pt x="346773" y="134045"/>
                  </a:cubicBezTo>
                  <a:cubicBezTo>
                    <a:pt x="350885" y="112696"/>
                    <a:pt x="348610" y="90646"/>
                    <a:pt x="340298" y="70521"/>
                  </a:cubicBezTo>
                  <a:lnTo>
                    <a:pt x="286398" y="124333"/>
                  </a:lnTo>
                  <a:close/>
                  <a:moveTo>
                    <a:pt x="63011" y="319633"/>
                  </a:moveTo>
                  <a:cubicBezTo>
                    <a:pt x="59861" y="322783"/>
                    <a:pt x="55835" y="324883"/>
                    <a:pt x="51548" y="325758"/>
                  </a:cubicBezTo>
                  <a:cubicBezTo>
                    <a:pt x="47173" y="326633"/>
                    <a:pt x="42710" y="326196"/>
                    <a:pt x="38598" y="324445"/>
                  </a:cubicBezTo>
                  <a:cubicBezTo>
                    <a:pt x="34486" y="322783"/>
                    <a:pt x="30986" y="319896"/>
                    <a:pt x="28536" y="316220"/>
                  </a:cubicBezTo>
                  <a:cubicBezTo>
                    <a:pt x="26086" y="312545"/>
                    <a:pt x="24773" y="308170"/>
                    <a:pt x="24773" y="303795"/>
                  </a:cubicBezTo>
                  <a:cubicBezTo>
                    <a:pt x="24773" y="299333"/>
                    <a:pt x="26086" y="295045"/>
                    <a:pt x="28536" y="291371"/>
                  </a:cubicBezTo>
                  <a:cubicBezTo>
                    <a:pt x="30986" y="287696"/>
                    <a:pt x="34486" y="284808"/>
                    <a:pt x="38598" y="283146"/>
                  </a:cubicBezTo>
                  <a:cubicBezTo>
                    <a:pt x="42710" y="281483"/>
                    <a:pt x="47173" y="281046"/>
                    <a:pt x="51548" y="281833"/>
                  </a:cubicBezTo>
                  <a:cubicBezTo>
                    <a:pt x="55923" y="282708"/>
                    <a:pt x="59861" y="284808"/>
                    <a:pt x="63011" y="287958"/>
                  </a:cubicBezTo>
                  <a:cubicBezTo>
                    <a:pt x="67211" y="292158"/>
                    <a:pt x="69573" y="297846"/>
                    <a:pt x="69573" y="303795"/>
                  </a:cubicBezTo>
                  <a:cubicBezTo>
                    <a:pt x="69573" y="309746"/>
                    <a:pt x="67211" y="315433"/>
                    <a:pt x="63011" y="319633"/>
                  </a:cubicBezTo>
                  <a:close/>
                </a:path>
              </a:pathLst>
            </a:custGeom>
            <a:solidFill>
              <a:schemeClr val="accent1"/>
            </a:solidFill>
            <a:ln w="51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64017">
                <a:defRPr/>
              </a:pPr>
              <a:endParaRPr lang="en-US" sz="1701">
                <a:solidFill>
                  <a:srgbClr val="3C3C41"/>
                </a:solidFill>
                <a:latin typeface="Segoe U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CE0963-398C-3746-A870-0F3352D963F9}"/>
              </a:ext>
            </a:extLst>
          </p:cNvPr>
          <p:cNvGrpSpPr>
            <a:grpSpLocks noChangeAspect="1"/>
          </p:cNvGrpSpPr>
          <p:nvPr/>
        </p:nvGrpSpPr>
        <p:grpSpPr>
          <a:xfrm>
            <a:off x="5990101" y="2598357"/>
            <a:ext cx="348136" cy="429645"/>
            <a:chOff x="1980078" y="253998"/>
            <a:chExt cx="3830386" cy="4727197"/>
          </a:xfrm>
        </p:grpSpPr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FD0CB0F3-6E4F-B84B-99A3-E74C2DA8D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078" y="2169196"/>
              <a:ext cx="3830386" cy="281199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4EE8F8A6-30CB-BC42-A7A8-05D4B5E33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4477" y="2913999"/>
              <a:ext cx="881597" cy="881598"/>
            </a:xfrm>
            <a:custGeom>
              <a:avLst/>
              <a:gdLst>
                <a:gd name="T0" fmla="*/ 256 w 256"/>
                <a:gd name="T1" fmla="*/ 127 h 256"/>
                <a:gd name="T2" fmla="*/ 256 w 256"/>
                <a:gd name="T3" fmla="*/ 129 h 256"/>
                <a:gd name="T4" fmla="*/ 129 w 256"/>
                <a:gd name="T5" fmla="*/ 256 h 256"/>
                <a:gd name="T6" fmla="*/ 127 w 256"/>
                <a:gd name="T7" fmla="*/ 256 h 256"/>
                <a:gd name="T8" fmla="*/ 0 w 256"/>
                <a:gd name="T9" fmla="*/ 129 h 256"/>
                <a:gd name="T10" fmla="*/ 0 w 256"/>
                <a:gd name="T11" fmla="*/ 127 h 256"/>
                <a:gd name="T12" fmla="*/ 127 w 256"/>
                <a:gd name="T13" fmla="*/ 0 h 256"/>
                <a:gd name="T14" fmla="*/ 129 w 256"/>
                <a:gd name="T15" fmla="*/ 0 h 256"/>
                <a:gd name="T16" fmla="*/ 256 w 256"/>
                <a:gd name="T17" fmla="*/ 12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127"/>
                  </a:moveTo>
                  <a:cubicBezTo>
                    <a:pt x="256" y="129"/>
                    <a:pt x="256" y="129"/>
                    <a:pt x="256" y="129"/>
                  </a:cubicBezTo>
                  <a:cubicBezTo>
                    <a:pt x="256" y="199"/>
                    <a:pt x="199" y="256"/>
                    <a:pt x="129" y="256"/>
                  </a:cubicBezTo>
                  <a:cubicBezTo>
                    <a:pt x="127" y="256"/>
                    <a:pt x="127" y="256"/>
                    <a:pt x="127" y="256"/>
                  </a:cubicBezTo>
                  <a:cubicBezTo>
                    <a:pt x="57" y="256"/>
                    <a:pt x="0" y="199"/>
                    <a:pt x="0" y="12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57"/>
                    <a:pt x="57" y="0"/>
                    <a:pt x="12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99" y="0"/>
                    <a:pt x="256" y="57"/>
                    <a:pt x="256" y="127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0F04E3AB-7059-AE4E-AB36-7893BB213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7277" y="3354793"/>
              <a:ext cx="455998" cy="1033598"/>
            </a:xfrm>
            <a:custGeom>
              <a:avLst/>
              <a:gdLst>
                <a:gd name="T0" fmla="*/ 64 w 128"/>
                <a:gd name="T1" fmla="*/ 299 h 299"/>
                <a:gd name="T2" fmla="*/ 63 w 128"/>
                <a:gd name="T3" fmla="*/ 299 h 299"/>
                <a:gd name="T4" fmla="*/ 0 w 128"/>
                <a:gd name="T5" fmla="*/ 236 h 299"/>
                <a:gd name="T6" fmla="*/ 0 w 128"/>
                <a:gd name="T7" fmla="*/ 64 h 299"/>
                <a:gd name="T8" fmla="*/ 63 w 128"/>
                <a:gd name="T9" fmla="*/ 0 h 299"/>
                <a:gd name="T10" fmla="*/ 64 w 128"/>
                <a:gd name="T11" fmla="*/ 0 h 299"/>
                <a:gd name="T12" fmla="*/ 128 w 128"/>
                <a:gd name="T13" fmla="*/ 64 h 299"/>
                <a:gd name="T14" fmla="*/ 128 w 128"/>
                <a:gd name="T15" fmla="*/ 236 h 299"/>
                <a:gd name="T16" fmla="*/ 64 w 128"/>
                <a:gd name="T17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299">
                  <a:moveTo>
                    <a:pt x="64" y="299"/>
                  </a:moveTo>
                  <a:cubicBezTo>
                    <a:pt x="63" y="299"/>
                    <a:pt x="63" y="299"/>
                    <a:pt x="63" y="299"/>
                  </a:cubicBezTo>
                  <a:cubicBezTo>
                    <a:pt x="28" y="299"/>
                    <a:pt x="0" y="271"/>
                    <a:pt x="0" y="23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8" y="0"/>
                    <a:pt x="63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100" y="0"/>
                    <a:pt x="128" y="29"/>
                    <a:pt x="128" y="64"/>
                  </a:cubicBezTo>
                  <a:cubicBezTo>
                    <a:pt x="128" y="236"/>
                    <a:pt x="128" y="236"/>
                    <a:pt x="128" y="236"/>
                  </a:cubicBezTo>
                  <a:cubicBezTo>
                    <a:pt x="128" y="271"/>
                    <a:pt x="100" y="299"/>
                    <a:pt x="64" y="299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26" name="Freeform: Shape 136">
              <a:extLst>
                <a:ext uri="{FF2B5EF4-FFF2-40B4-BE49-F238E27FC236}">
                  <a16:creationId xmlns:a16="http://schemas.microsoft.com/office/drawing/2014/main" id="{3C01C269-C441-8E40-B5FD-82C35A10220B}"/>
                </a:ext>
              </a:extLst>
            </p:cNvPr>
            <p:cNvSpPr/>
            <p:nvPr/>
          </p:nvSpPr>
          <p:spPr bwMode="auto">
            <a:xfrm>
              <a:off x="2420880" y="253998"/>
              <a:ext cx="2948790" cy="2423888"/>
            </a:xfrm>
            <a:custGeom>
              <a:avLst/>
              <a:gdLst>
                <a:gd name="connsiteX0" fmla="*/ 1474395 w 2948790"/>
                <a:gd name="connsiteY0" fmla="*/ 0 h 2423888"/>
                <a:gd name="connsiteX1" fmla="*/ 2948790 w 2948790"/>
                <a:gd name="connsiteY1" fmla="*/ 1474395 h 2423888"/>
                <a:gd name="connsiteX2" fmla="*/ 2948790 w 2948790"/>
                <a:gd name="connsiteY2" fmla="*/ 2423888 h 2423888"/>
                <a:gd name="connsiteX3" fmla="*/ 2505425 w 2948790"/>
                <a:gd name="connsiteY3" fmla="*/ 2423888 h 2423888"/>
                <a:gd name="connsiteX4" fmla="*/ 2506265 w 2948790"/>
                <a:gd name="connsiteY4" fmla="*/ 1475461 h 2423888"/>
                <a:gd name="connsiteX5" fmla="*/ 1474395 w 2948790"/>
                <a:gd name="connsiteY5" fmla="*/ 443591 h 2423888"/>
                <a:gd name="connsiteX6" fmla="*/ 442525 w 2948790"/>
                <a:gd name="connsiteY6" fmla="*/ 1475461 h 2423888"/>
                <a:gd name="connsiteX7" fmla="*/ 442525 w 2948790"/>
                <a:gd name="connsiteY7" fmla="*/ 2423888 h 2423888"/>
                <a:gd name="connsiteX8" fmla="*/ 0 w 2948790"/>
                <a:gd name="connsiteY8" fmla="*/ 2423888 h 2423888"/>
                <a:gd name="connsiteX9" fmla="*/ 0 w 2948790"/>
                <a:gd name="connsiteY9" fmla="*/ 1474395 h 2423888"/>
                <a:gd name="connsiteX10" fmla="*/ 1474395 w 2948790"/>
                <a:gd name="connsiteY10" fmla="*/ 0 h 242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90" h="2423888">
                  <a:moveTo>
                    <a:pt x="1474395" y="0"/>
                  </a:moveTo>
                  <a:cubicBezTo>
                    <a:pt x="2288681" y="0"/>
                    <a:pt x="2948790" y="660109"/>
                    <a:pt x="2948790" y="1474395"/>
                  </a:cubicBezTo>
                  <a:lnTo>
                    <a:pt x="2948790" y="2423888"/>
                  </a:lnTo>
                  <a:lnTo>
                    <a:pt x="2505425" y="2423888"/>
                  </a:lnTo>
                  <a:lnTo>
                    <a:pt x="2506265" y="1475461"/>
                  </a:lnTo>
                  <a:cubicBezTo>
                    <a:pt x="2506265" y="905575"/>
                    <a:pt x="2044281" y="443591"/>
                    <a:pt x="1474395" y="443591"/>
                  </a:cubicBezTo>
                  <a:cubicBezTo>
                    <a:pt x="904509" y="443591"/>
                    <a:pt x="442525" y="905575"/>
                    <a:pt x="442525" y="1475461"/>
                  </a:cubicBezTo>
                  <a:lnTo>
                    <a:pt x="442525" y="2423888"/>
                  </a:lnTo>
                  <a:lnTo>
                    <a:pt x="0" y="2423888"/>
                  </a:lnTo>
                  <a:lnTo>
                    <a:pt x="0" y="1474395"/>
                  </a:lnTo>
                  <a:cubicBezTo>
                    <a:pt x="0" y="660109"/>
                    <a:pt x="660109" y="0"/>
                    <a:pt x="14743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</p:grpSp>
      <p:grpSp>
        <p:nvGrpSpPr>
          <p:cNvPr id="41" name="Group 135">
            <a:extLst>
              <a:ext uri="{FF2B5EF4-FFF2-40B4-BE49-F238E27FC236}">
                <a16:creationId xmlns:a16="http://schemas.microsoft.com/office/drawing/2014/main" id="{DAED1895-CAF8-4F4B-AEA2-4703045D58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57369" y="3412107"/>
            <a:ext cx="413602" cy="343343"/>
            <a:chOff x="2204" y="1026"/>
            <a:chExt cx="312" cy="259"/>
          </a:xfrm>
        </p:grpSpPr>
        <p:sp>
          <p:nvSpPr>
            <p:cNvPr id="42" name="Freeform 136">
              <a:extLst>
                <a:ext uri="{FF2B5EF4-FFF2-40B4-BE49-F238E27FC236}">
                  <a16:creationId xmlns:a16="http://schemas.microsoft.com/office/drawing/2014/main" id="{0A81D01B-87C8-9244-AE2D-51E29DD25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6" y="118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43" name="Freeform 137">
              <a:extLst>
                <a:ext uri="{FF2B5EF4-FFF2-40B4-BE49-F238E27FC236}">
                  <a16:creationId xmlns:a16="http://schemas.microsoft.com/office/drawing/2014/main" id="{98B46877-3F36-F047-92BE-199DA83BC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7" y="1192"/>
              <a:ext cx="59" cy="93"/>
            </a:xfrm>
            <a:custGeom>
              <a:avLst/>
              <a:gdLst>
                <a:gd name="T0" fmla="*/ 132 w 260"/>
                <a:gd name="T1" fmla="*/ 0 h 409"/>
                <a:gd name="T2" fmla="*/ 0 w 260"/>
                <a:gd name="T3" fmla="*/ 318 h 409"/>
                <a:gd name="T4" fmla="*/ 91 w 260"/>
                <a:gd name="T5" fmla="*/ 409 h 409"/>
                <a:gd name="T6" fmla="*/ 260 w 260"/>
                <a:gd name="T7" fmla="*/ 0 h 409"/>
                <a:gd name="T8" fmla="*/ 132 w 260"/>
                <a:gd name="T9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409">
                  <a:moveTo>
                    <a:pt x="132" y="0"/>
                  </a:moveTo>
                  <a:cubicBezTo>
                    <a:pt x="123" y="121"/>
                    <a:pt x="74" y="231"/>
                    <a:pt x="0" y="318"/>
                  </a:cubicBezTo>
                  <a:cubicBezTo>
                    <a:pt x="91" y="409"/>
                    <a:pt x="91" y="409"/>
                    <a:pt x="91" y="409"/>
                  </a:cubicBezTo>
                  <a:cubicBezTo>
                    <a:pt x="188" y="298"/>
                    <a:pt x="250" y="156"/>
                    <a:pt x="260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44" name="Freeform 138">
              <a:extLst>
                <a:ext uri="{FF2B5EF4-FFF2-40B4-BE49-F238E27FC236}">
                  <a16:creationId xmlns:a16="http://schemas.microsoft.com/office/drawing/2014/main" id="{31ED6A02-664B-D24C-948E-41F2051D1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7" y="1079"/>
              <a:ext cx="59" cy="93"/>
            </a:xfrm>
            <a:custGeom>
              <a:avLst/>
              <a:gdLst>
                <a:gd name="T0" fmla="*/ 0 w 260"/>
                <a:gd name="T1" fmla="*/ 90 h 409"/>
                <a:gd name="T2" fmla="*/ 132 w 260"/>
                <a:gd name="T3" fmla="*/ 409 h 409"/>
                <a:gd name="T4" fmla="*/ 260 w 260"/>
                <a:gd name="T5" fmla="*/ 409 h 409"/>
                <a:gd name="T6" fmla="*/ 91 w 260"/>
                <a:gd name="T7" fmla="*/ 0 h 409"/>
                <a:gd name="T8" fmla="*/ 0 w 260"/>
                <a:gd name="T9" fmla="*/ 9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409">
                  <a:moveTo>
                    <a:pt x="0" y="90"/>
                  </a:moveTo>
                  <a:cubicBezTo>
                    <a:pt x="79" y="182"/>
                    <a:pt x="123" y="294"/>
                    <a:pt x="132" y="409"/>
                  </a:cubicBezTo>
                  <a:cubicBezTo>
                    <a:pt x="260" y="409"/>
                    <a:pt x="260" y="409"/>
                    <a:pt x="260" y="409"/>
                  </a:cubicBezTo>
                  <a:cubicBezTo>
                    <a:pt x="251" y="262"/>
                    <a:pt x="195" y="117"/>
                    <a:pt x="91" y="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45" name="Freeform 139">
              <a:extLst>
                <a:ext uri="{FF2B5EF4-FFF2-40B4-BE49-F238E27FC236}">
                  <a16:creationId xmlns:a16="http://schemas.microsoft.com/office/drawing/2014/main" id="{2058544F-9489-1743-8838-31C7FE970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" y="1026"/>
              <a:ext cx="93" cy="60"/>
            </a:xfrm>
            <a:custGeom>
              <a:avLst/>
              <a:gdLst>
                <a:gd name="T0" fmla="*/ 0 w 409"/>
                <a:gd name="T1" fmla="*/ 129 h 261"/>
                <a:gd name="T2" fmla="*/ 318 w 409"/>
                <a:gd name="T3" fmla="*/ 261 h 261"/>
                <a:gd name="T4" fmla="*/ 409 w 409"/>
                <a:gd name="T5" fmla="*/ 170 h 261"/>
                <a:gd name="T6" fmla="*/ 0 w 409"/>
                <a:gd name="T7" fmla="*/ 0 h 261"/>
                <a:gd name="T8" fmla="*/ 0 w 409"/>
                <a:gd name="T9" fmla="*/ 12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261">
                  <a:moveTo>
                    <a:pt x="0" y="129"/>
                  </a:moveTo>
                  <a:cubicBezTo>
                    <a:pt x="121" y="138"/>
                    <a:pt x="231" y="186"/>
                    <a:pt x="318" y="261"/>
                  </a:cubicBezTo>
                  <a:cubicBezTo>
                    <a:pt x="409" y="170"/>
                    <a:pt x="409" y="170"/>
                    <a:pt x="409" y="170"/>
                  </a:cubicBezTo>
                  <a:cubicBezTo>
                    <a:pt x="299" y="72"/>
                    <a:pt x="156" y="10"/>
                    <a:pt x="0" y="0"/>
                  </a:cubicBezTo>
                  <a:lnTo>
                    <a:pt x="0" y="1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46" name="Freeform 140">
              <a:extLst>
                <a:ext uri="{FF2B5EF4-FFF2-40B4-BE49-F238E27FC236}">
                  <a16:creationId xmlns:a16="http://schemas.microsoft.com/office/drawing/2014/main" id="{B6A17CA6-FC57-9F4E-89CC-56D5F4C50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" y="1026"/>
              <a:ext cx="93" cy="60"/>
            </a:xfrm>
            <a:custGeom>
              <a:avLst/>
              <a:gdLst>
                <a:gd name="T0" fmla="*/ 91 w 409"/>
                <a:gd name="T1" fmla="*/ 261 h 261"/>
                <a:gd name="T2" fmla="*/ 409 w 409"/>
                <a:gd name="T3" fmla="*/ 129 h 261"/>
                <a:gd name="T4" fmla="*/ 409 w 409"/>
                <a:gd name="T5" fmla="*/ 0 h 261"/>
                <a:gd name="T6" fmla="*/ 0 w 409"/>
                <a:gd name="T7" fmla="*/ 170 h 261"/>
                <a:gd name="T8" fmla="*/ 91 w 409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261">
                  <a:moveTo>
                    <a:pt x="91" y="261"/>
                  </a:moveTo>
                  <a:cubicBezTo>
                    <a:pt x="183" y="182"/>
                    <a:pt x="295" y="138"/>
                    <a:pt x="409" y="129"/>
                  </a:cubicBezTo>
                  <a:cubicBezTo>
                    <a:pt x="409" y="0"/>
                    <a:pt x="409" y="0"/>
                    <a:pt x="409" y="0"/>
                  </a:cubicBezTo>
                  <a:cubicBezTo>
                    <a:pt x="262" y="10"/>
                    <a:pt x="117" y="66"/>
                    <a:pt x="0" y="170"/>
                  </a:cubicBezTo>
                  <a:lnTo>
                    <a:pt x="91" y="2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47" name="Freeform 141">
              <a:extLst>
                <a:ext uri="{FF2B5EF4-FFF2-40B4-BE49-F238E27FC236}">
                  <a16:creationId xmlns:a16="http://schemas.microsoft.com/office/drawing/2014/main" id="{1CBF22FF-770D-7F44-ACDA-B5DC77C3B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4" y="1079"/>
              <a:ext cx="59" cy="93"/>
            </a:xfrm>
            <a:custGeom>
              <a:avLst/>
              <a:gdLst>
                <a:gd name="T0" fmla="*/ 128 w 260"/>
                <a:gd name="T1" fmla="*/ 409 h 409"/>
                <a:gd name="T2" fmla="*/ 260 w 260"/>
                <a:gd name="T3" fmla="*/ 91 h 409"/>
                <a:gd name="T4" fmla="*/ 169 w 260"/>
                <a:gd name="T5" fmla="*/ 0 h 409"/>
                <a:gd name="T6" fmla="*/ 0 w 260"/>
                <a:gd name="T7" fmla="*/ 409 h 409"/>
                <a:gd name="T8" fmla="*/ 128 w 260"/>
                <a:gd name="T9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409">
                  <a:moveTo>
                    <a:pt x="128" y="409"/>
                  </a:moveTo>
                  <a:cubicBezTo>
                    <a:pt x="137" y="288"/>
                    <a:pt x="185" y="178"/>
                    <a:pt x="260" y="91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72" y="110"/>
                    <a:pt x="9" y="252"/>
                    <a:pt x="0" y="409"/>
                  </a:cubicBezTo>
                  <a:lnTo>
                    <a:pt x="128" y="4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48" name="Oval 142">
              <a:extLst>
                <a:ext uri="{FF2B5EF4-FFF2-40B4-BE49-F238E27FC236}">
                  <a16:creationId xmlns:a16="http://schemas.microsoft.com/office/drawing/2014/main" id="{041B81A7-B8C3-AE4D-AE9B-466674389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1153"/>
              <a:ext cx="58" cy="58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49" name="Freeform 143">
              <a:extLst>
                <a:ext uri="{FF2B5EF4-FFF2-40B4-BE49-F238E27FC236}">
                  <a16:creationId xmlns:a16="http://schemas.microsoft.com/office/drawing/2014/main" id="{58938054-FA6E-AA46-B8AA-1B49A119D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5" y="1108"/>
              <a:ext cx="89" cy="88"/>
            </a:xfrm>
            <a:custGeom>
              <a:avLst/>
              <a:gdLst>
                <a:gd name="T0" fmla="*/ 21 w 89"/>
                <a:gd name="T1" fmla="*/ 88 h 88"/>
                <a:gd name="T2" fmla="*/ 0 w 89"/>
                <a:gd name="T3" fmla="*/ 68 h 88"/>
                <a:gd name="T4" fmla="*/ 68 w 89"/>
                <a:gd name="T5" fmla="*/ 0 h 88"/>
                <a:gd name="T6" fmla="*/ 89 w 89"/>
                <a:gd name="T7" fmla="*/ 21 h 88"/>
                <a:gd name="T8" fmla="*/ 21 w 89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8">
                  <a:moveTo>
                    <a:pt x="21" y="88"/>
                  </a:moveTo>
                  <a:lnTo>
                    <a:pt x="0" y="68"/>
                  </a:lnTo>
                  <a:lnTo>
                    <a:pt x="68" y="0"/>
                  </a:lnTo>
                  <a:lnTo>
                    <a:pt x="89" y="21"/>
                  </a:lnTo>
                  <a:lnTo>
                    <a:pt x="21" y="88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</p:grpSp>
      <p:grpSp>
        <p:nvGrpSpPr>
          <p:cNvPr id="51" name="Group 46">
            <a:extLst>
              <a:ext uri="{FF2B5EF4-FFF2-40B4-BE49-F238E27FC236}">
                <a16:creationId xmlns:a16="http://schemas.microsoft.com/office/drawing/2014/main" id="{9A38943A-F6D2-5244-B4F5-A95D115CA4A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64281" y="4121450"/>
            <a:ext cx="399778" cy="399778"/>
            <a:chOff x="2812" y="999"/>
            <a:chExt cx="312" cy="312"/>
          </a:xfrm>
        </p:grpSpPr>
        <p:sp>
          <p:nvSpPr>
            <p:cNvPr id="52" name="AutoShape 45">
              <a:extLst>
                <a:ext uri="{FF2B5EF4-FFF2-40B4-BE49-F238E27FC236}">
                  <a16:creationId xmlns:a16="http://schemas.microsoft.com/office/drawing/2014/main" id="{195E33B3-0FDB-3242-B6B4-D836FA706F1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12" y="999"/>
              <a:ext cx="31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528CC90D-E16A-5949-BBC0-7DB5CC6DF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" y="999"/>
              <a:ext cx="312" cy="312"/>
            </a:xfrm>
            <a:custGeom>
              <a:avLst/>
              <a:gdLst>
                <a:gd name="T0" fmla="*/ 682 w 1365"/>
                <a:gd name="T1" fmla="*/ 1365 h 1365"/>
                <a:gd name="T2" fmla="*/ 0 w 1365"/>
                <a:gd name="T3" fmla="*/ 683 h 1365"/>
                <a:gd name="T4" fmla="*/ 682 w 1365"/>
                <a:gd name="T5" fmla="*/ 0 h 1365"/>
                <a:gd name="T6" fmla="*/ 682 w 1365"/>
                <a:gd name="T7" fmla="*/ 128 h 1365"/>
                <a:gd name="T8" fmla="*/ 128 w 1365"/>
                <a:gd name="T9" fmla="*/ 683 h 1365"/>
                <a:gd name="T10" fmla="*/ 682 w 1365"/>
                <a:gd name="T11" fmla="*/ 1237 h 1365"/>
                <a:gd name="T12" fmla="*/ 1237 w 1365"/>
                <a:gd name="T13" fmla="*/ 683 h 1365"/>
                <a:gd name="T14" fmla="*/ 1365 w 1365"/>
                <a:gd name="T15" fmla="*/ 683 h 1365"/>
                <a:gd name="T16" fmla="*/ 682 w 1365"/>
                <a:gd name="T17" fmla="*/ 1365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5" h="1365">
                  <a:moveTo>
                    <a:pt x="682" y="1365"/>
                  </a:moveTo>
                  <a:cubicBezTo>
                    <a:pt x="306" y="1365"/>
                    <a:pt x="0" y="1059"/>
                    <a:pt x="0" y="683"/>
                  </a:cubicBezTo>
                  <a:cubicBezTo>
                    <a:pt x="0" y="306"/>
                    <a:pt x="306" y="0"/>
                    <a:pt x="682" y="0"/>
                  </a:cubicBezTo>
                  <a:cubicBezTo>
                    <a:pt x="682" y="128"/>
                    <a:pt x="682" y="128"/>
                    <a:pt x="682" y="128"/>
                  </a:cubicBezTo>
                  <a:cubicBezTo>
                    <a:pt x="377" y="128"/>
                    <a:pt x="128" y="377"/>
                    <a:pt x="128" y="683"/>
                  </a:cubicBezTo>
                  <a:cubicBezTo>
                    <a:pt x="128" y="988"/>
                    <a:pt x="377" y="1237"/>
                    <a:pt x="682" y="1237"/>
                  </a:cubicBezTo>
                  <a:cubicBezTo>
                    <a:pt x="988" y="1237"/>
                    <a:pt x="1237" y="988"/>
                    <a:pt x="1237" y="683"/>
                  </a:cubicBezTo>
                  <a:cubicBezTo>
                    <a:pt x="1365" y="683"/>
                    <a:pt x="1365" y="683"/>
                    <a:pt x="1365" y="683"/>
                  </a:cubicBezTo>
                  <a:cubicBezTo>
                    <a:pt x="1365" y="1059"/>
                    <a:pt x="1058" y="1365"/>
                    <a:pt x="682" y="13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840DD121-54E3-2D44-BAA7-4788A7EEF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7" y="1068"/>
              <a:ext cx="135" cy="135"/>
            </a:xfrm>
            <a:custGeom>
              <a:avLst/>
              <a:gdLst>
                <a:gd name="T0" fmla="*/ 0 w 135"/>
                <a:gd name="T1" fmla="*/ 115 h 135"/>
                <a:gd name="T2" fmla="*/ 20 w 135"/>
                <a:gd name="T3" fmla="*/ 135 h 135"/>
                <a:gd name="T4" fmla="*/ 135 w 135"/>
                <a:gd name="T5" fmla="*/ 21 h 135"/>
                <a:gd name="T6" fmla="*/ 115 w 135"/>
                <a:gd name="T7" fmla="*/ 0 h 135"/>
                <a:gd name="T8" fmla="*/ 0 w 135"/>
                <a:gd name="T9" fmla="*/ 11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35">
                  <a:moveTo>
                    <a:pt x="0" y="115"/>
                  </a:moveTo>
                  <a:lnTo>
                    <a:pt x="20" y="135"/>
                  </a:lnTo>
                  <a:lnTo>
                    <a:pt x="135" y="21"/>
                  </a:lnTo>
                  <a:lnTo>
                    <a:pt x="115" y="0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22507311-8F22-8441-923F-637E64B1F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2" y="1117"/>
              <a:ext cx="86" cy="86"/>
            </a:xfrm>
            <a:custGeom>
              <a:avLst/>
              <a:gdLst>
                <a:gd name="T0" fmla="*/ 65 w 86"/>
                <a:gd name="T1" fmla="*/ 86 h 86"/>
                <a:gd name="T2" fmla="*/ 86 w 86"/>
                <a:gd name="T3" fmla="*/ 65 h 86"/>
                <a:gd name="T4" fmla="*/ 20 w 86"/>
                <a:gd name="T5" fmla="*/ 0 h 86"/>
                <a:gd name="T6" fmla="*/ 0 w 86"/>
                <a:gd name="T7" fmla="*/ 21 h 86"/>
                <a:gd name="T8" fmla="*/ 65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65" y="86"/>
                  </a:moveTo>
                  <a:lnTo>
                    <a:pt x="86" y="65"/>
                  </a:lnTo>
                  <a:lnTo>
                    <a:pt x="20" y="0"/>
                  </a:lnTo>
                  <a:lnTo>
                    <a:pt x="0" y="21"/>
                  </a:lnTo>
                  <a:lnTo>
                    <a:pt x="65" y="8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</p:grpSp>
      <p:grpSp>
        <p:nvGrpSpPr>
          <p:cNvPr id="59" name="Group 260">
            <a:extLst>
              <a:ext uri="{FF2B5EF4-FFF2-40B4-BE49-F238E27FC236}">
                <a16:creationId xmlns:a16="http://schemas.microsoft.com/office/drawing/2014/main" id="{97E2748F-8155-8C43-95DE-27DA32B884C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70927" y="4893125"/>
            <a:ext cx="386487" cy="386487"/>
            <a:chOff x="388" y="3388"/>
            <a:chExt cx="359" cy="359"/>
          </a:xfrm>
        </p:grpSpPr>
        <p:sp>
          <p:nvSpPr>
            <p:cNvPr id="60" name="AutoShape 259">
              <a:extLst>
                <a:ext uri="{FF2B5EF4-FFF2-40B4-BE49-F238E27FC236}">
                  <a16:creationId xmlns:a16="http://schemas.microsoft.com/office/drawing/2014/main" id="{295468F6-CEF9-4742-B5AA-748A2E9B494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88" y="3388"/>
              <a:ext cx="359" cy="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61" name="Freeform 261">
              <a:extLst>
                <a:ext uri="{FF2B5EF4-FFF2-40B4-BE49-F238E27FC236}">
                  <a16:creationId xmlns:a16="http://schemas.microsoft.com/office/drawing/2014/main" id="{8594B2DC-CEDE-BC48-9EDE-EBCCD9D92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" y="3388"/>
              <a:ext cx="150" cy="133"/>
            </a:xfrm>
            <a:custGeom>
              <a:avLst/>
              <a:gdLst>
                <a:gd name="T0" fmla="*/ 2544 w 2544"/>
                <a:gd name="T1" fmla="*/ 1597 h 2254"/>
                <a:gd name="T2" fmla="*/ 2544 w 2544"/>
                <a:gd name="T3" fmla="*/ 0 h 2254"/>
                <a:gd name="T4" fmla="*/ 0 w 2544"/>
                <a:gd name="T5" fmla="*/ 1384 h 2254"/>
                <a:gd name="T6" fmla="*/ 1336 w 2544"/>
                <a:gd name="T7" fmla="*/ 2254 h 2254"/>
                <a:gd name="T8" fmla="*/ 2544 w 2544"/>
                <a:gd name="T9" fmla="*/ 1597 h 2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4" h="2254">
                  <a:moveTo>
                    <a:pt x="2544" y="1597"/>
                  </a:moveTo>
                  <a:cubicBezTo>
                    <a:pt x="2544" y="0"/>
                    <a:pt x="2544" y="0"/>
                    <a:pt x="2544" y="0"/>
                  </a:cubicBezTo>
                  <a:cubicBezTo>
                    <a:pt x="1497" y="0"/>
                    <a:pt x="570" y="504"/>
                    <a:pt x="0" y="1384"/>
                  </a:cubicBezTo>
                  <a:cubicBezTo>
                    <a:pt x="1336" y="2254"/>
                    <a:pt x="1336" y="2254"/>
                    <a:pt x="1336" y="2254"/>
                  </a:cubicBezTo>
                  <a:cubicBezTo>
                    <a:pt x="1593" y="1859"/>
                    <a:pt x="2038" y="1597"/>
                    <a:pt x="2544" y="1597"/>
                  </a:cubicBezTo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62" name="Freeform 262">
              <a:extLst>
                <a:ext uri="{FF2B5EF4-FFF2-40B4-BE49-F238E27FC236}">
                  <a16:creationId xmlns:a16="http://schemas.microsoft.com/office/drawing/2014/main" id="{8C3BAA7F-31C6-8D4C-8DAE-BCE0AFD7C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" y="3470"/>
              <a:ext cx="118" cy="168"/>
            </a:xfrm>
            <a:custGeom>
              <a:avLst/>
              <a:gdLst>
                <a:gd name="T0" fmla="*/ 1762 w 1994"/>
                <a:gd name="T1" fmla="*/ 1656 h 2843"/>
                <a:gd name="T2" fmla="*/ 1994 w 1994"/>
                <a:gd name="T3" fmla="*/ 870 h 2843"/>
                <a:gd name="T4" fmla="*/ 658 w 1994"/>
                <a:gd name="T5" fmla="*/ 0 h 2843"/>
                <a:gd name="T6" fmla="*/ 409 w 1994"/>
                <a:gd name="T7" fmla="*/ 2843 h 2843"/>
                <a:gd name="T8" fmla="*/ 1876 w 1994"/>
                <a:gd name="T9" fmla="*/ 2219 h 2843"/>
                <a:gd name="T10" fmla="*/ 1762 w 1994"/>
                <a:gd name="T11" fmla="*/ 1656 h 2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4" h="2843">
                  <a:moveTo>
                    <a:pt x="1762" y="1656"/>
                  </a:moveTo>
                  <a:cubicBezTo>
                    <a:pt x="1762" y="1366"/>
                    <a:pt x="1848" y="1096"/>
                    <a:pt x="1994" y="870"/>
                  </a:cubicBezTo>
                  <a:cubicBezTo>
                    <a:pt x="658" y="0"/>
                    <a:pt x="658" y="0"/>
                    <a:pt x="658" y="0"/>
                  </a:cubicBezTo>
                  <a:cubicBezTo>
                    <a:pt x="87" y="880"/>
                    <a:pt x="0" y="1878"/>
                    <a:pt x="409" y="2843"/>
                  </a:cubicBezTo>
                  <a:cubicBezTo>
                    <a:pt x="1876" y="2219"/>
                    <a:pt x="1876" y="2219"/>
                    <a:pt x="1876" y="2219"/>
                  </a:cubicBezTo>
                  <a:cubicBezTo>
                    <a:pt x="1803" y="2046"/>
                    <a:pt x="1762" y="1856"/>
                    <a:pt x="1762" y="1656"/>
                  </a:cubicBezTo>
                </a:path>
              </a:pathLst>
            </a:custGeom>
            <a:solidFill>
              <a:srgbClr val="2F7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63" name="Freeform 263">
              <a:extLst>
                <a:ext uri="{FF2B5EF4-FFF2-40B4-BE49-F238E27FC236}">
                  <a16:creationId xmlns:a16="http://schemas.microsoft.com/office/drawing/2014/main" id="{A3D443C6-B399-C940-9C65-FA1B5A5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" y="3601"/>
              <a:ext cx="149" cy="143"/>
            </a:xfrm>
            <a:custGeom>
              <a:avLst/>
              <a:gdLst>
                <a:gd name="T0" fmla="*/ 1467 w 2518"/>
                <a:gd name="T1" fmla="*/ 0 h 2421"/>
                <a:gd name="T2" fmla="*/ 0 w 2518"/>
                <a:gd name="T3" fmla="*/ 624 h 2421"/>
                <a:gd name="T4" fmla="*/ 2214 w 2518"/>
                <a:gd name="T5" fmla="*/ 2421 h 2421"/>
                <a:gd name="T6" fmla="*/ 2518 w 2518"/>
                <a:gd name="T7" fmla="*/ 853 h 2421"/>
                <a:gd name="T8" fmla="*/ 1467 w 2518"/>
                <a:gd name="T9" fmla="*/ 0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8" h="2421">
                  <a:moveTo>
                    <a:pt x="1467" y="0"/>
                  </a:moveTo>
                  <a:cubicBezTo>
                    <a:pt x="0" y="624"/>
                    <a:pt x="0" y="624"/>
                    <a:pt x="0" y="624"/>
                  </a:cubicBezTo>
                  <a:cubicBezTo>
                    <a:pt x="409" y="1590"/>
                    <a:pt x="1186" y="2221"/>
                    <a:pt x="2214" y="2421"/>
                  </a:cubicBezTo>
                  <a:cubicBezTo>
                    <a:pt x="2518" y="853"/>
                    <a:pt x="2518" y="853"/>
                    <a:pt x="2518" y="853"/>
                  </a:cubicBezTo>
                  <a:cubicBezTo>
                    <a:pt x="2043" y="761"/>
                    <a:pt x="1652" y="435"/>
                    <a:pt x="1467" y="0"/>
                  </a:cubicBezTo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64" name="Freeform 264">
              <a:extLst>
                <a:ext uri="{FF2B5EF4-FFF2-40B4-BE49-F238E27FC236}">
                  <a16:creationId xmlns:a16="http://schemas.microsoft.com/office/drawing/2014/main" id="{712C1D85-8855-1148-91C0-A4201C044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" y="3388"/>
              <a:ext cx="213" cy="359"/>
            </a:xfrm>
            <a:custGeom>
              <a:avLst/>
              <a:gdLst>
                <a:gd name="T0" fmla="*/ 579 w 3612"/>
                <a:gd name="T1" fmla="*/ 0 h 6080"/>
                <a:gd name="T2" fmla="*/ 579 w 3612"/>
                <a:gd name="T3" fmla="*/ 1597 h 6080"/>
                <a:gd name="T4" fmla="*/ 2018 w 3612"/>
                <a:gd name="T5" fmla="*/ 3040 h 6080"/>
                <a:gd name="T6" fmla="*/ 579 w 3612"/>
                <a:gd name="T7" fmla="*/ 4482 h 6080"/>
                <a:gd name="T8" fmla="*/ 304 w 3612"/>
                <a:gd name="T9" fmla="*/ 4456 h 6080"/>
                <a:gd name="T10" fmla="*/ 0 w 3612"/>
                <a:gd name="T11" fmla="*/ 6024 h 6080"/>
                <a:gd name="T12" fmla="*/ 579 w 3612"/>
                <a:gd name="T13" fmla="*/ 6080 h 6080"/>
                <a:gd name="T14" fmla="*/ 3612 w 3612"/>
                <a:gd name="T15" fmla="*/ 3040 h 6080"/>
                <a:gd name="T16" fmla="*/ 579 w 3612"/>
                <a:gd name="T17" fmla="*/ 0 h 6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12" h="6080">
                  <a:moveTo>
                    <a:pt x="579" y="0"/>
                  </a:moveTo>
                  <a:cubicBezTo>
                    <a:pt x="579" y="1597"/>
                    <a:pt x="579" y="1597"/>
                    <a:pt x="579" y="1597"/>
                  </a:cubicBezTo>
                  <a:cubicBezTo>
                    <a:pt x="1374" y="1597"/>
                    <a:pt x="2018" y="2243"/>
                    <a:pt x="2018" y="3040"/>
                  </a:cubicBezTo>
                  <a:cubicBezTo>
                    <a:pt x="2018" y="3836"/>
                    <a:pt x="1374" y="4482"/>
                    <a:pt x="579" y="4482"/>
                  </a:cubicBezTo>
                  <a:cubicBezTo>
                    <a:pt x="485" y="4482"/>
                    <a:pt x="393" y="4473"/>
                    <a:pt x="304" y="4456"/>
                  </a:cubicBezTo>
                  <a:cubicBezTo>
                    <a:pt x="0" y="6024"/>
                    <a:pt x="0" y="6024"/>
                    <a:pt x="0" y="6024"/>
                  </a:cubicBezTo>
                  <a:cubicBezTo>
                    <a:pt x="205" y="6064"/>
                    <a:pt x="369" y="6080"/>
                    <a:pt x="579" y="6080"/>
                  </a:cubicBezTo>
                  <a:cubicBezTo>
                    <a:pt x="2254" y="6080"/>
                    <a:pt x="3612" y="4719"/>
                    <a:pt x="3612" y="3040"/>
                  </a:cubicBezTo>
                  <a:cubicBezTo>
                    <a:pt x="3612" y="1361"/>
                    <a:pt x="2254" y="0"/>
                    <a:pt x="579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65" name="Freeform 265">
              <a:extLst>
                <a:ext uri="{FF2B5EF4-FFF2-40B4-BE49-F238E27FC236}">
                  <a16:creationId xmlns:a16="http://schemas.microsoft.com/office/drawing/2014/main" id="{E1E12FF9-E510-3F43-9D0A-A580DADE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" y="3512"/>
              <a:ext cx="11" cy="78"/>
            </a:xfrm>
            <a:custGeom>
              <a:avLst/>
              <a:gdLst>
                <a:gd name="T0" fmla="*/ 187 w 187"/>
                <a:gd name="T1" fmla="*/ 0 h 1323"/>
                <a:gd name="T2" fmla="*/ 35 w 187"/>
                <a:gd name="T3" fmla="*/ 919 h 1323"/>
                <a:gd name="T4" fmla="*/ 63 w 187"/>
                <a:gd name="T5" fmla="*/ 1323 h 1323"/>
                <a:gd name="T6" fmla="*/ 187 w 187"/>
                <a:gd name="T7" fmla="*/ 0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1323">
                  <a:moveTo>
                    <a:pt x="187" y="0"/>
                  </a:moveTo>
                  <a:cubicBezTo>
                    <a:pt x="86" y="300"/>
                    <a:pt x="35" y="608"/>
                    <a:pt x="35" y="919"/>
                  </a:cubicBezTo>
                  <a:cubicBezTo>
                    <a:pt x="35" y="1053"/>
                    <a:pt x="44" y="1188"/>
                    <a:pt x="63" y="1323"/>
                  </a:cubicBezTo>
                  <a:cubicBezTo>
                    <a:pt x="0" y="875"/>
                    <a:pt x="42" y="430"/>
                    <a:pt x="187" y="0"/>
                  </a:cubicBezTo>
                </a:path>
              </a:pathLst>
            </a:custGeom>
            <a:solidFill>
              <a:srgbClr val="7D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66" name="Freeform 266">
              <a:extLst>
                <a:ext uri="{FF2B5EF4-FFF2-40B4-BE49-F238E27FC236}">
                  <a16:creationId xmlns:a16="http://schemas.microsoft.com/office/drawing/2014/main" id="{876DF0B4-15BD-984D-B40B-92A88C5E7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" y="3521"/>
              <a:ext cx="1" cy="0"/>
            </a:xfrm>
            <a:custGeom>
              <a:avLst/>
              <a:gdLst>
                <a:gd name="T0" fmla="*/ 11 w 11"/>
                <a:gd name="T1" fmla="*/ 7 h 7"/>
                <a:gd name="T2" fmla="*/ 11 w 11"/>
                <a:gd name="T3" fmla="*/ 7 h 7"/>
                <a:gd name="T4" fmla="*/ 11 w 11"/>
                <a:gd name="T5" fmla="*/ 7 h 7"/>
                <a:gd name="T6" fmla="*/ 11 w 11"/>
                <a:gd name="T7" fmla="*/ 7 h 7"/>
                <a:gd name="T8" fmla="*/ 11 w 11"/>
                <a:gd name="T9" fmla="*/ 7 h 7"/>
                <a:gd name="T10" fmla="*/ 11 w 11"/>
                <a:gd name="T11" fmla="*/ 7 h 7"/>
                <a:gd name="T12" fmla="*/ 11 w 11"/>
                <a:gd name="T13" fmla="*/ 7 h 7"/>
                <a:gd name="T14" fmla="*/ 11 w 11"/>
                <a:gd name="T15" fmla="*/ 7 h 7"/>
                <a:gd name="T16" fmla="*/ 11 w 11"/>
                <a:gd name="T17" fmla="*/ 7 h 7"/>
                <a:gd name="T18" fmla="*/ 11 w 11"/>
                <a:gd name="T19" fmla="*/ 7 h 7"/>
                <a:gd name="T20" fmla="*/ 11 w 11"/>
                <a:gd name="T21" fmla="*/ 7 h 7"/>
                <a:gd name="T22" fmla="*/ 11 w 11"/>
                <a:gd name="T23" fmla="*/ 7 h 7"/>
                <a:gd name="T24" fmla="*/ 10 w 11"/>
                <a:gd name="T25" fmla="*/ 7 h 7"/>
                <a:gd name="T26" fmla="*/ 10 w 11"/>
                <a:gd name="T27" fmla="*/ 7 h 7"/>
                <a:gd name="T28" fmla="*/ 10 w 11"/>
                <a:gd name="T29" fmla="*/ 7 h 7"/>
                <a:gd name="T30" fmla="*/ 10 w 11"/>
                <a:gd name="T31" fmla="*/ 7 h 7"/>
                <a:gd name="T32" fmla="*/ 10 w 11"/>
                <a:gd name="T33" fmla="*/ 7 h 7"/>
                <a:gd name="T34" fmla="*/ 10 w 11"/>
                <a:gd name="T35" fmla="*/ 7 h 7"/>
                <a:gd name="T36" fmla="*/ 10 w 11"/>
                <a:gd name="T37" fmla="*/ 7 h 7"/>
                <a:gd name="T38" fmla="*/ 10 w 11"/>
                <a:gd name="T39" fmla="*/ 7 h 7"/>
                <a:gd name="T40" fmla="*/ 10 w 11"/>
                <a:gd name="T41" fmla="*/ 7 h 7"/>
                <a:gd name="T42" fmla="*/ 10 w 11"/>
                <a:gd name="T43" fmla="*/ 7 h 7"/>
                <a:gd name="T44" fmla="*/ 10 w 11"/>
                <a:gd name="T45" fmla="*/ 7 h 7"/>
                <a:gd name="T46" fmla="*/ 10 w 11"/>
                <a:gd name="T47" fmla="*/ 7 h 7"/>
                <a:gd name="T48" fmla="*/ 10 w 11"/>
                <a:gd name="T49" fmla="*/ 7 h 7"/>
                <a:gd name="T50" fmla="*/ 10 w 11"/>
                <a:gd name="T51" fmla="*/ 7 h 7"/>
                <a:gd name="T52" fmla="*/ 10 w 11"/>
                <a:gd name="T53" fmla="*/ 7 h 7"/>
                <a:gd name="T54" fmla="*/ 10 w 11"/>
                <a:gd name="T55" fmla="*/ 6 h 7"/>
                <a:gd name="T56" fmla="*/ 10 w 11"/>
                <a:gd name="T57" fmla="*/ 6 h 7"/>
                <a:gd name="T58" fmla="*/ 10 w 11"/>
                <a:gd name="T59" fmla="*/ 6 h 7"/>
                <a:gd name="T60" fmla="*/ 10 w 11"/>
                <a:gd name="T61" fmla="*/ 6 h 7"/>
                <a:gd name="T62" fmla="*/ 10 w 11"/>
                <a:gd name="T63" fmla="*/ 6 h 7"/>
                <a:gd name="T64" fmla="*/ 10 w 11"/>
                <a:gd name="T65" fmla="*/ 6 h 7"/>
                <a:gd name="T66" fmla="*/ 10 w 11"/>
                <a:gd name="T67" fmla="*/ 6 h 7"/>
                <a:gd name="T68" fmla="*/ 10 w 11"/>
                <a:gd name="T69" fmla="*/ 6 h 7"/>
                <a:gd name="T70" fmla="*/ 10 w 11"/>
                <a:gd name="T71" fmla="*/ 6 h 7"/>
                <a:gd name="T72" fmla="*/ 9 w 11"/>
                <a:gd name="T73" fmla="*/ 6 h 7"/>
                <a:gd name="T74" fmla="*/ 8 w 11"/>
                <a:gd name="T75" fmla="*/ 6 h 7"/>
                <a:gd name="T76" fmla="*/ 8 w 11"/>
                <a:gd name="T77" fmla="*/ 5 h 7"/>
                <a:gd name="T78" fmla="*/ 8 w 11"/>
                <a:gd name="T79" fmla="*/ 5 h 7"/>
                <a:gd name="T80" fmla="*/ 8 w 11"/>
                <a:gd name="T81" fmla="*/ 5 h 7"/>
                <a:gd name="T82" fmla="*/ 8 w 11"/>
                <a:gd name="T83" fmla="*/ 5 h 7"/>
                <a:gd name="T84" fmla="*/ 8 w 11"/>
                <a:gd name="T85" fmla="*/ 5 h 7"/>
                <a:gd name="T86" fmla="*/ 8 w 11"/>
                <a:gd name="T87" fmla="*/ 5 h 7"/>
                <a:gd name="T88" fmla="*/ 8 w 11"/>
                <a:gd name="T89" fmla="*/ 5 h 7"/>
                <a:gd name="T90" fmla="*/ 8 w 11"/>
                <a:gd name="T91" fmla="*/ 5 h 7"/>
                <a:gd name="T92" fmla="*/ 8 w 11"/>
                <a:gd name="T93" fmla="*/ 5 h 7"/>
                <a:gd name="T94" fmla="*/ 7 w 11"/>
                <a:gd name="T95" fmla="*/ 5 h 7"/>
                <a:gd name="T96" fmla="*/ 6 w 11"/>
                <a:gd name="T97" fmla="*/ 4 h 7"/>
                <a:gd name="T98" fmla="*/ 6 w 11"/>
                <a:gd name="T99" fmla="*/ 4 h 7"/>
                <a:gd name="T100" fmla="*/ 6 w 11"/>
                <a:gd name="T101" fmla="*/ 4 h 7"/>
                <a:gd name="T102" fmla="*/ 6 w 11"/>
                <a:gd name="T103" fmla="*/ 4 h 7"/>
                <a:gd name="T104" fmla="*/ 5 w 11"/>
                <a:gd name="T105" fmla="*/ 4 h 7"/>
                <a:gd name="T106" fmla="*/ 2 w 11"/>
                <a:gd name="T107" fmla="*/ 1 h 7"/>
                <a:gd name="T108" fmla="*/ 2 w 11"/>
                <a:gd name="T109" fmla="*/ 1 h 7"/>
                <a:gd name="T110" fmla="*/ 2 w 11"/>
                <a:gd name="T111" fmla="*/ 1 h 7"/>
                <a:gd name="T112" fmla="*/ 2 w 11"/>
                <a:gd name="T113" fmla="*/ 1 h 7"/>
                <a:gd name="T114" fmla="*/ 2 w 11"/>
                <a:gd name="T115" fmla="*/ 1 h 7"/>
                <a:gd name="T116" fmla="*/ 0 w 11"/>
                <a:gd name="T117" fmla="*/ 0 h 7"/>
                <a:gd name="T118" fmla="*/ 0 w 11"/>
                <a:gd name="T119" fmla="*/ 0 h 7"/>
                <a:gd name="T120" fmla="*/ 0 w 11"/>
                <a:gd name="T1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moveTo>
                    <a:pt x="11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moveTo>
                    <a:pt x="11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moveTo>
                    <a:pt x="11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moveTo>
                    <a:pt x="11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moveTo>
                    <a:pt x="11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moveTo>
                    <a:pt x="11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moveTo>
                    <a:pt x="11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moveTo>
                    <a:pt x="11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0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6"/>
                    <a:pt x="10" y="6"/>
                    <a:pt x="10" y="6"/>
                  </a:cubicBezTo>
                  <a:moveTo>
                    <a:pt x="10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moveTo>
                    <a:pt x="10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moveTo>
                    <a:pt x="10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moveTo>
                    <a:pt x="10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moveTo>
                    <a:pt x="10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moveTo>
                    <a:pt x="10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moveTo>
                    <a:pt x="10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moveTo>
                    <a:pt x="9" y="6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moveTo>
                    <a:pt x="7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moveTo>
                    <a:pt x="6" y="4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6" y="4"/>
                    <a:pt x="6" y="4"/>
                  </a:cubicBezTo>
                  <a:moveTo>
                    <a:pt x="6" y="4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moveTo>
                    <a:pt x="6" y="4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5" y="4"/>
                  </a:cubicBezTo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4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3"/>
                    <a:pt x="3" y="2"/>
                    <a:pt x="2" y="2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67" name="Freeform 267">
              <a:extLst>
                <a:ext uri="{FF2B5EF4-FFF2-40B4-BE49-F238E27FC236}">
                  <a16:creationId xmlns:a16="http://schemas.microsoft.com/office/drawing/2014/main" id="{A2E02DA6-E0AB-1D4A-8794-CBC9DB3D3B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" y="3470"/>
              <a:ext cx="111" cy="168"/>
            </a:xfrm>
            <a:custGeom>
              <a:avLst/>
              <a:gdLst>
                <a:gd name="T0" fmla="*/ 294 w 1874"/>
                <a:gd name="T1" fmla="*/ 2841 h 2843"/>
                <a:gd name="T2" fmla="*/ 308 w 1874"/>
                <a:gd name="T3" fmla="*/ 2835 h 2843"/>
                <a:gd name="T4" fmla="*/ 315 w 1874"/>
                <a:gd name="T5" fmla="*/ 2832 h 2843"/>
                <a:gd name="T6" fmla="*/ 329 w 1874"/>
                <a:gd name="T7" fmla="*/ 2826 h 2843"/>
                <a:gd name="T8" fmla="*/ 346 w 1874"/>
                <a:gd name="T9" fmla="*/ 2819 h 2843"/>
                <a:gd name="T10" fmla="*/ 359 w 1874"/>
                <a:gd name="T11" fmla="*/ 2813 h 2843"/>
                <a:gd name="T12" fmla="*/ 402 w 1874"/>
                <a:gd name="T13" fmla="*/ 2795 h 2843"/>
                <a:gd name="T14" fmla="*/ 421 w 1874"/>
                <a:gd name="T15" fmla="*/ 2787 h 2843"/>
                <a:gd name="T16" fmla="*/ 474 w 1874"/>
                <a:gd name="T17" fmla="*/ 2764 h 2843"/>
                <a:gd name="T18" fmla="*/ 534 w 1874"/>
                <a:gd name="T19" fmla="*/ 2739 h 2843"/>
                <a:gd name="T20" fmla="*/ 636 w 1874"/>
                <a:gd name="T21" fmla="*/ 2695 h 2843"/>
                <a:gd name="T22" fmla="*/ 703 w 1874"/>
                <a:gd name="T23" fmla="*/ 2667 h 2843"/>
                <a:gd name="T24" fmla="*/ 780 w 1874"/>
                <a:gd name="T25" fmla="*/ 2634 h 2843"/>
                <a:gd name="T26" fmla="*/ 874 w 1874"/>
                <a:gd name="T27" fmla="*/ 2594 h 2843"/>
                <a:gd name="T28" fmla="*/ 955 w 1874"/>
                <a:gd name="T29" fmla="*/ 2560 h 2843"/>
                <a:gd name="T30" fmla="*/ 1044 w 1874"/>
                <a:gd name="T31" fmla="*/ 2522 h 2843"/>
                <a:gd name="T32" fmla="*/ 1134 w 1874"/>
                <a:gd name="T33" fmla="*/ 2484 h 2843"/>
                <a:gd name="T34" fmla="*/ 1204 w 1874"/>
                <a:gd name="T35" fmla="*/ 2454 h 2843"/>
                <a:gd name="T36" fmla="*/ 1276 w 1874"/>
                <a:gd name="T37" fmla="*/ 2423 h 2843"/>
                <a:gd name="T38" fmla="*/ 1393 w 1874"/>
                <a:gd name="T39" fmla="*/ 2373 h 2843"/>
                <a:gd name="T40" fmla="*/ 1453 w 1874"/>
                <a:gd name="T41" fmla="*/ 2348 h 2843"/>
                <a:gd name="T42" fmla="*/ 1518 w 1874"/>
                <a:gd name="T43" fmla="*/ 2320 h 2843"/>
                <a:gd name="T44" fmla="*/ 1575 w 1874"/>
                <a:gd name="T45" fmla="*/ 2296 h 2843"/>
                <a:gd name="T46" fmla="*/ 1617 w 1874"/>
                <a:gd name="T47" fmla="*/ 2278 h 2843"/>
                <a:gd name="T48" fmla="*/ 1655 w 1874"/>
                <a:gd name="T49" fmla="*/ 2262 h 2843"/>
                <a:gd name="T50" fmla="*/ 1676 w 1874"/>
                <a:gd name="T51" fmla="*/ 2253 h 2843"/>
                <a:gd name="T52" fmla="*/ 1700 w 1874"/>
                <a:gd name="T53" fmla="*/ 2243 h 2843"/>
                <a:gd name="T54" fmla="*/ 1720 w 1874"/>
                <a:gd name="T55" fmla="*/ 2234 h 2843"/>
                <a:gd name="T56" fmla="*/ 1734 w 1874"/>
                <a:gd name="T57" fmla="*/ 2228 h 2843"/>
                <a:gd name="T58" fmla="*/ 1742 w 1874"/>
                <a:gd name="T59" fmla="*/ 2225 h 2843"/>
                <a:gd name="T60" fmla="*/ 1752 w 1874"/>
                <a:gd name="T61" fmla="*/ 2220 h 2843"/>
                <a:gd name="T62" fmla="*/ 1874 w 1874"/>
                <a:gd name="T63" fmla="*/ 870 h 2843"/>
                <a:gd name="T64" fmla="*/ 1873 w 1874"/>
                <a:gd name="T65" fmla="*/ 869 h 2843"/>
                <a:gd name="T66" fmla="*/ 1864 w 1874"/>
                <a:gd name="T67" fmla="*/ 863 h 2843"/>
                <a:gd name="T68" fmla="*/ 1860 w 1874"/>
                <a:gd name="T69" fmla="*/ 861 h 2843"/>
                <a:gd name="T70" fmla="*/ 1853 w 1874"/>
                <a:gd name="T71" fmla="*/ 857 h 2843"/>
                <a:gd name="T72" fmla="*/ 1845 w 1874"/>
                <a:gd name="T73" fmla="*/ 851 h 2843"/>
                <a:gd name="T74" fmla="*/ 1821 w 1874"/>
                <a:gd name="T75" fmla="*/ 836 h 2843"/>
                <a:gd name="T76" fmla="*/ 1800 w 1874"/>
                <a:gd name="T77" fmla="*/ 822 h 2843"/>
                <a:gd name="T78" fmla="*/ 1738 w 1874"/>
                <a:gd name="T79" fmla="*/ 781 h 2843"/>
                <a:gd name="T80" fmla="*/ 1704 w 1874"/>
                <a:gd name="T81" fmla="*/ 760 h 2843"/>
                <a:gd name="T82" fmla="*/ 1653 w 1874"/>
                <a:gd name="T83" fmla="*/ 727 h 2843"/>
                <a:gd name="T84" fmla="*/ 1571 w 1874"/>
                <a:gd name="T85" fmla="*/ 673 h 2843"/>
                <a:gd name="T86" fmla="*/ 1522 w 1874"/>
                <a:gd name="T87" fmla="*/ 641 h 2843"/>
                <a:gd name="T88" fmla="*/ 1439 w 1874"/>
                <a:gd name="T89" fmla="*/ 587 h 2843"/>
                <a:gd name="T90" fmla="*/ 1355 w 1874"/>
                <a:gd name="T91" fmla="*/ 532 h 2843"/>
                <a:gd name="T92" fmla="*/ 1270 w 1874"/>
                <a:gd name="T93" fmla="*/ 477 h 2843"/>
                <a:gd name="T94" fmla="*/ 1207 w 1874"/>
                <a:gd name="T95" fmla="*/ 436 h 2843"/>
                <a:gd name="T96" fmla="*/ 1147 w 1874"/>
                <a:gd name="T97" fmla="*/ 397 h 2843"/>
                <a:gd name="T98" fmla="*/ 1100 w 1874"/>
                <a:gd name="T99" fmla="*/ 366 h 2843"/>
                <a:gd name="T100" fmla="*/ 976 w 1874"/>
                <a:gd name="T101" fmla="*/ 285 h 2843"/>
                <a:gd name="T102" fmla="*/ 915 w 1874"/>
                <a:gd name="T103" fmla="*/ 246 h 2843"/>
                <a:gd name="T104" fmla="*/ 820 w 1874"/>
                <a:gd name="T105" fmla="*/ 184 h 2843"/>
                <a:gd name="T106" fmla="*/ 760 w 1874"/>
                <a:gd name="T107" fmla="*/ 145 h 2843"/>
                <a:gd name="T108" fmla="*/ 700 w 1874"/>
                <a:gd name="T109" fmla="*/ 106 h 2843"/>
                <a:gd name="T110" fmla="*/ 668 w 1874"/>
                <a:gd name="T111" fmla="*/ 85 h 2843"/>
                <a:gd name="T112" fmla="*/ 591 w 1874"/>
                <a:gd name="T113" fmla="*/ 35 h 2843"/>
                <a:gd name="T114" fmla="*/ 579 w 1874"/>
                <a:gd name="T115" fmla="*/ 27 h 2843"/>
                <a:gd name="T116" fmla="*/ 565 w 1874"/>
                <a:gd name="T117" fmla="*/ 18 h 2843"/>
                <a:gd name="T118" fmla="*/ 557 w 1874"/>
                <a:gd name="T119" fmla="*/ 13 h 2843"/>
                <a:gd name="T120" fmla="*/ 552 w 1874"/>
                <a:gd name="T121" fmla="*/ 9 h 2843"/>
                <a:gd name="T122" fmla="*/ 543 w 1874"/>
                <a:gd name="T123" fmla="*/ 4 h 2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74" h="2843">
                  <a:moveTo>
                    <a:pt x="538" y="0"/>
                  </a:moveTo>
                  <a:cubicBezTo>
                    <a:pt x="538" y="0"/>
                    <a:pt x="538" y="0"/>
                    <a:pt x="538" y="0"/>
                  </a:cubicBezTo>
                  <a:cubicBezTo>
                    <a:pt x="387" y="232"/>
                    <a:pt x="270" y="473"/>
                    <a:pt x="187" y="718"/>
                  </a:cubicBezTo>
                  <a:cubicBezTo>
                    <a:pt x="42" y="1148"/>
                    <a:pt x="0" y="1593"/>
                    <a:pt x="63" y="2041"/>
                  </a:cubicBezTo>
                  <a:cubicBezTo>
                    <a:pt x="101" y="2309"/>
                    <a:pt x="176" y="2577"/>
                    <a:pt x="289" y="2843"/>
                  </a:cubicBezTo>
                  <a:cubicBezTo>
                    <a:pt x="289" y="2843"/>
                    <a:pt x="289" y="2843"/>
                    <a:pt x="289" y="2843"/>
                  </a:cubicBezTo>
                  <a:cubicBezTo>
                    <a:pt x="289" y="2843"/>
                    <a:pt x="289" y="2843"/>
                    <a:pt x="290" y="2843"/>
                  </a:cubicBezTo>
                  <a:cubicBezTo>
                    <a:pt x="290" y="2843"/>
                    <a:pt x="290" y="2843"/>
                    <a:pt x="290" y="2843"/>
                  </a:cubicBezTo>
                  <a:cubicBezTo>
                    <a:pt x="290" y="2843"/>
                    <a:pt x="290" y="2843"/>
                    <a:pt x="290" y="2843"/>
                  </a:cubicBezTo>
                  <a:cubicBezTo>
                    <a:pt x="290" y="2843"/>
                    <a:pt x="290" y="2843"/>
                    <a:pt x="290" y="2843"/>
                  </a:cubicBezTo>
                  <a:cubicBezTo>
                    <a:pt x="290" y="2843"/>
                    <a:pt x="290" y="2842"/>
                    <a:pt x="290" y="2842"/>
                  </a:cubicBezTo>
                  <a:cubicBezTo>
                    <a:pt x="290" y="2842"/>
                    <a:pt x="290" y="2842"/>
                    <a:pt x="290" y="2842"/>
                  </a:cubicBezTo>
                  <a:cubicBezTo>
                    <a:pt x="290" y="2842"/>
                    <a:pt x="290" y="2842"/>
                    <a:pt x="290" y="2842"/>
                  </a:cubicBezTo>
                  <a:cubicBezTo>
                    <a:pt x="290" y="2842"/>
                    <a:pt x="290" y="2842"/>
                    <a:pt x="290" y="2842"/>
                  </a:cubicBezTo>
                  <a:cubicBezTo>
                    <a:pt x="290" y="2842"/>
                    <a:pt x="290" y="2842"/>
                    <a:pt x="290" y="2842"/>
                  </a:cubicBezTo>
                  <a:cubicBezTo>
                    <a:pt x="290" y="2842"/>
                    <a:pt x="290" y="2842"/>
                    <a:pt x="290" y="2842"/>
                  </a:cubicBezTo>
                  <a:cubicBezTo>
                    <a:pt x="290" y="2842"/>
                    <a:pt x="290" y="2842"/>
                    <a:pt x="290" y="2842"/>
                  </a:cubicBezTo>
                  <a:cubicBezTo>
                    <a:pt x="290" y="2842"/>
                    <a:pt x="290" y="2842"/>
                    <a:pt x="290" y="2842"/>
                  </a:cubicBezTo>
                  <a:cubicBezTo>
                    <a:pt x="291" y="2842"/>
                    <a:pt x="291" y="2842"/>
                    <a:pt x="291" y="2842"/>
                  </a:cubicBezTo>
                  <a:cubicBezTo>
                    <a:pt x="291" y="2842"/>
                    <a:pt x="291" y="2842"/>
                    <a:pt x="291" y="2842"/>
                  </a:cubicBezTo>
                  <a:cubicBezTo>
                    <a:pt x="291" y="2842"/>
                    <a:pt x="291" y="2842"/>
                    <a:pt x="291" y="2842"/>
                  </a:cubicBezTo>
                  <a:cubicBezTo>
                    <a:pt x="291" y="2842"/>
                    <a:pt x="291" y="2842"/>
                    <a:pt x="291" y="2842"/>
                  </a:cubicBezTo>
                  <a:cubicBezTo>
                    <a:pt x="291" y="2842"/>
                    <a:pt x="291" y="2842"/>
                    <a:pt x="292" y="2842"/>
                  </a:cubicBezTo>
                  <a:cubicBezTo>
                    <a:pt x="292" y="2842"/>
                    <a:pt x="292" y="2842"/>
                    <a:pt x="292" y="2842"/>
                  </a:cubicBezTo>
                  <a:cubicBezTo>
                    <a:pt x="292" y="2842"/>
                    <a:pt x="292" y="2842"/>
                    <a:pt x="292" y="2842"/>
                  </a:cubicBezTo>
                  <a:cubicBezTo>
                    <a:pt x="292" y="2842"/>
                    <a:pt x="292" y="2842"/>
                    <a:pt x="292" y="2842"/>
                  </a:cubicBezTo>
                  <a:cubicBezTo>
                    <a:pt x="292" y="2842"/>
                    <a:pt x="292" y="2841"/>
                    <a:pt x="293" y="2841"/>
                  </a:cubicBezTo>
                  <a:cubicBezTo>
                    <a:pt x="293" y="2841"/>
                    <a:pt x="293" y="2841"/>
                    <a:pt x="293" y="2841"/>
                  </a:cubicBezTo>
                  <a:cubicBezTo>
                    <a:pt x="293" y="2841"/>
                    <a:pt x="293" y="2841"/>
                    <a:pt x="293" y="2841"/>
                  </a:cubicBezTo>
                  <a:cubicBezTo>
                    <a:pt x="293" y="2841"/>
                    <a:pt x="293" y="2841"/>
                    <a:pt x="293" y="2841"/>
                  </a:cubicBezTo>
                  <a:cubicBezTo>
                    <a:pt x="293" y="2841"/>
                    <a:pt x="293" y="2841"/>
                    <a:pt x="293" y="2841"/>
                  </a:cubicBezTo>
                  <a:cubicBezTo>
                    <a:pt x="293" y="2841"/>
                    <a:pt x="293" y="2841"/>
                    <a:pt x="293" y="2841"/>
                  </a:cubicBezTo>
                  <a:cubicBezTo>
                    <a:pt x="293" y="2841"/>
                    <a:pt x="293" y="2841"/>
                    <a:pt x="293" y="2841"/>
                  </a:cubicBezTo>
                  <a:cubicBezTo>
                    <a:pt x="293" y="2841"/>
                    <a:pt x="293" y="2841"/>
                    <a:pt x="293" y="2841"/>
                  </a:cubicBezTo>
                  <a:cubicBezTo>
                    <a:pt x="293" y="2841"/>
                    <a:pt x="294" y="2841"/>
                    <a:pt x="294" y="2841"/>
                  </a:cubicBezTo>
                  <a:cubicBezTo>
                    <a:pt x="294" y="2841"/>
                    <a:pt x="294" y="2841"/>
                    <a:pt x="294" y="2841"/>
                  </a:cubicBezTo>
                  <a:cubicBezTo>
                    <a:pt x="294" y="2841"/>
                    <a:pt x="294" y="2841"/>
                    <a:pt x="294" y="2841"/>
                  </a:cubicBezTo>
                  <a:cubicBezTo>
                    <a:pt x="294" y="2841"/>
                    <a:pt x="294" y="2841"/>
                    <a:pt x="294" y="2841"/>
                  </a:cubicBezTo>
                  <a:cubicBezTo>
                    <a:pt x="294" y="2841"/>
                    <a:pt x="294" y="2841"/>
                    <a:pt x="294" y="2841"/>
                  </a:cubicBezTo>
                  <a:cubicBezTo>
                    <a:pt x="294" y="2841"/>
                    <a:pt x="294" y="2841"/>
                    <a:pt x="294" y="2841"/>
                  </a:cubicBezTo>
                  <a:cubicBezTo>
                    <a:pt x="294" y="2841"/>
                    <a:pt x="294" y="2841"/>
                    <a:pt x="294" y="2841"/>
                  </a:cubicBezTo>
                  <a:cubicBezTo>
                    <a:pt x="295" y="2841"/>
                    <a:pt x="295" y="2841"/>
                    <a:pt x="295" y="2841"/>
                  </a:cubicBezTo>
                  <a:cubicBezTo>
                    <a:pt x="295" y="2841"/>
                    <a:pt x="295" y="2840"/>
                    <a:pt x="295" y="2840"/>
                  </a:cubicBezTo>
                  <a:cubicBezTo>
                    <a:pt x="295" y="2840"/>
                    <a:pt x="295" y="2840"/>
                    <a:pt x="295" y="2840"/>
                  </a:cubicBezTo>
                  <a:cubicBezTo>
                    <a:pt x="295" y="2840"/>
                    <a:pt x="295" y="2840"/>
                    <a:pt x="295" y="2840"/>
                  </a:cubicBezTo>
                  <a:cubicBezTo>
                    <a:pt x="295" y="2840"/>
                    <a:pt x="295" y="2840"/>
                    <a:pt x="295" y="2840"/>
                  </a:cubicBezTo>
                  <a:cubicBezTo>
                    <a:pt x="295" y="2840"/>
                    <a:pt x="296" y="2840"/>
                    <a:pt x="296" y="2840"/>
                  </a:cubicBezTo>
                  <a:cubicBezTo>
                    <a:pt x="296" y="2840"/>
                    <a:pt x="296" y="2840"/>
                    <a:pt x="296" y="2840"/>
                  </a:cubicBezTo>
                  <a:cubicBezTo>
                    <a:pt x="297" y="2840"/>
                    <a:pt x="297" y="2839"/>
                    <a:pt x="298" y="2839"/>
                  </a:cubicBezTo>
                  <a:cubicBezTo>
                    <a:pt x="298" y="2839"/>
                    <a:pt x="298" y="2839"/>
                    <a:pt x="298" y="2839"/>
                  </a:cubicBezTo>
                  <a:cubicBezTo>
                    <a:pt x="298" y="2839"/>
                    <a:pt x="298" y="2839"/>
                    <a:pt x="298" y="2839"/>
                  </a:cubicBezTo>
                  <a:cubicBezTo>
                    <a:pt x="298" y="2839"/>
                    <a:pt x="298" y="2839"/>
                    <a:pt x="298" y="2839"/>
                  </a:cubicBezTo>
                  <a:cubicBezTo>
                    <a:pt x="298" y="2839"/>
                    <a:pt x="298" y="2839"/>
                    <a:pt x="298" y="2839"/>
                  </a:cubicBezTo>
                  <a:cubicBezTo>
                    <a:pt x="298" y="2839"/>
                    <a:pt x="298" y="2839"/>
                    <a:pt x="298" y="2839"/>
                  </a:cubicBezTo>
                  <a:cubicBezTo>
                    <a:pt x="298" y="2839"/>
                    <a:pt x="299" y="2839"/>
                    <a:pt x="299" y="2839"/>
                  </a:cubicBezTo>
                  <a:cubicBezTo>
                    <a:pt x="299" y="2839"/>
                    <a:pt x="299" y="2839"/>
                    <a:pt x="299" y="2839"/>
                  </a:cubicBezTo>
                  <a:cubicBezTo>
                    <a:pt x="299" y="2839"/>
                    <a:pt x="299" y="2839"/>
                    <a:pt x="299" y="2839"/>
                  </a:cubicBezTo>
                  <a:cubicBezTo>
                    <a:pt x="299" y="2839"/>
                    <a:pt x="299" y="2839"/>
                    <a:pt x="299" y="2839"/>
                  </a:cubicBezTo>
                  <a:cubicBezTo>
                    <a:pt x="299" y="2839"/>
                    <a:pt x="299" y="2838"/>
                    <a:pt x="299" y="2838"/>
                  </a:cubicBezTo>
                  <a:cubicBezTo>
                    <a:pt x="299" y="2838"/>
                    <a:pt x="299" y="2838"/>
                    <a:pt x="299" y="2838"/>
                  </a:cubicBezTo>
                  <a:cubicBezTo>
                    <a:pt x="299" y="2838"/>
                    <a:pt x="299" y="2838"/>
                    <a:pt x="299" y="2838"/>
                  </a:cubicBezTo>
                  <a:cubicBezTo>
                    <a:pt x="300" y="2838"/>
                    <a:pt x="300" y="2838"/>
                    <a:pt x="300" y="2838"/>
                  </a:cubicBezTo>
                  <a:cubicBezTo>
                    <a:pt x="300" y="2838"/>
                    <a:pt x="300" y="2838"/>
                    <a:pt x="300" y="2838"/>
                  </a:cubicBezTo>
                  <a:cubicBezTo>
                    <a:pt x="300" y="2838"/>
                    <a:pt x="300" y="2838"/>
                    <a:pt x="300" y="2838"/>
                  </a:cubicBezTo>
                  <a:cubicBezTo>
                    <a:pt x="300" y="2838"/>
                    <a:pt x="300" y="2838"/>
                    <a:pt x="300" y="2838"/>
                  </a:cubicBezTo>
                  <a:cubicBezTo>
                    <a:pt x="300" y="2838"/>
                    <a:pt x="300" y="2838"/>
                    <a:pt x="300" y="2838"/>
                  </a:cubicBezTo>
                  <a:cubicBezTo>
                    <a:pt x="300" y="2838"/>
                    <a:pt x="300" y="2838"/>
                    <a:pt x="300" y="2838"/>
                  </a:cubicBezTo>
                  <a:cubicBezTo>
                    <a:pt x="300" y="2838"/>
                    <a:pt x="300" y="2838"/>
                    <a:pt x="300" y="2838"/>
                  </a:cubicBezTo>
                  <a:cubicBezTo>
                    <a:pt x="300" y="2838"/>
                    <a:pt x="300" y="2838"/>
                    <a:pt x="300" y="2838"/>
                  </a:cubicBezTo>
                  <a:cubicBezTo>
                    <a:pt x="300" y="2838"/>
                    <a:pt x="300" y="2838"/>
                    <a:pt x="300" y="2838"/>
                  </a:cubicBezTo>
                  <a:cubicBezTo>
                    <a:pt x="300" y="2838"/>
                    <a:pt x="300" y="2838"/>
                    <a:pt x="301" y="2838"/>
                  </a:cubicBezTo>
                  <a:cubicBezTo>
                    <a:pt x="301" y="2838"/>
                    <a:pt x="301" y="2838"/>
                    <a:pt x="301" y="2838"/>
                  </a:cubicBezTo>
                  <a:cubicBezTo>
                    <a:pt x="301" y="2838"/>
                    <a:pt x="301" y="2838"/>
                    <a:pt x="301" y="2838"/>
                  </a:cubicBezTo>
                  <a:cubicBezTo>
                    <a:pt x="301" y="2838"/>
                    <a:pt x="301" y="2838"/>
                    <a:pt x="301" y="2838"/>
                  </a:cubicBezTo>
                  <a:cubicBezTo>
                    <a:pt x="303" y="2837"/>
                    <a:pt x="305" y="2836"/>
                    <a:pt x="307" y="2835"/>
                  </a:cubicBezTo>
                  <a:cubicBezTo>
                    <a:pt x="307" y="2835"/>
                    <a:pt x="307" y="2835"/>
                    <a:pt x="307" y="2835"/>
                  </a:cubicBezTo>
                  <a:cubicBezTo>
                    <a:pt x="307" y="2835"/>
                    <a:pt x="308" y="2835"/>
                    <a:pt x="308" y="2835"/>
                  </a:cubicBezTo>
                  <a:cubicBezTo>
                    <a:pt x="308" y="2835"/>
                    <a:pt x="308" y="2835"/>
                    <a:pt x="308" y="2835"/>
                  </a:cubicBezTo>
                  <a:cubicBezTo>
                    <a:pt x="308" y="2835"/>
                    <a:pt x="308" y="2835"/>
                    <a:pt x="308" y="2835"/>
                  </a:cubicBezTo>
                  <a:cubicBezTo>
                    <a:pt x="308" y="2835"/>
                    <a:pt x="308" y="2835"/>
                    <a:pt x="308" y="2835"/>
                  </a:cubicBezTo>
                  <a:cubicBezTo>
                    <a:pt x="308" y="2835"/>
                    <a:pt x="308" y="2835"/>
                    <a:pt x="308" y="2835"/>
                  </a:cubicBezTo>
                  <a:cubicBezTo>
                    <a:pt x="308" y="2835"/>
                    <a:pt x="308" y="2835"/>
                    <a:pt x="308" y="2835"/>
                  </a:cubicBezTo>
                  <a:cubicBezTo>
                    <a:pt x="309" y="2835"/>
                    <a:pt x="309" y="2834"/>
                    <a:pt x="309" y="2834"/>
                  </a:cubicBezTo>
                  <a:cubicBezTo>
                    <a:pt x="309" y="2834"/>
                    <a:pt x="309" y="2834"/>
                    <a:pt x="309" y="2834"/>
                  </a:cubicBezTo>
                  <a:cubicBezTo>
                    <a:pt x="309" y="2834"/>
                    <a:pt x="309" y="2834"/>
                    <a:pt x="309" y="2834"/>
                  </a:cubicBezTo>
                  <a:cubicBezTo>
                    <a:pt x="310" y="2834"/>
                    <a:pt x="310" y="2834"/>
                    <a:pt x="310" y="2834"/>
                  </a:cubicBezTo>
                  <a:cubicBezTo>
                    <a:pt x="310" y="2834"/>
                    <a:pt x="310" y="2834"/>
                    <a:pt x="310" y="2834"/>
                  </a:cubicBezTo>
                  <a:cubicBezTo>
                    <a:pt x="310" y="2834"/>
                    <a:pt x="310" y="2834"/>
                    <a:pt x="310" y="2834"/>
                  </a:cubicBezTo>
                  <a:cubicBezTo>
                    <a:pt x="310" y="2834"/>
                    <a:pt x="310" y="2834"/>
                    <a:pt x="311" y="2834"/>
                  </a:cubicBezTo>
                  <a:cubicBezTo>
                    <a:pt x="311" y="2834"/>
                    <a:pt x="311" y="2834"/>
                    <a:pt x="311" y="2834"/>
                  </a:cubicBezTo>
                  <a:cubicBezTo>
                    <a:pt x="311" y="2834"/>
                    <a:pt x="311" y="2834"/>
                    <a:pt x="311" y="2833"/>
                  </a:cubicBezTo>
                  <a:cubicBezTo>
                    <a:pt x="311" y="2833"/>
                    <a:pt x="311" y="2833"/>
                    <a:pt x="311" y="2833"/>
                  </a:cubicBezTo>
                  <a:cubicBezTo>
                    <a:pt x="311" y="2833"/>
                    <a:pt x="311" y="2833"/>
                    <a:pt x="311" y="2833"/>
                  </a:cubicBezTo>
                  <a:cubicBezTo>
                    <a:pt x="311" y="2833"/>
                    <a:pt x="311" y="2833"/>
                    <a:pt x="311" y="2833"/>
                  </a:cubicBezTo>
                  <a:cubicBezTo>
                    <a:pt x="311" y="2833"/>
                    <a:pt x="311" y="2833"/>
                    <a:pt x="312" y="2833"/>
                  </a:cubicBezTo>
                  <a:cubicBezTo>
                    <a:pt x="312" y="2833"/>
                    <a:pt x="312" y="2833"/>
                    <a:pt x="312" y="2833"/>
                  </a:cubicBezTo>
                  <a:cubicBezTo>
                    <a:pt x="312" y="2833"/>
                    <a:pt x="312" y="2833"/>
                    <a:pt x="312" y="2833"/>
                  </a:cubicBezTo>
                  <a:cubicBezTo>
                    <a:pt x="312" y="2833"/>
                    <a:pt x="312" y="2833"/>
                    <a:pt x="312" y="2833"/>
                  </a:cubicBezTo>
                  <a:cubicBezTo>
                    <a:pt x="312" y="2833"/>
                    <a:pt x="312" y="2833"/>
                    <a:pt x="312" y="2833"/>
                  </a:cubicBezTo>
                  <a:cubicBezTo>
                    <a:pt x="312" y="2833"/>
                    <a:pt x="312" y="2833"/>
                    <a:pt x="312" y="2833"/>
                  </a:cubicBezTo>
                  <a:cubicBezTo>
                    <a:pt x="312" y="2833"/>
                    <a:pt x="312" y="2833"/>
                    <a:pt x="312" y="2833"/>
                  </a:cubicBezTo>
                  <a:cubicBezTo>
                    <a:pt x="312" y="2833"/>
                    <a:pt x="312" y="2833"/>
                    <a:pt x="312" y="2833"/>
                  </a:cubicBezTo>
                  <a:cubicBezTo>
                    <a:pt x="312" y="2833"/>
                    <a:pt x="312" y="2833"/>
                    <a:pt x="313" y="2833"/>
                  </a:cubicBezTo>
                  <a:cubicBezTo>
                    <a:pt x="313" y="2833"/>
                    <a:pt x="313" y="2833"/>
                    <a:pt x="313" y="2833"/>
                  </a:cubicBezTo>
                  <a:cubicBezTo>
                    <a:pt x="313" y="2833"/>
                    <a:pt x="313" y="2833"/>
                    <a:pt x="313" y="2833"/>
                  </a:cubicBezTo>
                  <a:cubicBezTo>
                    <a:pt x="313" y="2833"/>
                    <a:pt x="313" y="2833"/>
                    <a:pt x="313" y="2833"/>
                  </a:cubicBezTo>
                  <a:cubicBezTo>
                    <a:pt x="313" y="2833"/>
                    <a:pt x="313" y="2833"/>
                    <a:pt x="313" y="2833"/>
                  </a:cubicBezTo>
                  <a:cubicBezTo>
                    <a:pt x="313" y="2833"/>
                    <a:pt x="313" y="2833"/>
                    <a:pt x="313" y="2833"/>
                  </a:cubicBezTo>
                  <a:cubicBezTo>
                    <a:pt x="313" y="2833"/>
                    <a:pt x="313" y="2833"/>
                    <a:pt x="313" y="2833"/>
                  </a:cubicBezTo>
                  <a:cubicBezTo>
                    <a:pt x="313" y="2833"/>
                    <a:pt x="313" y="2833"/>
                    <a:pt x="313" y="2833"/>
                  </a:cubicBezTo>
                  <a:cubicBezTo>
                    <a:pt x="313" y="2833"/>
                    <a:pt x="313" y="2833"/>
                    <a:pt x="313" y="2833"/>
                  </a:cubicBezTo>
                  <a:cubicBezTo>
                    <a:pt x="313" y="2832"/>
                    <a:pt x="313" y="2833"/>
                    <a:pt x="313" y="2832"/>
                  </a:cubicBezTo>
                  <a:cubicBezTo>
                    <a:pt x="313" y="2832"/>
                    <a:pt x="313" y="2832"/>
                    <a:pt x="314" y="2832"/>
                  </a:cubicBezTo>
                  <a:cubicBezTo>
                    <a:pt x="314" y="2832"/>
                    <a:pt x="314" y="2832"/>
                    <a:pt x="314" y="2832"/>
                  </a:cubicBezTo>
                  <a:cubicBezTo>
                    <a:pt x="314" y="2832"/>
                    <a:pt x="314" y="2832"/>
                    <a:pt x="314" y="2832"/>
                  </a:cubicBezTo>
                  <a:cubicBezTo>
                    <a:pt x="314" y="2832"/>
                    <a:pt x="314" y="2832"/>
                    <a:pt x="314" y="2832"/>
                  </a:cubicBezTo>
                  <a:cubicBezTo>
                    <a:pt x="314" y="2832"/>
                    <a:pt x="315" y="2832"/>
                    <a:pt x="315" y="2832"/>
                  </a:cubicBezTo>
                  <a:cubicBezTo>
                    <a:pt x="315" y="2832"/>
                    <a:pt x="315" y="2832"/>
                    <a:pt x="315" y="2832"/>
                  </a:cubicBezTo>
                  <a:cubicBezTo>
                    <a:pt x="315" y="2832"/>
                    <a:pt x="315" y="2832"/>
                    <a:pt x="315" y="2832"/>
                  </a:cubicBezTo>
                  <a:cubicBezTo>
                    <a:pt x="315" y="2832"/>
                    <a:pt x="315" y="2832"/>
                    <a:pt x="315" y="2832"/>
                  </a:cubicBezTo>
                  <a:cubicBezTo>
                    <a:pt x="315" y="2832"/>
                    <a:pt x="315" y="2832"/>
                    <a:pt x="315" y="2832"/>
                  </a:cubicBezTo>
                  <a:cubicBezTo>
                    <a:pt x="316" y="2832"/>
                    <a:pt x="316" y="2832"/>
                    <a:pt x="316" y="2832"/>
                  </a:cubicBezTo>
                  <a:cubicBezTo>
                    <a:pt x="316" y="2832"/>
                    <a:pt x="316" y="2831"/>
                    <a:pt x="316" y="2831"/>
                  </a:cubicBezTo>
                  <a:cubicBezTo>
                    <a:pt x="316" y="2831"/>
                    <a:pt x="316" y="2831"/>
                    <a:pt x="316" y="2831"/>
                  </a:cubicBezTo>
                  <a:cubicBezTo>
                    <a:pt x="316" y="2831"/>
                    <a:pt x="316" y="2831"/>
                    <a:pt x="316" y="2831"/>
                  </a:cubicBezTo>
                  <a:cubicBezTo>
                    <a:pt x="316" y="2831"/>
                    <a:pt x="316" y="2831"/>
                    <a:pt x="316" y="2831"/>
                  </a:cubicBezTo>
                  <a:cubicBezTo>
                    <a:pt x="316" y="2831"/>
                    <a:pt x="316" y="2831"/>
                    <a:pt x="316" y="2831"/>
                  </a:cubicBezTo>
                  <a:cubicBezTo>
                    <a:pt x="316" y="2831"/>
                    <a:pt x="316" y="2831"/>
                    <a:pt x="316" y="2831"/>
                  </a:cubicBezTo>
                  <a:cubicBezTo>
                    <a:pt x="316" y="2831"/>
                    <a:pt x="317" y="2831"/>
                    <a:pt x="317" y="2831"/>
                  </a:cubicBezTo>
                  <a:cubicBezTo>
                    <a:pt x="317" y="2831"/>
                    <a:pt x="317" y="2831"/>
                    <a:pt x="317" y="2831"/>
                  </a:cubicBezTo>
                  <a:cubicBezTo>
                    <a:pt x="317" y="2831"/>
                    <a:pt x="317" y="2831"/>
                    <a:pt x="317" y="2831"/>
                  </a:cubicBezTo>
                  <a:cubicBezTo>
                    <a:pt x="318" y="2831"/>
                    <a:pt x="318" y="2830"/>
                    <a:pt x="319" y="2830"/>
                  </a:cubicBezTo>
                  <a:cubicBezTo>
                    <a:pt x="319" y="2830"/>
                    <a:pt x="319" y="2830"/>
                    <a:pt x="319" y="2830"/>
                  </a:cubicBezTo>
                  <a:cubicBezTo>
                    <a:pt x="319" y="2830"/>
                    <a:pt x="319" y="2830"/>
                    <a:pt x="319" y="2830"/>
                  </a:cubicBezTo>
                  <a:cubicBezTo>
                    <a:pt x="319" y="2830"/>
                    <a:pt x="320" y="2830"/>
                    <a:pt x="320" y="2830"/>
                  </a:cubicBezTo>
                  <a:cubicBezTo>
                    <a:pt x="320" y="2830"/>
                    <a:pt x="321" y="2829"/>
                    <a:pt x="322" y="2829"/>
                  </a:cubicBezTo>
                  <a:cubicBezTo>
                    <a:pt x="322" y="2829"/>
                    <a:pt x="322" y="2829"/>
                    <a:pt x="322" y="2829"/>
                  </a:cubicBezTo>
                  <a:cubicBezTo>
                    <a:pt x="322" y="2829"/>
                    <a:pt x="322" y="2829"/>
                    <a:pt x="323" y="2829"/>
                  </a:cubicBezTo>
                  <a:cubicBezTo>
                    <a:pt x="323" y="2829"/>
                    <a:pt x="323" y="2829"/>
                    <a:pt x="323" y="2829"/>
                  </a:cubicBezTo>
                  <a:cubicBezTo>
                    <a:pt x="323" y="2828"/>
                    <a:pt x="323" y="2828"/>
                    <a:pt x="323" y="2828"/>
                  </a:cubicBezTo>
                  <a:cubicBezTo>
                    <a:pt x="323" y="2828"/>
                    <a:pt x="324" y="2828"/>
                    <a:pt x="324" y="2828"/>
                  </a:cubicBezTo>
                  <a:cubicBezTo>
                    <a:pt x="324" y="2828"/>
                    <a:pt x="324" y="2828"/>
                    <a:pt x="324" y="2828"/>
                  </a:cubicBezTo>
                  <a:cubicBezTo>
                    <a:pt x="325" y="2828"/>
                    <a:pt x="325" y="2828"/>
                    <a:pt x="326" y="2827"/>
                  </a:cubicBezTo>
                  <a:cubicBezTo>
                    <a:pt x="326" y="2827"/>
                    <a:pt x="325" y="2827"/>
                    <a:pt x="326" y="2827"/>
                  </a:cubicBezTo>
                  <a:cubicBezTo>
                    <a:pt x="326" y="2827"/>
                    <a:pt x="326" y="2827"/>
                    <a:pt x="326" y="2827"/>
                  </a:cubicBezTo>
                  <a:cubicBezTo>
                    <a:pt x="326" y="2827"/>
                    <a:pt x="326" y="2827"/>
                    <a:pt x="326" y="2827"/>
                  </a:cubicBezTo>
                  <a:cubicBezTo>
                    <a:pt x="326" y="2827"/>
                    <a:pt x="327" y="2827"/>
                    <a:pt x="327" y="2827"/>
                  </a:cubicBezTo>
                  <a:cubicBezTo>
                    <a:pt x="327" y="2827"/>
                    <a:pt x="327" y="2827"/>
                    <a:pt x="327" y="2827"/>
                  </a:cubicBezTo>
                  <a:cubicBezTo>
                    <a:pt x="327" y="2827"/>
                    <a:pt x="327" y="2827"/>
                    <a:pt x="327" y="2827"/>
                  </a:cubicBezTo>
                  <a:cubicBezTo>
                    <a:pt x="327" y="2827"/>
                    <a:pt x="327" y="2827"/>
                    <a:pt x="328" y="2826"/>
                  </a:cubicBezTo>
                  <a:cubicBezTo>
                    <a:pt x="328" y="2826"/>
                    <a:pt x="328" y="2826"/>
                    <a:pt x="328" y="2826"/>
                  </a:cubicBezTo>
                  <a:cubicBezTo>
                    <a:pt x="328" y="2826"/>
                    <a:pt x="328" y="2826"/>
                    <a:pt x="328" y="2826"/>
                  </a:cubicBezTo>
                  <a:cubicBezTo>
                    <a:pt x="328" y="2826"/>
                    <a:pt x="328" y="2826"/>
                    <a:pt x="329" y="2826"/>
                  </a:cubicBezTo>
                  <a:cubicBezTo>
                    <a:pt x="329" y="2826"/>
                    <a:pt x="329" y="2826"/>
                    <a:pt x="329" y="2826"/>
                  </a:cubicBezTo>
                  <a:cubicBezTo>
                    <a:pt x="329" y="2826"/>
                    <a:pt x="329" y="2826"/>
                    <a:pt x="329" y="2826"/>
                  </a:cubicBezTo>
                  <a:cubicBezTo>
                    <a:pt x="329" y="2826"/>
                    <a:pt x="329" y="2826"/>
                    <a:pt x="329" y="2826"/>
                  </a:cubicBezTo>
                  <a:cubicBezTo>
                    <a:pt x="329" y="2826"/>
                    <a:pt x="329" y="2826"/>
                    <a:pt x="329" y="2826"/>
                  </a:cubicBezTo>
                  <a:cubicBezTo>
                    <a:pt x="330" y="2826"/>
                    <a:pt x="330" y="2825"/>
                    <a:pt x="330" y="2825"/>
                  </a:cubicBezTo>
                  <a:cubicBezTo>
                    <a:pt x="330" y="2825"/>
                    <a:pt x="330" y="2825"/>
                    <a:pt x="331" y="2825"/>
                  </a:cubicBezTo>
                  <a:cubicBezTo>
                    <a:pt x="331" y="2825"/>
                    <a:pt x="331" y="2825"/>
                    <a:pt x="331" y="2825"/>
                  </a:cubicBezTo>
                  <a:cubicBezTo>
                    <a:pt x="331" y="2825"/>
                    <a:pt x="331" y="2825"/>
                    <a:pt x="331" y="2825"/>
                  </a:cubicBezTo>
                  <a:cubicBezTo>
                    <a:pt x="331" y="2825"/>
                    <a:pt x="331" y="2825"/>
                    <a:pt x="331" y="2825"/>
                  </a:cubicBezTo>
                  <a:cubicBezTo>
                    <a:pt x="331" y="2825"/>
                    <a:pt x="332" y="2825"/>
                    <a:pt x="332" y="2825"/>
                  </a:cubicBezTo>
                  <a:cubicBezTo>
                    <a:pt x="332" y="2825"/>
                    <a:pt x="332" y="2825"/>
                    <a:pt x="332" y="2825"/>
                  </a:cubicBezTo>
                  <a:cubicBezTo>
                    <a:pt x="332" y="2825"/>
                    <a:pt x="332" y="2825"/>
                    <a:pt x="332" y="2825"/>
                  </a:cubicBezTo>
                  <a:cubicBezTo>
                    <a:pt x="332" y="2824"/>
                    <a:pt x="333" y="2824"/>
                    <a:pt x="333" y="2824"/>
                  </a:cubicBezTo>
                  <a:cubicBezTo>
                    <a:pt x="333" y="2824"/>
                    <a:pt x="333" y="2824"/>
                    <a:pt x="333" y="2824"/>
                  </a:cubicBezTo>
                  <a:cubicBezTo>
                    <a:pt x="334" y="2824"/>
                    <a:pt x="334" y="2824"/>
                    <a:pt x="335" y="2823"/>
                  </a:cubicBezTo>
                  <a:cubicBezTo>
                    <a:pt x="335" y="2823"/>
                    <a:pt x="335" y="2823"/>
                    <a:pt x="335" y="2823"/>
                  </a:cubicBezTo>
                  <a:cubicBezTo>
                    <a:pt x="335" y="2823"/>
                    <a:pt x="335" y="2823"/>
                    <a:pt x="336" y="2823"/>
                  </a:cubicBezTo>
                  <a:cubicBezTo>
                    <a:pt x="336" y="2823"/>
                    <a:pt x="336" y="2823"/>
                    <a:pt x="336" y="2823"/>
                  </a:cubicBezTo>
                  <a:cubicBezTo>
                    <a:pt x="337" y="2823"/>
                    <a:pt x="338" y="2822"/>
                    <a:pt x="339" y="2822"/>
                  </a:cubicBezTo>
                  <a:cubicBezTo>
                    <a:pt x="339" y="2822"/>
                    <a:pt x="339" y="2822"/>
                    <a:pt x="339" y="2822"/>
                  </a:cubicBezTo>
                  <a:cubicBezTo>
                    <a:pt x="339" y="2822"/>
                    <a:pt x="339" y="2822"/>
                    <a:pt x="339" y="2822"/>
                  </a:cubicBezTo>
                  <a:cubicBezTo>
                    <a:pt x="339" y="2822"/>
                    <a:pt x="339" y="2822"/>
                    <a:pt x="339" y="2822"/>
                  </a:cubicBezTo>
                  <a:cubicBezTo>
                    <a:pt x="339" y="2822"/>
                    <a:pt x="339" y="2822"/>
                    <a:pt x="339" y="2822"/>
                  </a:cubicBezTo>
                  <a:cubicBezTo>
                    <a:pt x="339" y="2822"/>
                    <a:pt x="339" y="2822"/>
                    <a:pt x="339" y="2822"/>
                  </a:cubicBezTo>
                  <a:cubicBezTo>
                    <a:pt x="339" y="2822"/>
                    <a:pt x="339" y="2822"/>
                    <a:pt x="339" y="2822"/>
                  </a:cubicBezTo>
                  <a:cubicBezTo>
                    <a:pt x="339" y="2821"/>
                    <a:pt x="339" y="2821"/>
                    <a:pt x="339" y="2821"/>
                  </a:cubicBezTo>
                  <a:cubicBezTo>
                    <a:pt x="340" y="2821"/>
                    <a:pt x="341" y="2821"/>
                    <a:pt x="342" y="2821"/>
                  </a:cubicBezTo>
                  <a:cubicBezTo>
                    <a:pt x="342" y="2821"/>
                    <a:pt x="342" y="2821"/>
                    <a:pt x="342" y="2821"/>
                  </a:cubicBezTo>
                  <a:cubicBezTo>
                    <a:pt x="342" y="2820"/>
                    <a:pt x="342" y="2820"/>
                    <a:pt x="343" y="2820"/>
                  </a:cubicBezTo>
                  <a:cubicBezTo>
                    <a:pt x="343" y="2820"/>
                    <a:pt x="343" y="2820"/>
                    <a:pt x="343" y="2820"/>
                  </a:cubicBezTo>
                  <a:cubicBezTo>
                    <a:pt x="343" y="2820"/>
                    <a:pt x="343" y="2820"/>
                    <a:pt x="343" y="2820"/>
                  </a:cubicBezTo>
                  <a:cubicBezTo>
                    <a:pt x="343" y="2820"/>
                    <a:pt x="343" y="2820"/>
                    <a:pt x="343" y="2820"/>
                  </a:cubicBezTo>
                  <a:cubicBezTo>
                    <a:pt x="343" y="2820"/>
                    <a:pt x="343" y="2820"/>
                    <a:pt x="343" y="2820"/>
                  </a:cubicBezTo>
                  <a:cubicBezTo>
                    <a:pt x="343" y="2820"/>
                    <a:pt x="343" y="2820"/>
                    <a:pt x="344" y="2820"/>
                  </a:cubicBezTo>
                  <a:cubicBezTo>
                    <a:pt x="344" y="2820"/>
                    <a:pt x="344" y="2820"/>
                    <a:pt x="344" y="2820"/>
                  </a:cubicBezTo>
                  <a:cubicBezTo>
                    <a:pt x="344" y="2820"/>
                    <a:pt x="344" y="2820"/>
                    <a:pt x="344" y="2820"/>
                  </a:cubicBezTo>
                  <a:cubicBezTo>
                    <a:pt x="344" y="2820"/>
                    <a:pt x="344" y="2820"/>
                    <a:pt x="344" y="2820"/>
                  </a:cubicBezTo>
                  <a:cubicBezTo>
                    <a:pt x="344" y="2820"/>
                    <a:pt x="344" y="2819"/>
                    <a:pt x="344" y="2819"/>
                  </a:cubicBezTo>
                  <a:cubicBezTo>
                    <a:pt x="344" y="2819"/>
                    <a:pt x="345" y="2819"/>
                    <a:pt x="345" y="2819"/>
                  </a:cubicBezTo>
                  <a:cubicBezTo>
                    <a:pt x="345" y="2819"/>
                    <a:pt x="345" y="2819"/>
                    <a:pt x="345" y="2819"/>
                  </a:cubicBezTo>
                  <a:cubicBezTo>
                    <a:pt x="345" y="2819"/>
                    <a:pt x="345" y="2819"/>
                    <a:pt x="345" y="2819"/>
                  </a:cubicBezTo>
                  <a:cubicBezTo>
                    <a:pt x="346" y="2819"/>
                    <a:pt x="346" y="2819"/>
                    <a:pt x="346" y="2819"/>
                  </a:cubicBezTo>
                  <a:cubicBezTo>
                    <a:pt x="346" y="2819"/>
                    <a:pt x="346" y="2819"/>
                    <a:pt x="346" y="2819"/>
                  </a:cubicBezTo>
                  <a:cubicBezTo>
                    <a:pt x="347" y="2818"/>
                    <a:pt x="347" y="2818"/>
                    <a:pt x="347" y="2818"/>
                  </a:cubicBezTo>
                  <a:cubicBezTo>
                    <a:pt x="347" y="2818"/>
                    <a:pt x="347" y="2818"/>
                    <a:pt x="347" y="2818"/>
                  </a:cubicBezTo>
                  <a:cubicBezTo>
                    <a:pt x="347" y="2818"/>
                    <a:pt x="347" y="2818"/>
                    <a:pt x="347" y="2818"/>
                  </a:cubicBezTo>
                  <a:cubicBezTo>
                    <a:pt x="348" y="2818"/>
                    <a:pt x="348" y="2818"/>
                    <a:pt x="348" y="2818"/>
                  </a:cubicBezTo>
                  <a:cubicBezTo>
                    <a:pt x="348" y="2818"/>
                    <a:pt x="348" y="2818"/>
                    <a:pt x="348" y="2818"/>
                  </a:cubicBezTo>
                  <a:cubicBezTo>
                    <a:pt x="348" y="2818"/>
                    <a:pt x="348" y="2818"/>
                    <a:pt x="348" y="2818"/>
                  </a:cubicBezTo>
                  <a:cubicBezTo>
                    <a:pt x="348" y="2818"/>
                    <a:pt x="348" y="2818"/>
                    <a:pt x="348" y="2818"/>
                  </a:cubicBezTo>
                  <a:cubicBezTo>
                    <a:pt x="348" y="2818"/>
                    <a:pt x="348" y="2818"/>
                    <a:pt x="348" y="2818"/>
                  </a:cubicBezTo>
                  <a:cubicBezTo>
                    <a:pt x="348" y="2818"/>
                    <a:pt x="348" y="2818"/>
                    <a:pt x="348" y="2818"/>
                  </a:cubicBezTo>
                  <a:cubicBezTo>
                    <a:pt x="348" y="2818"/>
                    <a:pt x="348" y="2818"/>
                    <a:pt x="349" y="2818"/>
                  </a:cubicBezTo>
                  <a:cubicBezTo>
                    <a:pt x="349" y="2818"/>
                    <a:pt x="349" y="2817"/>
                    <a:pt x="349" y="2817"/>
                  </a:cubicBezTo>
                  <a:cubicBezTo>
                    <a:pt x="349" y="2817"/>
                    <a:pt x="349" y="2817"/>
                    <a:pt x="350" y="2817"/>
                  </a:cubicBezTo>
                  <a:cubicBezTo>
                    <a:pt x="350" y="2817"/>
                    <a:pt x="350" y="2817"/>
                    <a:pt x="350" y="2817"/>
                  </a:cubicBezTo>
                  <a:cubicBezTo>
                    <a:pt x="350" y="2817"/>
                    <a:pt x="350" y="2817"/>
                    <a:pt x="350" y="2817"/>
                  </a:cubicBezTo>
                  <a:cubicBezTo>
                    <a:pt x="350" y="2817"/>
                    <a:pt x="350" y="2817"/>
                    <a:pt x="350" y="2817"/>
                  </a:cubicBezTo>
                  <a:cubicBezTo>
                    <a:pt x="350" y="2817"/>
                    <a:pt x="350" y="2817"/>
                    <a:pt x="350" y="2817"/>
                  </a:cubicBezTo>
                  <a:cubicBezTo>
                    <a:pt x="350" y="2817"/>
                    <a:pt x="350" y="2817"/>
                    <a:pt x="350" y="2817"/>
                  </a:cubicBezTo>
                  <a:cubicBezTo>
                    <a:pt x="351" y="2817"/>
                    <a:pt x="351" y="2817"/>
                    <a:pt x="351" y="2816"/>
                  </a:cubicBezTo>
                  <a:cubicBezTo>
                    <a:pt x="351" y="2816"/>
                    <a:pt x="351" y="2816"/>
                    <a:pt x="351" y="2816"/>
                  </a:cubicBezTo>
                  <a:cubicBezTo>
                    <a:pt x="351" y="2816"/>
                    <a:pt x="351" y="2816"/>
                    <a:pt x="351" y="2816"/>
                  </a:cubicBezTo>
                  <a:cubicBezTo>
                    <a:pt x="352" y="2816"/>
                    <a:pt x="352" y="2816"/>
                    <a:pt x="352" y="2816"/>
                  </a:cubicBezTo>
                  <a:cubicBezTo>
                    <a:pt x="352" y="2816"/>
                    <a:pt x="352" y="2816"/>
                    <a:pt x="352" y="2816"/>
                  </a:cubicBezTo>
                  <a:cubicBezTo>
                    <a:pt x="352" y="2816"/>
                    <a:pt x="352" y="2816"/>
                    <a:pt x="352" y="2816"/>
                  </a:cubicBezTo>
                  <a:cubicBezTo>
                    <a:pt x="352" y="2816"/>
                    <a:pt x="352" y="2816"/>
                    <a:pt x="352" y="2816"/>
                  </a:cubicBezTo>
                  <a:cubicBezTo>
                    <a:pt x="353" y="2816"/>
                    <a:pt x="353" y="2816"/>
                    <a:pt x="353" y="2816"/>
                  </a:cubicBezTo>
                  <a:cubicBezTo>
                    <a:pt x="353" y="2816"/>
                    <a:pt x="353" y="2815"/>
                    <a:pt x="354" y="2815"/>
                  </a:cubicBezTo>
                  <a:cubicBezTo>
                    <a:pt x="354" y="2815"/>
                    <a:pt x="354" y="2815"/>
                    <a:pt x="354" y="2815"/>
                  </a:cubicBezTo>
                  <a:cubicBezTo>
                    <a:pt x="354" y="2815"/>
                    <a:pt x="354" y="2815"/>
                    <a:pt x="354" y="2815"/>
                  </a:cubicBezTo>
                  <a:cubicBezTo>
                    <a:pt x="354" y="2815"/>
                    <a:pt x="354" y="2815"/>
                    <a:pt x="354" y="2815"/>
                  </a:cubicBezTo>
                  <a:cubicBezTo>
                    <a:pt x="354" y="2815"/>
                    <a:pt x="354" y="2815"/>
                    <a:pt x="354" y="2815"/>
                  </a:cubicBezTo>
                  <a:cubicBezTo>
                    <a:pt x="354" y="2815"/>
                    <a:pt x="354" y="2815"/>
                    <a:pt x="354" y="2815"/>
                  </a:cubicBezTo>
                  <a:cubicBezTo>
                    <a:pt x="355" y="2815"/>
                    <a:pt x="355" y="2815"/>
                    <a:pt x="355" y="2815"/>
                  </a:cubicBezTo>
                  <a:cubicBezTo>
                    <a:pt x="355" y="2815"/>
                    <a:pt x="355" y="2815"/>
                    <a:pt x="355" y="2815"/>
                  </a:cubicBezTo>
                  <a:cubicBezTo>
                    <a:pt x="355" y="2815"/>
                    <a:pt x="355" y="2815"/>
                    <a:pt x="355" y="2815"/>
                  </a:cubicBezTo>
                  <a:cubicBezTo>
                    <a:pt x="355" y="2815"/>
                    <a:pt x="355" y="2815"/>
                    <a:pt x="355" y="2815"/>
                  </a:cubicBezTo>
                  <a:cubicBezTo>
                    <a:pt x="355" y="2815"/>
                    <a:pt x="355" y="2815"/>
                    <a:pt x="355" y="2815"/>
                  </a:cubicBezTo>
                  <a:cubicBezTo>
                    <a:pt x="356" y="2814"/>
                    <a:pt x="358" y="2814"/>
                    <a:pt x="359" y="2813"/>
                  </a:cubicBezTo>
                  <a:cubicBezTo>
                    <a:pt x="359" y="2813"/>
                    <a:pt x="359" y="2813"/>
                    <a:pt x="359" y="2813"/>
                  </a:cubicBezTo>
                  <a:cubicBezTo>
                    <a:pt x="359" y="2813"/>
                    <a:pt x="360" y="2813"/>
                    <a:pt x="360" y="2813"/>
                  </a:cubicBezTo>
                  <a:cubicBezTo>
                    <a:pt x="360" y="2813"/>
                    <a:pt x="360" y="2813"/>
                    <a:pt x="360" y="2813"/>
                  </a:cubicBezTo>
                  <a:cubicBezTo>
                    <a:pt x="361" y="2812"/>
                    <a:pt x="361" y="2812"/>
                    <a:pt x="361" y="2812"/>
                  </a:cubicBezTo>
                  <a:cubicBezTo>
                    <a:pt x="361" y="2812"/>
                    <a:pt x="361" y="2812"/>
                    <a:pt x="361" y="2812"/>
                  </a:cubicBezTo>
                  <a:cubicBezTo>
                    <a:pt x="362" y="2812"/>
                    <a:pt x="363" y="2811"/>
                    <a:pt x="363" y="2811"/>
                  </a:cubicBezTo>
                  <a:cubicBezTo>
                    <a:pt x="364" y="2811"/>
                    <a:pt x="364" y="2811"/>
                    <a:pt x="364" y="2811"/>
                  </a:cubicBezTo>
                  <a:cubicBezTo>
                    <a:pt x="364" y="2811"/>
                    <a:pt x="365" y="2811"/>
                    <a:pt x="365" y="2810"/>
                  </a:cubicBezTo>
                  <a:cubicBezTo>
                    <a:pt x="366" y="2810"/>
                    <a:pt x="366" y="2810"/>
                    <a:pt x="367" y="2810"/>
                  </a:cubicBezTo>
                  <a:cubicBezTo>
                    <a:pt x="367" y="2810"/>
                    <a:pt x="367" y="2810"/>
                    <a:pt x="367" y="2810"/>
                  </a:cubicBezTo>
                  <a:cubicBezTo>
                    <a:pt x="367" y="2810"/>
                    <a:pt x="367" y="2810"/>
                    <a:pt x="367" y="2810"/>
                  </a:cubicBezTo>
                  <a:cubicBezTo>
                    <a:pt x="367" y="2810"/>
                    <a:pt x="367" y="2810"/>
                    <a:pt x="367" y="2809"/>
                  </a:cubicBezTo>
                  <a:cubicBezTo>
                    <a:pt x="368" y="2809"/>
                    <a:pt x="368" y="2809"/>
                    <a:pt x="368" y="2809"/>
                  </a:cubicBezTo>
                  <a:cubicBezTo>
                    <a:pt x="368" y="2809"/>
                    <a:pt x="368" y="2809"/>
                    <a:pt x="368" y="2809"/>
                  </a:cubicBezTo>
                  <a:cubicBezTo>
                    <a:pt x="368" y="2809"/>
                    <a:pt x="369" y="2809"/>
                    <a:pt x="369" y="2809"/>
                  </a:cubicBezTo>
                  <a:cubicBezTo>
                    <a:pt x="369" y="2809"/>
                    <a:pt x="369" y="2809"/>
                    <a:pt x="370" y="2809"/>
                  </a:cubicBezTo>
                  <a:cubicBezTo>
                    <a:pt x="371" y="2808"/>
                    <a:pt x="371" y="2808"/>
                    <a:pt x="372" y="2807"/>
                  </a:cubicBezTo>
                  <a:cubicBezTo>
                    <a:pt x="373" y="2807"/>
                    <a:pt x="373" y="2807"/>
                    <a:pt x="373" y="2807"/>
                  </a:cubicBezTo>
                  <a:cubicBezTo>
                    <a:pt x="376" y="2806"/>
                    <a:pt x="378" y="2805"/>
                    <a:pt x="380" y="2804"/>
                  </a:cubicBezTo>
                  <a:cubicBezTo>
                    <a:pt x="381" y="2804"/>
                    <a:pt x="381" y="2804"/>
                    <a:pt x="381" y="2804"/>
                  </a:cubicBezTo>
                  <a:cubicBezTo>
                    <a:pt x="382" y="2803"/>
                    <a:pt x="382" y="2803"/>
                    <a:pt x="383" y="2803"/>
                  </a:cubicBezTo>
                  <a:cubicBezTo>
                    <a:pt x="383" y="2803"/>
                    <a:pt x="383" y="2803"/>
                    <a:pt x="383" y="2803"/>
                  </a:cubicBezTo>
                  <a:cubicBezTo>
                    <a:pt x="384" y="2802"/>
                    <a:pt x="385" y="2802"/>
                    <a:pt x="385" y="2802"/>
                  </a:cubicBezTo>
                  <a:cubicBezTo>
                    <a:pt x="385" y="2802"/>
                    <a:pt x="385" y="2802"/>
                    <a:pt x="385" y="2802"/>
                  </a:cubicBezTo>
                  <a:cubicBezTo>
                    <a:pt x="386" y="2802"/>
                    <a:pt x="386" y="2802"/>
                    <a:pt x="386" y="2802"/>
                  </a:cubicBezTo>
                  <a:cubicBezTo>
                    <a:pt x="386" y="2802"/>
                    <a:pt x="386" y="2802"/>
                    <a:pt x="386" y="2802"/>
                  </a:cubicBezTo>
                  <a:cubicBezTo>
                    <a:pt x="386" y="2802"/>
                    <a:pt x="386" y="2801"/>
                    <a:pt x="386" y="2801"/>
                  </a:cubicBezTo>
                  <a:cubicBezTo>
                    <a:pt x="386" y="2801"/>
                    <a:pt x="387" y="2801"/>
                    <a:pt x="387" y="2801"/>
                  </a:cubicBezTo>
                  <a:cubicBezTo>
                    <a:pt x="387" y="2801"/>
                    <a:pt x="387" y="2801"/>
                    <a:pt x="387" y="2801"/>
                  </a:cubicBezTo>
                  <a:cubicBezTo>
                    <a:pt x="387" y="2801"/>
                    <a:pt x="388" y="2801"/>
                    <a:pt x="388" y="2801"/>
                  </a:cubicBezTo>
                  <a:cubicBezTo>
                    <a:pt x="388" y="2801"/>
                    <a:pt x="388" y="2801"/>
                    <a:pt x="388" y="2801"/>
                  </a:cubicBezTo>
                  <a:cubicBezTo>
                    <a:pt x="388" y="2801"/>
                    <a:pt x="388" y="2801"/>
                    <a:pt x="388" y="2801"/>
                  </a:cubicBezTo>
                  <a:cubicBezTo>
                    <a:pt x="388" y="2801"/>
                    <a:pt x="388" y="2801"/>
                    <a:pt x="388" y="2801"/>
                  </a:cubicBezTo>
                  <a:cubicBezTo>
                    <a:pt x="389" y="2800"/>
                    <a:pt x="390" y="2800"/>
                    <a:pt x="391" y="2799"/>
                  </a:cubicBezTo>
                  <a:cubicBezTo>
                    <a:pt x="391" y="2799"/>
                    <a:pt x="392" y="2799"/>
                    <a:pt x="392" y="2799"/>
                  </a:cubicBezTo>
                  <a:cubicBezTo>
                    <a:pt x="392" y="2799"/>
                    <a:pt x="393" y="2799"/>
                    <a:pt x="393" y="2799"/>
                  </a:cubicBezTo>
                  <a:cubicBezTo>
                    <a:pt x="393" y="2799"/>
                    <a:pt x="393" y="2799"/>
                    <a:pt x="393" y="2799"/>
                  </a:cubicBezTo>
                  <a:cubicBezTo>
                    <a:pt x="394" y="2798"/>
                    <a:pt x="395" y="2798"/>
                    <a:pt x="396" y="2797"/>
                  </a:cubicBezTo>
                  <a:cubicBezTo>
                    <a:pt x="396" y="2797"/>
                    <a:pt x="396" y="2797"/>
                    <a:pt x="396" y="2797"/>
                  </a:cubicBezTo>
                  <a:cubicBezTo>
                    <a:pt x="398" y="2797"/>
                    <a:pt x="400" y="2796"/>
                    <a:pt x="402" y="2795"/>
                  </a:cubicBezTo>
                  <a:cubicBezTo>
                    <a:pt x="402" y="2795"/>
                    <a:pt x="402" y="2795"/>
                    <a:pt x="402" y="2795"/>
                  </a:cubicBezTo>
                  <a:cubicBezTo>
                    <a:pt x="402" y="2795"/>
                    <a:pt x="402" y="2795"/>
                    <a:pt x="403" y="2795"/>
                  </a:cubicBezTo>
                  <a:cubicBezTo>
                    <a:pt x="403" y="2794"/>
                    <a:pt x="403" y="2795"/>
                    <a:pt x="403" y="2794"/>
                  </a:cubicBezTo>
                  <a:cubicBezTo>
                    <a:pt x="403" y="2794"/>
                    <a:pt x="403" y="2794"/>
                    <a:pt x="403" y="2794"/>
                  </a:cubicBezTo>
                  <a:cubicBezTo>
                    <a:pt x="404" y="2794"/>
                    <a:pt x="404" y="2794"/>
                    <a:pt x="404" y="2794"/>
                  </a:cubicBezTo>
                  <a:cubicBezTo>
                    <a:pt x="404" y="2794"/>
                    <a:pt x="404" y="2794"/>
                    <a:pt x="404" y="2794"/>
                  </a:cubicBezTo>
                  <a:cubicBezTo>
                    <a:pt x="404" y="2794"/>
                    <a:pt x="404" y="2794"/>
                    <a:pt x="404" y="2794"/>
                  </a:cubicBezTo>
                  <a:cubicBezTo>
                    <a:pt x="404" y="2794"/>
                    <a:pt x="405" y="2794"/>
                    <a:pt x="405" y="2794"/>
                  </a:cubicBezTo>
                  <a:cubicBezTo>
                    <a:pt x="405" y="2793"/>
                    <a:pt x="405" y="2793"/>
                    <a:pt x="405" y="2793"/>
                  </a:cubicBezTo>
                  <a:cubicBezTo>
                    <a:pt x="406" y="2793"/>
                    <a:pt x="406" y="2793"/>
                    <a:pt x="407" y="2793"/>
                  </a:cubicBezTo>
                  <a:cubicBezTo>
                    <a:pt x="407" y="2793"/>
                    <a:pt x="407" y="2793"/>
                    <a:pt x="407" y="2793"/>
                  </a:cubicBezTo>
                  <a:cubicBezTo>
                    <a:pt x="407" y="2793"/>
                    <a:pt x="407" y="2793"/>
                    <a:pt x="407" y="2792"/>
                  </a:cubicBezTo>
                  <a:cubicBezTo>
                    <a:pt x="407" y="2792"/>
                    <a:pt x="407" y="2792"/>
                    <a:pt x="407" y="2792"/>
                  </a:cubicBezTo>
                  <a:cubicBezTo>
                    <a:pt x="408" y="2792"/>
                    <a:pt x="408" y="2792"/>
                    <a:pt x="408" y="2792"/>
                  </a:cubicBezTo>
                  <a:cubicBezTo>
                    <a:pt x="408" y="2792"/>
                    <a:pt x="408" y="2792"/>
                    <a:pt x="408" y="2792"/>
                  </a:cubicBezTo>
                  <a:cubicBezTo>
                    <a:pt x="408" y="2792"/>
                    <a:pt x="408" y="2792"/>
                    <a:pt x="408" y="2792"/>
                  </a:cubicBezTo>
                  <a:cubicBezTo>
                    <a:pt x="409" y="2792"/>
                    <a:pt x="409" y="2792"/>
                    <a:pt x="409" y="2792"/>
                  </a:cubicBezTo>
                  <a:cubicBezTo>
                    <a:pt x="409" y="2792"/>
                    <a:pt x="409" y="2792"/>
                    <a:pt x="409" y="2792"/>
                  </a:cubicBezTo>
                  <a:cubicBezTo>
                    <a:pt x="409" y="2792"/>
                    <a:pt x="409" y="2792"/>
                    <a:pt x="409" y="2792"/>
                  </a:cubicBezTo>
                  <a:cubicBezTo>
                    <a:pt x="410" y="2792"/>
                    <a:pt x="410" y="2791"/>
                    <a:pt x="411" y="2791"/>
                  </a:cubicBezTo>
                  <a:cubicBezTo>
                    <a:pt x="411" y="2791"/>
                    <a:pt x="411" y="2791"/>
                    <a:pt x="411" y="2791"/>
                  </a:cubicBezTo>
                  <a:cubicBezTo>
                    <a:pt x="411" y="2791"/>
                    <a:pt x="411" y="2791"/>
                    <a:pt x="411" y="2791"/>
                  </a:cubicBezTo>
                  <a:cubicBezTo>
                    <a:pt x="411" y="2791"/>
                    <a:pt x="411" y="2791"/>
                    <a:pt x="412" y="2791"/>
                  </a:cubicBezTo>
                  <a:cubicBezTo>
                    <a:pt x="412" y="2791"/>
                    <a:pt x="412" y="2791"/>
                    <a:pt x="412" y="2791"/>
                  </a:cubicBezTo>
                  <a:cubicBezTo>
                    <a:pt x="412" y="2791"/>
                    <a:pt x="412" y="2791"/>
                    <a:pt x="412" y="2791"/>
                  </a:cubicBezTo>
                  <a:cubicBezTo>
                    <a:pt x="412" y="2791"/>
                    <a:pt x="412" y="2790"/>
                    <a:pt x="412" y="2790"/>
                  </a:cubicBezTo>
                  <a:cubicBezTo>
                    <a:pt x="413" y="2790"/>
                    <a:pt x="413" y="2790"/>
                    <a:pt x="414" y="2790"/>
                  </a:cubicBezTo>
                  <a:cubicBezTo>
                    <a:pt x="414" y="2790"/>
                    <a:pt x="414" y="2790"/>
                    <a:pt x="414" y="2790"/>
                  </a:cubicBezTo>
                  <a:cubicBezTo>
                    <a:pt x="414" y="2790"/>
                    <a:pt x="414" y="2790"/>
                    <a:pt x="414" y="2790"/>
                  </a:cubicBezTo>
                  <a:cubicBezTo>
                    <a:pt x="414" y="2790"/>
                    <a:pt x="414" y="2790"/>
                    <a:pt x="414" y="2790"/>
                  </a:cubicBezTo>
                  <a:cubicBezTo>
                    <a:pt x="414" y="2790"/>
                    <a:pt x="414" y="2790"/>
                    <a:pt x="414" y="2790"/>
                  </a:cubicBezTo>
                  <a:cubicBezTo>
                    <a:pt x="415" y="2789"/>
                    <a:pt x="415" y="2789"/>
                    <a:pt x="415" y="2789"/>
                  </a:cubicBezTo>
                  <a:cubicBezTo>
                    <a:pt x="415" y="2789"/>
                    <a:pt x="415" y="2789"/>
                    <a:pt x="415" y="2789"/>
                  </a:cubicBezTo>
                  <a:cubicBezTo>
                    <a:pt x="415" y="2789"/>
                    <a:pt x="415" y="2789"/>
                    <a:pt x="416" y="2789"/>
                  </a:cubicBezTo>
                  <a:cubicBezTo>
                    <a:pt x="416" y="2789"/>
                    <a:pt x="416" y="2789"/>
                    <a:pt x="416" y="2789"/>
                  </a:cubicBezTo>
                  <a:cubicBezTo>
                    <a:pt x="416" y="2789"/>
                    <a:pt x="416" y="2789"/>
                    <a:pt x="416" y="2789"/>
                  </a:cubicBezTo>
                  <a:cubicBezTo>
                    <a:pt x="417" y="2788"/>
                    <a:pt x="418" y="2788"/>
                    <a:pt x="418" y="2788"/>
                  </a:cubicBezTo>
                  <a:cubicBezTo>
                    <a:pt x="419" y="2787"/>
                    <a:pt x="420" y="2787"/>
                    <a:pt x="421" y="2787"/>
                  </a:cubicBezTo>
                  <a:cubicBezTo>
                    <a:pt x="421" y="2787"/>
                    <a:pt x="421" y="2787"/>
                    <a:pt x="421" y="2787"/>
                  </a:cubicBezTo>
                  <a:cubicBezTo>
                    <a:pt x="422" y="2786"/>
                    <a:pt x="423" y="2786"/>
                    <a:pt x="425" y="2785"/>
                  </a:cubicBezTo>
                  <a:cubicBezTo>
                    <a:pt x="426" y="2785"/>
                    <a:pt x="427" y="2784"/>
                    <a:pt x="428" y="2784"/>
                  </a:cubicBezTo>
                  <a:cubicBezTo>
                    <a:pt x="428" y="2784"/>
                    <a:pt x="428" y="2784"/>
                    <a:pt x="428" y="2784"/>
                  </a:cubicBezTo>
                  <a:cubicBezTo>
                    <a:pt x="429" y="2783"/>
                    <a:pt x="430" y="2783"/>
                    <a:pt x="430" y="2783"/>
                  </a:cubicBezTo>
                  <a:cubicBezTo>
                    <a:pt x="430" y="2783"/>
                    <a:pt x="430" y="2783"/>
                    <a:pt x="430" y="2783"/>
                  </a:cubicBezTo>
                  <a:cubicBezTo>
                    <a:pt x="431" y="2783"/>
                    <a:pt x="431" y="2782"/>
                    <a:pt x="432" y="2782"/>
                  </a:cubicBezTo>
                  <a:cubicBezTo>
                    <a:pt x="432" y="2782"/>
                    <a:pt x="432" y="2782"/>
                    <a:pt x="432" y="2782"/>
                  </a:cubicBezTo>
                  <a:cubicBezTo>
                    <a:pt x="432" y="2782"/>
                    <a:pt x="433" y="2782"/>
                    <a:pt x="433" y="2781"/>
                  </a:cubicBezTo>
                  <a:cubicBezTo>
                    <a:pt x="434" y="2781"/>
                    <a:pt x="435" y="2781"/>
                    <a:pt x="436" y="2780"/>
                  </a:cubicBezTo>
                  <a:cubicBezTo>
                    <a:pt x="436" y="2780"/>
                    <a:pt x="436" y="2780"/>
                    <a:pt x="436" y="2780"/>
                  </a:cubicBezTo>
                  <a:cubicBezTo>
                    <a:pt x="437" y="2780"/>
                    <a:pt x="437" y="2780"/>
                    <a:pt x="437" y="2780"/>
                  </a:cubicBezTo>
                  <a:cubicBezTo>
                    <a:pt x="437" y="2780"/>
                    <a:pt x="437" y="2780"/>
                    <a:pt x="438" y="2780"/>
                  </a:cubicBezTo>
                  <a:cubicBezTo>
                    <a:pt x="438" y="2780"/>
                    <a:pt x="438" y="2780"/>
                    <a:pt x="438" y="2780"/>
                  </a:cubicBezTo>
                  <a:cubicBezTo>
                    <a:pt x="438" y="2780"/>
                    <a:pt x="438" y="2779"/>
                    <a:pt x="438" y="2779"/>
                  </a:cubicBezTo>
                  <a:cubicBezTo>
                    <a:pt x="438" y="2779"/>
                    <a:pt x="438" y="2779"/>
                    <a:pt x="438" y="2779"/>
                  </a:cubicBezTo>
                  <a:cubicBezTo>
                    <a:pt x="438" y="2779"/>
                    <a:pt x="438" y="2779"/>
                    <a:pt x="439" y="2779"/>
                  </a:cubicBezTo>
                  <a:cubicBezTo>
                    <a:pt x="439" y="2779"/>
                    <a:pt x="439" y="2779"/>
                    <a:pt x="439" y="2779"/>
                  </a:cubicBezTo>
                  <a:cubicBezTo>
                    <a:pt x="439" y="2779"/>
                    <a:pt x="439" y="2779"/>
                    <a:pt x="439" y="2779"/>
                  </a:cubicBezTo>
                  <a:cubicBezTo>
                    <a:pt x="439" y="2779"/>
                    <a:pt x="439" y="2779"/>
                    <a:pt x="439" y="2779"/>
                  </a:cubicBezTo>
                  <a:cubicBezTo>
                    <a:pt x="440" y="2779"/>
                    <a:pt x="440" y="2779"/>
                    <a:pt x="440" y="2779"/>
                  </a:cubicBezTo>
                  <a:cubicBezTo>
                    <a:pt x="440" y="2779"/>
                    <a:pt x="440" y="2778"/>
                    <a:pt x="441" y="2778"/>
                  </a:cubicBezTo>
                  <a:cubicBezTo>
                    <a:pt x="441" y="2778"/>
                    <a:pt x="441" y="2778"/>
                    <a:pt x="441" y="2778"/>
                  </a:cubicBezTo>
                  <a:cubicBezTo>
                    <a:pt x="445" y="2776"/>
                    <a:pt x="450" y="2774"/>
                    <a:pt x="455" y="2772"/>
                  </a:cubicBezTo>
                  <a:cubicBezTo>
                    <a:pt x="455" y="2772"/>
                    <a:pt x="455" y="2772"/>
                    <a:pt x="456" y="2772"/>
                  </a:cubicBezTo>
                  <a:cubicBezTo>
                    <a:pt x="456" y="2772"/>
                    <a:pt x="456" y="2772"/>
                    <a:pt x="456" y="2772"/>
                  </a:cubicBezTo>
                  <a:cubicBezTo>
                    <a:pt x="456" y="2772"/>
                    <a:pt x="456" y="2772"/>
                    <a:pt x="457" y="2772"/>
                  </a:cubicBezTo>
                  <a:cubicBezTo>
                    <a:pt x="457" y="2772"/>
                    <a:pt x="457" y="2772"/>
                    <a:pt x="457" y="2771"/>
                  </a:cubicBezTo>
                  <a:cubicBezTo>
                    <a:pt x="457" y="2771"/>
                    <a:pt x="457" y="2771"/>
                    <a:pt x="458" y="2771"/>
                  </a:cubicBezTo>
                  <a:cubicBezTo>
                    <a:pt x="458" y="2771"/>
                    <a:pt x="458" y="2771"/>
                    <a:pt x="459" y="2771"/>
                  </a:cubicBezTo>
                  <a:cubicBezTo>
                    <a:pt x="460" y="2770"/>
                    <a:pt x="461" y="2770"/>
                    <a:pt x="462" y="2769"/>
                  </a:cubicBezTo>
                  <a:cubicBezTo>
                    <a:pt x="462" y="2769"/>
                    <a:pt x="462" y="2769"/>
                    <a:pt x="462" y="2769"/>
                  </a:cubicBezTo>
                  <a:cubicBezTo>
                    <a:pt x="462" y="2769"/>
                    <a:pt x="463" y="2769"/>
                    <a:pt x="463" y="2769"/>
                  </a:cubicBezTo>
                  <a:cubicBezTo>
                    <a:pt x="463" y="2769"/>
                    <a:pt x="463" y="2769"/>
                    <a:pt x="463" y="2769"/>
                  </a:cubicBezTo>
                  <a:cubicBezTo>
                    <a:pt x="464" y="2768"/>
                    <a:pt x="465" y="2768"/>
                    <a:pt x="466" y="2767"/>
                  </a:cubicBezTo>
                  <a:cubicBezTo>
                    <a:pt x="466" y="2767"/>
                    <a:pt x="466" y="2767"/>
                    <a:pt x="466" y="2767"/>
                  </a:cubicBezTo>
                  <a:cubicBezTo>
                    <a:pt x="468" y="2767"/>
                    <a:pt x="469" y="2766"/>
                    <a:pt x="470" y="2766"/>
                  </a:cubicBezTo>
                  <a:cubicBezTo>
                    <a:pt x="470" y="2766"/>
                    <a:pt x="470" y="2766"/>
                    <a:pt x="471" y="2766"/>
                  </a:cubicBezTo>
                  <a:cubicBezTo>
                    <a:pt x="472" y="2765"/>
                    <a:pt x="473" y="2765"/>
                    <a:pt x="474" y="2764"/>
                  </a:cubicBezTo>
                  <a:cubicBezTo>
                    <a:pt x="474" y="2764"/>
                    <a:pt x="474" y="2764"/>
                    <a:pt x="474" y="2764"/>
                  </a:cubicBezTo>
                  <a:cubicBezTo>
                    <a:pt x="478" y="2763"/>
                    <a:pt x="482" y="2761"/>
                    <a:pt x="486" y="2759"/>
                  </a:cubicBezTo>
                  <a:cubicBezTo>
                    <a:pt x="486" y="2759"/>
                    <a:pt x="486" y="2759"/>
                    <a:pt x="487" y="2759"/>
                  </a:cubicBezTo>
                  <a:cubicBezTo>
                    <a:pt x="487" y="2759"/>
                    <a:pt x="488" y="2758"/>
                    <a:pt x="488" y="2758"/>
                  </a:cubicBezTo>
                  <a:cubicBezTo>
                    <a:pt x="488" y="2758"/>
                    <a:pt x="488" y="2758"/>
                    <a:pt x="489" y="2758"/>
                  </a:cubicBezTo>
                  <a:cubicBezTo>
                    <a:pt x="489" y="2758"/>
                    <a:pt x="489" y="2758"/>
                    <a:pt x="489" y="2758"/>
                  </a:cubicBezTo>
                  <a:cubicBezTo>
                    <a:pt x="489" y="2758"/>
                    <a:pt x="489" y="2758"/>
                    <a:pt x="489" y="2758"/>
                  </a:cubicBezTo>
                  <a:cubicBezTo>
                    <a:pt x="490" y="2757"/>
                    <a:pt x="491" y="2757"/>
                    <a:pt x="491" y="2757"/>
                  </a:cubicBezTo>
                  <a:cubicBezTo>
                    <a:pt x="492" y="2757"/>
                    <a:pt x="492" y="2757"/>
                    <a:pt x="492" y="2757"/>
                  </a:cubicBezTo>
                  <a:cubicBezTo>
                    <a:pt x="492" y="2756"/>
                    <a:pt x="492" y="2756"/>
                    <a:pt x="492" y="2756"/>
                  </a:cubicBezTo>
                  <a:cubicBezTo>
                    <a:pt x="493" y="2756"/>
                    <a:pt x="493" y="2756"/>
                    <a:pt x="494" y="2756"/>
                  </a:cubicBezTo>
                  <a:cubicBezTo>
                    <a:pt x="494" y="2756"/>
                    <a:pt x="494" y="2756"/>
                    <a:pt x="494" y="2756"/>
                  </a:cubicBezTo>
                  <a:cubicBezTo>
                    <a:pt x="494" y="2756"/>
                    <a:pt x="494" y="2756"/>
                    <a:pt x="494" y="2756"/>
                  </a:cubicBezTo>
                  <a:cubicBezTo>
                    <a:pt x="494" y="2755"/>
                    <a:pt x="495" y="2755"/>
                    <a:pt x="495" y="2755"/>
                  </a:cubicBezTo>
                  <a:cubicBezTo>
                    <a:pt x="495" y="2755"/>
                    <a:pt x="496" y="2755"/>
                    <a:pt x="497" y="2755"/>
                  </a:cubicBezTo>
                  <a:cubicBezTo>
                    <a:pt x="497" y="2755"/>
                    <a:pt x="497" y="2754"/>
                    <a:pt x="497" y="2754"/>
                  </a:cubicBezTo>
                  <a:cubicBezTo>
                    <a:pt x="497" y="2754"/>
                    <a:pt x="498" y="2754"/>
                    <a:pt x="498" y="2754"/>
                  </a:cubicBezTo>
                  <a:cubicBezTo>
                    <a:pt x="499" y="2754"/>
                    <a:pt x="499" y="2754"/>
                    <a:pt x="499" y="2753"/>
                  </a:cubicBezTo>
                  <a:cubicBezTo>
                    <a:pt x="499" y="2753"/>
                    <a:pt x="499" y="2753"/>
                    <a:pt x="500" y="2753"/>
                  </a:cubicBezTo>
                  <a:cubicBezTo>
                    <a:pt x="500" y="2753"/>
                    <a:pt x="500" y="2753"/>
                    <a:pt x="500" y="2753"/>
                  </a:cubicBezTo>
                  <a:cubicBezTo>
                    <a:pt x="501" y="2753"/>
                    <a:pt x="502" y="2752"/>
                    <a:pt x="504" y="2752"/>
                  </a:cubicBezTo>
                  <a:cubicBezTo>
                    <a:pt x="504" y="2751"/>
                    <a:pt x="504" y="2751"/>
                    <a:pt x="504" y="2751"/>
                  </a:cubicBezTo>
                  <a:cubicBezTo>
                    <a:pt x="504" y="2751"/>
                    <a:pt x="505" y="2751"/>
                    <a:pt x="505" y="2751"/>
                  </a:cubicBezTo>
                  <a:cubicBezTo>
                    <a:pt x="505" y="2751"/>
                    <a:pt x="506" y="2751"/>
                    <a:pt x="506" y="2751"/>
                  </a:cubicBezTo>
                  <a:cubicBezTo>
                    <a:pt x="506" y="2751"/>
                    <a:pt x="506" y="2751"/>
                    <a:pt x="506" y="2751"/>
                  </a:cubicBezTo>
                  <a:cubicBezTo>
                    <a:pt x="506" y="2750"/>
                    <a:pt x="506" y="2750"/>
                    <a:pt x="506" y="2750"/>
                  </a:cubicBezTo>
                  <a:cubicBezTo>
                    <a:pt x="507" y="2750"/>
                    <a:pt x="507" y="2750"/>
                    <a:pt x="507" y="2750"/>
                  </a:cubicBezTo>
                  <a:cubicBezTo>
                    <a:pt x="507" y="2750"/>
                    <a:pt x="507" y="2750"/>
                    <a:pt x="507" y="2750"/>
                  </a:cubicBezTo>
                  <a:cubicBezTo>
                    <a:pt x="507" y="2750"/>
                    <a:pt x="507" y="2750"/>
                    <a:pt x="507" y="2750"/>
                  </a:cubicBezTo>
                  <a:cubicBezTo>
                    <a:pt x="507" y="2750"/>
                    <a:pt x="507" y="2750"/>
                    <a:pt x="508" y="2750"/>
                  </a:cubicBezTo>
                  <a:cubicBezTo>
                    <a:pt x="508" y="2750"/>
                    <a:pt x="508" y="2750"/>
                    <a:pt x="508" y="2750"/>
                  </a:cubicBezTo>
                  <a:cubicBezTo>
                    <a:pt x="508" y="2750"/>
                    <a:pt x="508" y="2750"/>
                    <a:pt x="508" y="2750"/>
                  </a:cubicBezTo>
                  <a:cubicBezTo>
                    <a:pt x="508" y="2750"/>
                    <a:pt x="508" y="2750"/>
                    <a:pt x="508" y="2750"/>
                  </a:cubicBezTo>
                  <a:cubicBezTo>
                    <a:pt x="509" y="2749"/>
                    <a:pt x="509" y="2749"/>
                    <a:pt x="509" y="2749"/>
                  </a:cubicBezTo>
                  <a:cubicBezTo>
                    <a:pt x="510" y="2749"/>
                    <a:pt x="510" y="2749"/>
                    <a:pt x="510" y="2749"/>
                  </a:cubicBezTo>
                  <a:cubicBezTo>
                    <a:pt x="511" y="2749"/>
                    <a:pt x="511" y="2749"/>
                    <a:pt x="511" y="2749"/>
                  </a:cubicBezTo>
                  <a:cubicBezTo>
                    <a:pt x="511" y="2749"/>
                    <a:pt x="511" y="2749"/>
                    <a:pt x="511" y="2748"/>
                  </a:cubicBezTo>
                  <a:cubicBezTo>
                    <a:pt x="511" y="2748"/>
                    <a:pt x="511" y="2748"/>
                    <a:pt x="511" y="2748"/>
                  </a:cubicBezTo>
                  <a:cubicBezTo>
                    <a:pt x="518" y="2745"/>
                    <a:pt x="526" y="2742"/>
                    <a:pt x="534" y="2739"/>
                  </a:cubicBezTo>
                  <a:cubicBezTo>
                    <a:pt x="534" y="2739"/>
                    <a:pt x="534" y="2739"/>
                    <a:pt x="534" y="2739"/>
                  </a:cubicBezTo>
                  <a:cubicBezTo>
                    <a:pt x="534" y="2739"/>
                    <a:pt x="534" y="2739"/>
                    <a:pt x="534" y="2739"/>
                  </a:cubicBezTo>
                  <a:cubicBezTo>
                    <a:pt x="535" y="2738"/>
                    <a:pt x="535" y="2738"/>
                    <a:pt x="536" y="2738"/>
                  </a:cubicBezTo>
                  <a:cubicBezTo>
                    <a:pt x="536" y="2738"/>
                    <a:pt x="536" y="2738"/>
                    <a:pt x="536" y="2738"/>
                  </a:cubicBezTo>
                  <a:cubicBezTo>
                    <a:pt x="536" y="2738"/>
                    <a:pt x="536" y="2738"/>
                    <a:pt x="537" y="2738"/>
                  </a:cubicBezTo>
                  <a:cubicBezTo>
                    <a:pt x="539" y="2736"/>
                    <a:pt x="542" y="2735"/>
                    <a:pt x="544" y="2734"/>
                  </a:cubicBezTo>
                  <a:cubicBezTo>
                    <a:pt x="544" y="2734"/>
                    <a:pt x="544" y="2734"/>
                    <a:pt x="544" y="2734"/>
                  </a:cubicBezTo>
                  <a:cubicBezTo>
                    <a:pt x="546" y="2733"/>
                    <a:pt x="548" y="2733"/>
                    <a:pt x="550" y="2732"/>
                  </a:cubicBezTo>
                  <a:cubicBezTo>
                    <a:pt x="550" y="2732"/>
                    <a:pt x="550" y="2732"/>
                    <a:pt x="550" y="2732"/>
                  </a:cubicBezTo>
                  <a:cubicBezTo>
                    <a:pt x="551" y="2732"/>
                    <a:pt x="551" y="2731"/>
                    <a:pt x="551" y="2731"/>
                  </a:cubicBezTo>
                  <a:cubicBezTo>
                    <a:pt x="551" y="2731"/>
                    <a:pt x="551" y="2731"/>
                    <a:pt x="551" y="2731"/>
                  </a:cubicBezTo>
                  <a:cubicBezTo>
                    <a:pt x="555" y="2730"/>
                    <a:pt x="559" y="2728"/>
                    <a:pt x="563" y="2726"/>
                  </a:cubicBezTo>
                  <a:cubicBezTo>
                    <a:pt x="563" y="2726"/>
                    <a:pt x="563" y="2726"/>
                    <a:pt x="563" y="2726"/>
                  </a:cubicBezTo>
                  <a:cubicBezTo>
                    <a:pt x="565" y="2726"/>
                    <a:pt x="566" y="2725"/>
                    <a:pt x="568" y="2724"/>
                  </a:cubicBezTo>
                  <a:cubicBezTo>
                    <a:pt x="568" y="2724"/>
                    <a:pt x="568" y="2724"/>
                    <a:pt x="568" y="2724"/>
                  </a:cubicBezTo>
                  <a:cubicBezTo>
                    <a:pt x="569" y="2724"/>
                    <a:pt x="570" y="2724"/>
                    <a:pt x="570" y="2723"/>
                  </a:cubicBezTo>
                  <a:cubicBezTo>
                    <a:pt x="570" y="2723"/>
                    <a:pt x="571" y="2723"/>
                    <a:pt x="571" y="2723"/>
                  </a:cubicBezTo>
                  <a:cubicBezTo>
                    <a:pt x="571" y="2723"/>
                    <a:pt x="571" y="2723"/>
                    <a:pt x="572" y="2723"/>
                  </a:cubicBezTo>
                  <a:cubicBezTo>
                    <a:pt x="572" y="2723"/>
                    <a:pt x="572" y="2722"/>
                    <a:pt x="572" y="2722"/>
                  </a:cubicBezTo>
                  <a:cubicBezTo>
                    <a:pt x="574" y="2722"/>
                    <a:pt x="576" y="2721"/>
                    <a:pt x="578" y="2720"/>
                  </a:cubicBezTo>
                  <a:cubicBezTo>
                    <a:pt x="578" y="2720"/>
                    <a:pt x="578" y="2720"/>
                    <a:pt x="578" y="2720"/>
                  </a:cubicBezTo>
                  <a:cubicBezTo>
                    <a:pt x="583" y="2718"/>
                    <a:pt x="588" y="2716"/>
                    <a:pt x="593" y="2714"/>
                  </a:cubicBezTo>
                  <a:cubicBezTo>
                    <a:pt x="593" y="2714"/>
                    <a:pt x="593" y="2714"/>
                    <a:pt x="593" y="2714"/>
                  </a:cubicBezTo>
                  <a:cubicBezTo>
                    <a:pt x="593" y="2713"/>
                    <a:pt x="594" y="2713"/>
                    <a:pt x="594" y="2713"/>
                  </a:cubicBezTo>
                  <a:cubicBezTo>
                    <a:pt x="594" y="2713"/>
                    <a:pt x="595" y="2713"/>
                    <a:pt x="595" y="2713"/>
                  </a:cubicBezTo>
                  <a:cubicBezTo>
                    <a:pt x="595" y="2713"/>
                    <a:pt x="595" y="2713"/>
                    <a:pt x="595" y="2713"/>
                  </a:cubicBezTo>
                  <a:cubicBezTo>
                    <a:pt x="596" y="2712"/>
                    <a:pt x="596" y="2712"/>
                    <a:pt x="597" y="2712"/>
                  </a:cubicBezTo>
                  <a:cubicBezTo>
                    <a:pt x="597" y="2712"/>
                    <a:pt x="597" y="2712"/>
                    <a:pt x="597" y="2712"/>
                  </a:cubicBezTo>
                  <a:cubicBezTo>
                    <a:pt x="598" y="2712"/>
                    <a:pt x="598" y="2711"/>
                    <a:pt x="599" y="2711"/>
                  </a:cubicBezTo>
                  <a:cubicBezTo>
                    <a:pt x="600" y="2711"/>
                    <a:pt x="601" y="2710"/>
                    <a:pt x="602" y="2710"/>
                  </a:cubicBezTo>
                  <a:cubicBezTo>
                    <a:pt x="602" y="2710"/>
                    <a:pt x="602" y="2710"/>
                    <a:pt x="602" y="2710"/>
                  </a:cubicBezTo>
                  <a:cubicBezTo>
                    <a:pt x="603" y="2709"/>
                    <a:pt x="604" y="2709"/>
                    <a:pt x="605" y="2708"/>
                  </a:cubicBezTo>
                  <a:cubicBezTo>
                    <a:pt x="605" y="2708"/>
                    <a:pt x="605" y="2708"/>
                    <a:pt x="605" y="2708"/>
                  </a:cubicBezTo>
                  <a:cubicBezTo>
                    <a:pt x="606" y="2708"/>
                    <a:pt x="607" y="2708"/>
                    <a:pt x="607" y="2707"/>
                  </a:cubicBezTo>
                  <a:cubicBezTo>
                    <a:pt x="612" y="2705"/>
                    <a:pt x="617" y="2703"/>
                    <a:pt x="623" y="2701"/>
                  </a:cubicBezTo>
                  <a:cubicBezTo>
                    <a:pt x="623" y="2701"/>
                    <a:pt x="623" y="2701"/>
                    <a:pt x="623" y="2701"/>
                  </a:cubicBezTo>
                  <a:cubicBezTo>
                    <a:pt x="626" y="2700"/>
                    <a:pt x="629" y="2698"/>
                    <a:pt x="631" y="2697"/>
                  </a:cubicBezTo>
                  <a:cubicBezTo>
                    <a:pt x="631" y="2697"/>
                    <a:pt x="632" y="2697"/>
                    <a:pt x="632" y="2697"/>
                  </a:cubicBezTo>
                  <a:cubicBezTo>
                    <a:pt x="633" y="2697"/>
                    <a:pt x="634" y="2696"/>
                    <a:pt x="635" y="2696"/>
                  </a:cubicBezTo>
                  <a:cubicBezTo>
                    <a:pt x="635" y="2696"/>
                    <a:pt x="636" y="2695"/>
                    <a:pt x="636" y="2695"/>
                  </a:cubicBezTo>
                  <a:cubicBezTo>
                    <a:pt x="637" y="2695"/>
                    <a:pt x="638" y="2694"/>
                    <a:pt x="639" y="2694"/>
                  </a:cubicBezTo>
                  <a:cubicBezTo>
                    <a:pt x="639" y="2694"/>
                    <a:pt x="640" y="2694"/>
                    <a:pt x="640" y="2694"/>
                  </a:cubicBezTo>
                  <a:cubicBezTo>
                    <a:pt x="640" y="2693"/>
                    <a:pt x="640" y="2693"/>
                    <a:pt x="641" y="2693"/>
                  </a:cubicBezTo>
                  <a:cubicBezTo>
                    <a:pt x="642" y="2693"/>
                    <a:pt x="642" y="2693"/>
                    <a:pt x="643" y="2692"/>
                  </a:cubicBezTo>
                  <a:cubicBezTo>
                    <a:pt x="643" y="2692"/>
                    <a:pt x="644" y="2692"/>
                    <a:pt x="644" y="2692"/>
                  </a:cubicBezTo>
                  <a:cubicBezTo>
                    <a:pt x="644" y="2692"/>
                    <a:pt x="644" y="2692"/>
                    <a:pt x="644" y="2692"/>
                  </a:cubicBezTo>
                  <a:cubicBezTo>
                    <a:pt x="644" y="2692"/>
                    <a:pt x="644" y="2692"/>
                    <a:pt x="645" y="2692"/>
                  </a:cubicBezTo>
                  <a:cubicBezTo>
                    <a:pt x="645" y="2692"/>
                    <a:pt x="645" y="2692"/>
                    <a:pt x="645" y="2692"/>
                  </a:cubicBezTo>
                  <a:cubicBezTo>
                    <a:pt x="646" y="2691"/>
                    <a:pt x="647" y="2691"/>
                    <a:pt x="647" y="2690"/>
                  </a:cubicBezTo>
                  <a:cubicBezTo>
                    <a:pt x="648" y="2690"/>
                    <a:pt x="649" y="2690"/>
                    <a:pt x="650" y="2689"/>
                  </a:cubicBezTo>
                  <a:cubicBezTo>
                    <a:pt x="650" y="2689"/>
                    <a:pt x="650" y="2689"/>
                    <a:pt x="650" y="2689"/>
                  </a:cubicBezTo>
                  <a:cubicBezTo>
                    <a:pt x="652" y="2688"/>
                    <a:pt x="655" y="2687"/>
                    <a:pt x="657" y="2686"/>
                  </a:cubicBezTo>
                  <a:cubicBezTo>
                    <a:pt x="657" y="2686"/>
                    <a:pt x="657" y="2686"/>
                    <a:pt x="657" y="2686"/>
                  </a:cubicBezTo>
                  <a:cubicBezTo>
                    <a:pt x="661" y="2685"/>
                    <a:pt x="665" y="2683"/>
                    <a:pt x="669" y="2681"/>
                  </a:cubicBezTo>
                  <a:cubicBezTo>
                    <a:pt x="669" y="2681"/>
                    <a:pt x="669" y="2681"/>
                    <a:pt x="669" y="2681"/>
                  </a:cubicBezTo>
                  <a:cubicBezTo>
                    <a:pt x="669" y="2681"/>
                    <a:pt x="670" y="2681"/>
                    <a:pt x="670" y="2681"/>
                  </a:cubicBezTo>
                  <a:cubicBezTo>
                    <a:pt x="670" y="2681"/>
                    <a:pt x="670" y="2681"/>
                    <a:pt x="670" y="2681"/>
                  </a:cubicBezTo>
                  <a:cubicBezTo>
                    <a:pt x="671" y="2681"/>
                    <a:pt x="671" y="2680"/>
                    <a:pt x="672" y="2680"/>
                  </a:cubicBezTo>
                  <a:cubicBezTo>
                    <a:pt x="672" y="2680"/>
                    <a:pt x="672" y="2680"/>
                    <a:pt x="672" y="2680"/>
                  </a:cubicBezTo>
                  <a:cubicBezTo>
                    <a:pt x="672" y="2680"/>
                    <a:pt x="672" y="2680"/>
                    <a:pt x="672" y="2680"/>
                  </a:cubicBezTo>
                  <a:cubicBezTo>
                    <a:pt x="674" y="2679"/>
                    <a:pt x="676" y="2678"/>
                    <a:pt x="677" y="2678"/>
                  </a:cubicBezTo>
                  <a:cubicBezTo>
                    <a:pt x="678" y="2678"/>
                    <a:pt x="678" y="2678"/>
                    <a:pt x="678" y="2677"/>
                  </a:cubicBezTo>
                  <a:cubicBezTo>
                    <a:pt x="680" y="2677"/>
                    <a:pt x="682" y="2676"/>
                    <a:pt x="684" y="2675"/>
                  </a:cubicBezTo>
                  <a:cubicBezTo>
                    <a:pt x="685" y="2675"/>
                    <a:pt x="685" y="2675"/>
                    <a:pt x="685" y="2674"/>
                  </a:cubicBezTo>
                  <a:cubicBezTo>
                    <a:pt x="686" y="2674"/>
                    <a:pt x="687" y="2674"/>
                    <a:pt x="688" y="2673"/>
                  </a:cubicBezTo>
                  <a:cubicBezTo>
                    <a:pt x="688" y="2673"/>
                    <a:pt x="688" y="2673"/>
                    <a:pt x="688" y="2673"/>
                  </a:cubicBezTo>
                  <a:cubicBezTo>
                    <a:pt x="688" y="2673"/>
                    <a:pt x="689" y="2673"/>
                    <a:pt x="689" y="2673"/>
                  </a:cubicBezTo>
                  <a:cubicBezTo>
                    <a:pt x="690" y="2672"/>
                    <a:pt x="691" y="2672"/>
                    <a:pt x="692" y="2671"/>
                  </a:cubicBezTo>
                  <a:cubicBezTo>
                    <a:pt x="692" y="2671"/>
                    <a:pt x="692" y="2671"/>
                    <a:pt x="692" y="2671"/>
                  </a:cubicBezTo>
                  <a:cubicBezTo>
                    <a:pt x="693" y="2671"/>
                    <a:pt x="693" y="2671"/>
                    <a:pt x="694" y="2671"/>
                  </a:cubicBezTo>
                  <a:cubicBezTo>
                    <a:pt x="694" y="2671"/>
                    <a:pt x="694" y="2670"/>
                    <a:pt x="694" y="2670"/>
                  </a:cubicBezTo>
                  <a:cubicBezTo>
                    <a:pt x="695" y="2670"/>
                    <a:pt x="695" y="2670"/>
                    <a:pt x="695" y="2670"/>
                  </a:cubicBezTo>
                  <a:cubicBezTo>
                    <a:pt x="696" y="2670"/>
                    <a:pt x="696" y="2670"/>
                    <a:pt x="697" y="2669"/>
                  </a:cubicBezTo>
                  <a:cubicBezTo>
                    <a:pt x="697" y="2669"/>
                    <a:pt x="697" y="2669"/>
                    <a:pt x="698" y="2669"/>
                  </a:cubicBezTo>
                  <a:cubicBezTo>
                    <a:pt x="698" y="2669"/>
                    <a:pt x="698" y="2669"/>
                    <a:pt x="698" y="2669"/>
                  </a:cubicBezTo>
                  <a:cubicBezTo>
                    <a:pt x="699" y="2668"/>
                    <a:pt x="700" y="2668"/>
                    <a:pt x="701" y="2668"/>
                  </a:cubicBezTo>
                  <a:cubicBezTo>
                    <a:pt x="701" y="2667"/>
                    <a:pt x="702" y="2667"/>
                    <a:pt x="702" y="2667"/>
                  </a:cubicBezTo>
                  <a:cubicBezTo>
                    <a:pt x="702" y="2667"/>
                    <a:pt x="703" y="2667"/>
                    <a:pt x="703" y="2667"/>
                  </a:cubicBezTo>
                  <a:cubicBezTo>
                    <a:pt x="703" y="2667"/>
                    <a:pt x="703" y="2667"/>
                    <a:pt x="703" y="2667"/>
                  </a:cubicBezTo>
                  <a:cubicBezTo>
                    <a:pt x="704" y="2666"/>
                    <a:pt x="705" y="2666"/>
                    <a:pt x="706" y="2665"/>
                  </a:cubicBezTo>
                  <a:cubicBezTo>
                    <a:pt x="707" y="2665"/>
                    <a:pt x="709" y="2664"/>
                    <a:pt x="710" y="2664"/>
                  </a:cubicBezTo>
                  <a:cubicBezTo>
                    <a:pt x="710" y="2664"/>
                    <a:pt x="710" y="2664"/>
                    <a:pt x="711" y="2664"/>
                  </a:cubicBezTo>
                  <a:cubicBezTo>
                    <a:pt x="711" y="2664"/>
                    <a:pt x="711" y="2663"/>
                    <a:pt x="711" y="2663"/>
                  </a:cubicBezTo>
                  <a:cubicBezTo>
                    <a:pt x="711" y="2663"/>
                    <a:pt x="712" y="2663"/>
                    <a:pt x="712" y="2663"/>
                  </a:cubicBezTo>
                  <a:cubicBezTo>
                    <a:pt x="713" y="2663"/>
                    <a:pt x="713" y="2662"/>
                    <a:pt x="713" y="2662"/>
                  </a:cubicBezTo>
                  <a:cubicBezTo>
                    <a:pt x="716" y="2661"/>
                    <a:pt x="719" y="2660"/>
                    <a:pt x="722" y="2659"/>
                  </a:cubicBezTo>
                  <a:cubicBezTo>
                    <a:pt x="722" y="2659"/>
                    <a:pt x="722" y="2659"/>
                    <a:pt x="722" y="2659"/>
                  </a:cubicBezTo>
                  <a:cubicBezTo>
                    <a:pt x="722" y="2659"/>
                    <a:pt x="723" y="2658"/>
                    <a:pt x="723" y="2658"/>
                  </a:cubicBezTo>
                  <a:cubicBezTo>
                    <a:pt x="724" y="2658"/>
                    <a:pt x="724" y="2658"/>
                    <a:pt x="725" y="2658"/>
                  </a:cubicBezTo>
                  <a:cubicBezTo>
                    <a:pt x="726" y="2657"/>
                    <a:pt x="727" y="2657"/>
                    <a:pt x="728" y="2656"/>
                  </a:cubicBezTo>
                  <a:cubicBezTo>
                    <a:pt x="728" y="2656"/>
                    <a:pt x="729" y="2656"/>
                    <a:pt x="729" y="2656"/>
                  </a:cubicBezTo>
                  <a:cubicBezTo>
                    <a:pt x="729" y="2656"/>
                    <a:pt x="729" y="2656"/>
                    <a:pt x="730" y="2655"/>
                  </a:cubicBezTo>
                  <a:cubicBezTo>
                    <a:pt x="730" y="2655"/>
                    <a:pt x="730" y="2655"/>
                    <a:pt x="731" y="2655"/>
                  </a:cubicBezTo>
                  <a:cubicBezTo>
                    <a:pt x="731" y="2655"/>
                    <a:pt x="731" y="2655"/>
                    <a:pt x="732" y="2654"/>
                  </a:cubicBezTo>
                  <a:cubicBezTo>
                    <a:pt x="732" y="2654"/>
                    <a:pt x="732" y="2654"/>
                    <a:pt x="733" y="2654"/>
                  </a:cubicBezTo>
                  <a:cubicBezTo>
                    <a:pt x="733" y="2654"/>
                    <a:pt x="733" y="2654"/>
                    <a:pt x="733" y="2654"/>
                  </a:cubicBezTo>
                  <a:cubicBezTo>
                    <a:pt x="734" y="2654"/>
                    <a:pt x="734" y="2653"/>
                    <a:pt x="735" y="2653"/>
                  </a:cubicBezTo>
                  <a:cubicBezTo>
                    <a:pt x="735" y="2653"/>
                    <a:pt x="735" y="2653"/>
                    <a:pt x="735" y="2653"/>
                  </a:cubicBezTo>
                  <a:cubicBezTo>
                    <a:pt x="735" y="2653"/>
                    <a:pt x="736" y="2653"/>
                    <a:pt x="736" y="2653"/>
                  </a:cubicBezTo>
                  <a:cubicBezTo>
                    <a:pt x="738" y="2652"/>
                    <a:pt x="739" y="2651"/>
                    <a:pt x="741" y="2651"/>
                  </a:cubicBezTo>
                  <a:cubicBezTo>
                    <a:pt x="741" y="2650"/>
                    <a:pt x="742" y="2650"/>
                    <a:pt x="742" y="2650"/>
                  </a:cubicBezTo>
                  <a:cubicBezTo>
                    <a:pt x="745" y="2649"/>
                    <a:pt x="747" y="2648"/>
                    <a:pt x="750" y="2647"/>
                  </a:cubicBezTo>
                  <a:cubicBezTo>
                    <a:pt x="751" y="2647"/>
                    <a:pt x="751" y="2646"/>
                    <a:pt x="752" y="2646"/>
                  </a:cubicBezTo>
                  <a:cubicBezTo>
                    <a:pt x="752" y="2646"/>
                    <a:pt x="753" y="2646"/>
                    <a:pt x="753" y="2645"/>
                  </a:cubicBezTo>
                  <a:cubicBezTo>
                    <a:pt x="753" y="2645"/>
                    <a:pt x="753" y="2645"/>
                    <a:pt x="753" y="2645"/>
                  </a:cubicBezTo>
                  <a:cubicBezTo>
                    <a:pt x="754" y="2645"/>
                    <a:pt x="756" y="2644"/>
                    <a:pt x="757" y="2644"/>
                  </a:cubicBezTo>
                  <a:cubicBezTo>
                    <a:pt x="757" y="2644"/>
                    <a:pt x="758" y="2643"/>
                    <a:pt x="759" y="2643"/>
                  </a:cubicBezTo>
                  <a:cubicBezTo>
                    <a:pt x="759" y="2643"/>
                    <a:pt x="760" y="2642"/>
                    <a:pt x="761" y="2642"/>
                  </a:cubicBezTo>
                  <a:cubicBezTo>
                    <a:pt x="765" y="2640"/>
                    <a:pt x="768" y="2639"/>
                    <a:pt x="772" y="2637"/>
                  </a:cubicBezTo>
                  <a:cubicBezTo>
                    <a:pt x="773" y="2637"/>
                    <a:pt x="773" y="2637"/>
                    <a:pt x="773" y="2637"/>
                  </a:cubicBezTo>
                  <a:cubicBezTo>
                    <a:pt x="774" y="2637"/>
                    <a:pt x="774" y="2637"/>
                    <a:pt x="774" y="2637"/>
                  </a:cubicBezTo>
                  <a:cubicBezTo>
                    <a:pt x="774" y="2637"/>
                    <a:pt x="774" y="2636"/>
                    <a:pt x="774" y="2636"/>
                  </a:cubicBezTo>
                  <a:cubicBezTo>
                    <a:pt x="775" y="2636"/>
                    <a:pt x="775" y="2636"/>
                    <a:pt x="775" y="2636"/>
                  </a:cubicBezTo>
                  <a:cubicBezTo>
                    <a:pt x="776" y="2636"/>
                    <a:pt x="777" y="2635"/>
                    <a:pt x="777" y="2635"/>
                  </a:cubicBezTo>
                  <a:cubicBezTo>
                    <a:pt x="778" y="2635"/>
                    <a:pt x="778" y="2635"/>
                    <a:pt x="779" y="2634"/>
                  </a:cubicBezTo>
                  <a:cubicBezTo>
                    <a:pt x="779" y="2634"/>
                    <a:pt x="779" y="2634"/>
                    <a:pt x="780" y="2634"/>
                  </a:cubicBezTo>
                  <a:cubicBezTo>
                    <a:pt x="780" y="2634"/>
                    <a:pt x="780" y="2634"/>
                    <a:pt x="780" y="2634"/>
                  </a:cubicBezTo>
                  <a:cubicBezTo>
                    <a:pt x="780" y="2634"/>
                    <a:pt x="780" y="2634"/>
                    <a:pt x="780" y="2634"/>
                  </a:cubicBezTo>
                  <a:cubicBezTo>
                    <a:pt x="782" y="2633"/>
                    <a:pt x="783" y="2633"/>
                    <a:pt x="785" y="2632"/>
                  </a:cubicBezTo>
                  <a:cubicBezTo>
                    <a:pt x="786" y="2632"/>
                    <a:pt x="786" y="2631"/>
                    <a:pt x="787" y="2631"/>
                  </a:cubicBezTo>
                  <a:cubicBezTo>
                    <a:pt x="787" y="2631"/>
                    <a:pt x="787" y="2631"/>
                    <a:pt x="787" y="2631"/>
                  </a:cubicBezTo>
                  <a:cubicBezTo>
                    <a:pt x="788" y="2631"/>
                    <a:pt x="789" y="2630"/>
                    <a:pt x="790" y="2630"/>
                  </a:cubicBezTo>
                  <a:cubicBezTo>
                    <a:pt x="791" y="2629"/>
                    <a:pt x="793" y="2628"/>
                    <a:pt x="795" y="2628"/>
                  </a:cubicBezTo>
                  <a:cubicBezTo>
                    <a:pt x="798" y="2626"/>
                    <a:pt x="801" y="2625"/>
                    <a:pt x="804" y="2624"/>
                  </a:cubicBezTo>
                  <a:cubicBezTo>
                    <a:pt x="805" y="2623"/>
                    <a:pt x="807" y="2623"/>
                    <a:pt x="808" y="2622"/>
                  </a:cubicBezTo>
                  <a:cubicBezTo>
                    <a:pt x="808" y="2622"/>
                    <a:pt x="809" y="2622"/>
                    <a:pt x="809" y="2622"/>
                  </a:cubicBezTo>
                  <a:cubicBezTo>
                    <a:pt x="810" y="2621"/>
                    <a:pt x="810" y="2621"/>
                    <a:pt x="810" y="2621"/>
                  </a:cubicBezTo>
                  <a:cubicBezTo>
                    <a:pt x="811" y="2621"/>
                    <a:pt x="812" y="2621"/>
                    <a:pt x="812" y="2620"/>
                  </a:cubicBezTo>
                  <a:cubicBezTo>
                    <a:pt x="812" y="2620"/>
                    <a:pt x="813" y="2620"/>
                    <a:pt x="813" y="2620"/>
                  </a:cubicBezTo>
                  <a:cubicBezTo>
                    <a:pt x="813" y="2620"/>
                    <a:pt x="813" y="2620"/>
                    <a:pt x="813" y="2620"/>
                  </a:cubicBezTo>
                  <a:cubicBezTo>
                    <a:pt x="815" y="2619"/>
                    <a:pt x="817" y="2618"/>
                    <a:pt x="818" y="2618"/>
                  </a:cubicBezTo>
                  <a:cubicBezTo>
                    <a:pt x="819" y="2617"/>
                    <a:pt x="820" y="2617"/>
                    <a:pt x="820" y="2617"/>
                  </a:cubicBezTo>
                  <a:cubicBezTo>
                    <a:pt x="821" y="2616"/>
                    <a:pt x="822" y="2616"/>
                    <a:pt x="823" y="2616"/>
                  </a:cubicBezTo>
                  <a:cubicBezTo>
                    <a:pt x="823" y="2616"/>
                    <a:pt x="824" y="2615"/>
                    <a:pt x="825" y="2615"/>
                  </a:cubicBezTo>
                  <a:cubicBezTo>
                    <a:pt x="825" y="2615"/>
                    <a:pt x="825" y="2615"/>
                    <a:pt x="825" y="2615"/>
                  </a:cubicBezTo>
                  <a:cubicBezTo>
                    <a:pt x="826" y="2615"/>
                    <a:pt x="827" y="2614"/>
                    <a:pt x="828" y="2614"/>
                  </a:cubicBezTo>
                  <a:cubicBezTo>
                    <a:pt x="835" y="2611"/>
                    <a:pt x="841" y="2608"/>
                    <a:pt x="848" y="2605"/>
                  </a:cubicBezTo>
                  <a:cubicBezTo>
                    <a:pt x="849" y="2605"/>
                    <a:pt x="849" y="2605"/>
                    <a:pt x="849" y="2605"/>
                  </a:cubicBezTo>
                  <a:cubicBezTo>
                    <a:pt x="849" y="2605"/>
                    <a:pt x="849" y="2605"/>
                    <a:pt x="849" y="2605"/>
                  </a:cubicBezTo>
                  <a:cubicBezTo>
                    <a:pt x="850" y="2604"/>
                    <a:pt x="850" y="2604"/>
                    <a:pt x="850" y="2604"/>
                  </a:cubicBezTo>
                  <a:cubicBezTo>
                    <a:pt x="850" y="2604"/>
                    <a:pt x="850" y="2604"/>
                    <a:pt x="851" y="2604"/>
                  </a:cubicBezTo>
                  <a:cubicBezTo>
                    <a:pt x="851" y="2604"/>
                    <a:pt x="851" y="2604"/>
                    <a:pt x="851" y="2604"/>
                  </a:cubicBezTo>
                  <a:cubicBezTo>
                    <a:pt x="851" y="2604"/>
                    <a:pt x="852" y="2604"/>
                    <a:pt x="852" y="2603"/>
                  </a:cubicBezTo>
                  <a:cubicBezTo>
                    <a:pt x="853" y="2603"/>
                    <a:pt x="854" y="2603"/>
                    <a:pt x="855" y="2602"/>
                  </a:cubicBezTo>
                  <a:cubicBezTo>
                    <a:pt x="855" y="2602"/>
                    <a:pt x="855" y="2602"/>
                    <a:pt x="855" y="2602"/>
                  </a:cubicBezTo>
                  <a:cubicBezTo>
                    <a:pt x="855" y="2602"/>
                    <a:pt x="855" y="2602"/>
                    <a:pt x="855" y="2602"/>
                  </a:cubicBezTo>
                  <a:cubicBezTo>
                    <a:pt x="857" y="2601"/>
                    <a:pt x="859" y="2600"/>
                    <a:pt x="861" y="2600"/>
                  </a:cubicBezTo>
                  <a:cubicBezTo>
                    <a:pt x="863" y="2599"/>
                    <a:pt x="865" y="2598"/>
                    <a:pt x="867" y="2597"/>
                  </a:cubicBezTo>
                  <a:cubicBezTo>
                    <a:pt x="867" y="2597"/>
                    <a:pt x="867" y="2597"/>
                    <a:pt x="868" y="2597"/>
                  </a:cubicBezTo>
                  <a:cubicBezTo>
                    <a:pt x="868" y="2597"/>
                    <a:pt x="868" y="2596"/>
                    <a:pt x="869" y="2596"/>
                  </a:cubicBezTo>
                  <a:cubicBezTo>
                    <a:pt x="870" y="2596"/>
                    <a:pt x="870" y="2596"/>
                    <a:pt x="871" y="2595"/>
                  </a:cubicBezTo>
                  <a:cubicBezTo>
                    <a:pt x="871" y="2595"/>
                    <a:pt x="872" y="2595"/>
                    <a:pt x="872" y="2595"/>
                  </a:cubicBezTo>
                  <a:cubicBezTo>
                    <a:pt x="872" y="2595"/>
                    <a:pt x="872" y="2595"/>
                    <a:pt x="872" y="2595"/>
                  </a:cubicBezTo>
                  <a:cubicBezTo>
                    <a:pt x="872" y="2595"/>
                    <a:pt x="873" y="2595"/>
                    <a:pt x="873" y="2594"/>
                  </a:cubicBezTo>
                  <a:cubicBezTo>
                    <a:pt x="873" y="2594"/>
                    <a:pt x="873" y="2594"/>
                    <a:pt x="873" y="2594"/>
                  </a:cubicBezTo>
                  <a:cubicBezTo>
                    <a:pt x="874" y="2594"/>
                    <a:pt x="874" y="2594"/>
                    <a:pt x="874" y="2594"/>
                  </a:cubicBezTo>
                  <a:cubicBezTo>
                    <a:pt x="874" y="2594"/>
                    <a:pt x="874" y="2594"/>
                    <a:pt x="874" y="2594"/>
                  </a:cubicBezTo>
                  <a:cubicBezTo>
                    <a:pt x="875" y="2594"/>
                    <a:pt x="876" y="2593"/>
                    <a:pt x="877" y="2593"/>
                  </a:cubicBezTo>
                  <a:cubicBezTo>
                    <a:pt x="877" y="2593"/>
                    <a:pt x="877" y="2593"/>
                    <a:pt x="877" y="2593"/>
                  </a:cubicBezTo>
                  <a:cubicBezTo>
                    <a:pt x="878" y="2592"/>
                    <a:pt x="878" y="2592"/>
                    <a:pt x="879" y="2592"/>
                  </a:cubicBezTo>
                  <a:cubicBezTo>
                    <a:pt x="879" y="2592"/>
                    <a:pt x="880" y="2592"/>
                    <a:pt x="880" y="2591"/>
                  </a:cubicBezTo>
                  <a:cubicBezTo>
                    <a:pt x="880" y="2591"/>
                    <a:pt x="881" y="2591"/>
                    <a:pt x="881" y="2591"/>
                  </a:cubicBezTo>
                  <a:cubicBezTo>
                    <a:pt x="881" y="2591"/>
                    <a:pt x="881" y="2591"/>
                    <a:pt x="881" y="2591"/>
                  </a:cubicBezTo>
                  <a:cubicBezTo>
                    <a:pt x="882" y="2591"/>
                    <a:pt x="883" y="2590"/>
                    <a:pt x="883" y="2590"/>
                  </a:cubicBezTo>
                  <a:cubicBezTo>
                    <a:pt x="884" y="2590"/>
                    <a:pt x="885" y="2590"/>
                    <a:pt x="885" y="2589"/>
                  </a:cubicBezTo>
                  <a:cubicBezTo>
                    <a:pt x="886" y="2589"/>
                    <a:pt x="887" y="2589"/>
                    <a:pt x="888" y="2588"/>
                  </a:cubicBezTo>
                  <a:cubicBezTo>
                    <a:pt x="888" y="2588"/>
                    <a:pt x="889" y="2588"/>
                    <a:pt x="890" y="2587"/>
                  </a:cubicBezTo>
                  <a:cubicBezTo>
                    <a:pt x="890" y="2587"/>
                    <a:pt x="891" y="2587"/>
                    <a:pt x="892" y="2587"/>
                  </a:cubicBezTo>
                  <a:cubicBezTo>
                    <a:pt x="892" y="2586"/>
                    <a:pt x="892" y="2586"/>
                    <a:pt x="892" y="2586"/>
                  </a:cubicBezTo>
                  <a:cubicBezTo>
                    <a:pt x="892" y="2586"/>
                    <a:pt x="893" y="2586"/>
                    <a:pt x="893" y="2586"/>
                  </a:cubicBezTo>
                  <a:cubicBezTo>
                    <a:pt x="893" y="2586"/>
                    <a:pt x="893" y="2586"/>
                    <a:pt x="894" y="2586"/>
                  </a:cubicBezTo>
                  <a:cubicBezTo>
                    <a:pt x="894" y="2586"/>
                    <a:pt x="894" y="2586"/>
                    <a:pt x="894" y="2586"/>
                  </a:cubicBezTo>
                  <a:cubicBezTo>
                    <a:pt x="895" y="2585"/>
                    <a:pt x="896" y="2585"/>
                    <a:pt x="897" y="2584"/>
                  </a:cubicBezTo>
                  <a:cubicBezTo>
                    <a:pt x="897" y="2584"/>
                    <a:pt x="897" y="2584"/>
                    <a:pt x="898" y="2584"/>
                  </a:cubicBezTo>
                  <a:cubicBezTo>
                    <a:pt x="898" y="2584"/>
                    <a:pt x="898" y="2584"/>
                    <a:pt x="898" y="2584"/>
                  </a:cubicBezTo>
                  <a:cubicBezTo>
                    <a:pt x="898" y="2584"/>
                    <a:pt x="899" y="2583"/>
                    <a:pt x="899" y="2583"/>
                  </a:cubicBezTo>
                  <a:cubicBezTo>
                    <a:pt x="899" y="2583"/>
                    <a:pt x="899" y="2583"/>
                    <a:pt x="900" y="2583"/>
                  </a:cubicBezTo>
                  <a:cubicBezTo>
                    <a:pt x="900" y="2583"/>
                    <a:pt x="900" y="2583"/>
                    <a:pt x="900" y="2583"/>
                  </a:cubicBezTo>
                  <a:cubicBezTo>
                    <a:pt x="911" y="2578"/>
                    <a:pt x="923" y="2573"/>
                    <a:pt x="934" y="2569"/>
                  </a:cubicBezTo>
                  <a:cubicBezTo>
                    <a:pt x="934" y="2568"/>
                    <a:pt x="935" y="2568"/>
                    <a:pt x="935" y="2568"/>
                  </a:cubicBezTo>
                  <a:cubicBezTo>
                    <a:pt x="937" y="2567"/>
                    <a:pt x="938" y="2567"/>
                    <a:pt x="940" y="2566"/>
                  </a:cubicBezTo>
                  <a:cubicBezTo>
                    <a:pt x="940" y="2566"/>
                    <a:pt x="940" y="2566"/>
                    <a:pt x="941" y="2566"/>
                  </a:cubicBezTo>
                  <a:cubicBezTo>
                    <a:pt x="941" y="2566"/>
                    <a:pt x="941" y="2566"/>
                    <a:pt x="941" y="2566"/>
                  </a:cubicBezTo>
                  <a:cubicBezTo>
                    <a:pt x="941" y="2565"/>
                    <a:pt x="941" y="2565"/>
                    <a:pt x="942" y="2565"/>
                  </a:cubicBezTo>
                  <a:cubicBezTo>
                    <a:pt x="942" y="2565"/>
                    <a:pt x="943" y="2565"/>
                    <a:pt x="943" y="2565"/>
                  </a:cubicBezTo>
                  <a:cubicBezTo>
                    <a:pt x="943" y="2565"/>
                    <a:pt x="943" y="2565"/>
                    <a:pt x="943" y="2565"/>
                  </a:cubicBezTo>
                  <a:cubicBezTo>
                    <a:pt x="944" y="2564"/>
                    <a:pt x="944" y="2564"/>
                    <a:pt x="945" y="2564"/>
                  </a:cubicBezTo>
                  <a:cubicBezTo>
                    <a:pt x="945" y="2564"/>
                    <a:pt x="946" y="2564"/>
                    <a:pt x="946" y="2563"/>
                  </a:cubicBezTo>
                  <a:cubicBezTo>
                    <a:pt x="947" y="2563"/>
                    <a:pt x="948" y="2563"/>
                    <a:pt x="948" y="2562"/>
                  </a:cubicBezTo>
                  <a:cubicBezTo>
                    <a:pt x="949" y="2562"/>
                    <a:pt x="949" y="2562"/>
                    <a:pt x="949" y="2562"/>
                  </a:cubicBezTo>
                  <a:cubicBezTo>
                    <a:pt x="949" y="2562"/>
                    <a:pt x="950" y="2562"/>
                    <a:pt x="950" y="2562"/>
                  </a:cubicBezTo>
                  <a:cubicBezTo>
                    <a:pt x="950" y="2562"/>
                    <a:pt x="950" y="2562"/>
                    <a:pt x="951" y="2561"/>
                  </a:cubicBezTo>
                  <a:cubicBezTo>
                    <a:pt x="951" y="2561"/>
                    <a:pt x="951" y="2561"/>
                    <a:pt x="951" y="2561"/>
                  </a:cubicBezTo>
                  <a:cubicBezTo>
                    <a:pt x="951" y="2561"/>
                    <a:pt x="952" y="2561"/>
                    <a:pt x="952" y="2561"/>
                  </a:cubicBezTo>
                  <a:cubicBezTo>
                    <a:pt x="952" y="2561"/>
                    <a:pt x="952" y="2561"/>
                    <a:pt x="953" y="2561"/>
                  </a:cubicBezTo>
                  <a:cubicBezTo>
                    <a:pt x="953" y="2560"/>
                    <a:pt x="954" y="2560"/>
                    <a:pt x="955" y="2560"/>
                  </a:cubicBezTo>
                  <a:cubicBezTo>
                    <a:pt x="955" y="2559"/>
                    <a:pt x="956" y="2559"/>
                    <a:pt x="956" y="2559"/>
                  </a:cubicBezTo>
                  <a:cubicBezTo>
                    <a:pt x="956" y="2559"/>
                    <a:pt x="956" y="2559"/>
                    <a:pt x="957" y="2559"/>
                  </a:cubicBezTo>
                  <a:cubicBezTo>
                    <a:pt x="957" y="2559"/>
                    <a:pt x="957" y="2559"/>
                    <a:pt x="957" y="2559"/>
                  </a:cubicBezTo>
                  <a:cubicBezTo>
                    <a:pt x="958" y="2558"/>
                    <a:pt x="959" y="2558"/>
                    <a:pt x="959" y="2558"/>
                  </a:cubicBezTo>
                  <a:cubicBezTo>
                    <a:pt x="959" y="2558"/>
                    <a:pt x="960" y="2558"/>
                    <a:pt x="960" y="2558"/>
                  </a:cubicBezTo>
                  <a:cubicBezTo>
                    <a:pt x="960" y="2557"/>
                    <a:pt x="960" y="2557"/>
                    <a:pt x="961" y="2557"/>
                  </a:cubicBezTo>
                  <a:cubicBezTo>
                    <a:pt x="961" y="2557"/>
                    <a:pt x="961" y="2557"/>
                    <a:pt x="961" y="2557"/>
                  </a:cubicBezTo>
                  <a:cubicBezTo>
                    <a:pt x="961" y="2557"/>
                    <a:pt x="962" y="2557"/>
                    <a:pt x="962" y="2557"/>
                  </a:cubicBezTo>
                  <a:cubicBezTo>
                    <a:pt x="962" y="2556"/>
                    <a:pt x="963" y="2556"/>
                    <a:pt x="963" y="2556"/>
                  </a:cubicBezTo>
                  <a:cubicBezTo>
                    <a:pt x="963" y="2556"/>
                    <a:pt x="963" y="2556"/>
                    <a:pt x="963" y="2556"/>
                  </a:cubicBezTo>
                  <a:cubicBezTo>
                    <a:pt x="965" y="2555"/>
                    <a:pt x="967" y="2555"/>
                    <a:pt x="968" y="2554"/>
                  </a:cubicBezTo>
                  <a:cubicBezTo>
                    <a:pt x="971" y="2553"/>
                    <a:pt x="973" y="2552"/>
                    <a:pt x="975" y="2551"/>
                  </a:cubicBezTo>
                  <a:cubicBezTo>
                    <a:pt x="975" y="2551"/>
                    <a:pt x="975" y="2551"/>
                    <a:pt x="976" y="2551"/>
                  </a:cubicBezTo>
                  <a:cubicBezTo>
                    <a:pt x="976" y="2551"/>
                    <a:pt x="976" y="2551"/>
                    <a:pt x="976" y="2551"/>
                  </a:cubicBezTo>
                  <a:cubicBezTo>
                    <a:pt x="977" y="2550"/>
                    <a:pt x="978" y="2550"/>
                    <a:pt x="978" y="2550"/>
                  </a:cubicBezTo>
                  <a:cubicBezTo>
                    <a:pt x="979" y="2549"/>
                    <a:pt x="980" y="2549"/>
                    <a:pt x="981" y="2549"/>
                  </a:cubicBezTo>
                  <a:cubicBezTo>
                    <a:pt x="984" y="2547"/>
                    <a:pt x="987" y="2546"/>
                    <a:pt x="990" y="2545"/>
                  </a:cubicBezTo>
                  <a:cubicBezTo>
                    <a:pt x="990" y="2545"/>
                    <a:pt x="990" y="2545"/>
                    <a:pt x="990" y="2545"/>
                  </a:cubicBezTo>
                  <a:cubicBezTo>
                    <a:pt x="990" y="2544"/>
                    <a:pt x="991" y="2544"/>
                    <a:pt x="991" y="2544"/>
                  </a:cubicBezTo>
                  <a:cubicBezTo>
                    <a:pt x="991" y="2544"/>
                    <a:pt x="992" y="2544"/>
                    <a:pt x="992" y="2544"/>
                  </a:cubicBezTo>
                  <a:cubicBezTo>
                    <a:pt x="993" y="2543"/>
                    <a:pt x="995" y="2543"/>
                    <a:pt x="997" y="2542"/>
                  </a:cubicBezTo>
                  <a:cubicBezTo>
                    <a:pt x="997" y="2542"/>
                    <a:pt x="997" y="2542"/>
                    <a:pt x="997" y="2542"/>
                  </a:cubicBezTo>
                  <a:cubicBezTo>
                    <a:pt x="999" y="2541"/>
                    <a:pt x="1000" y="2540"/>
                    <a:pt x="1002" y="2540"/>
                  </a:cubicBezTo>
                  <a:cubicBezTo>
                    <a:pt x="1002" y="2540"/>
                    <a:pt x="1002" y="2539"/>
                    <a:pt x="1002" y="2539"/>
                  </a:cubicBezTo>
                  <a:cubicBezTo>
                    <a:pt x="1004" y="2539"/>
                    <a:pt x="1006" y="2538"/>
                    <a:pt x="1007" y="2537"/>
                  </a:cubicBezTo>
                  <a:cubicBezTo>
                    <a:pt x="1007" y="2537"/>
                    <a:pt x="1008" y="2537"/>
                    <a:pt x="1008" y="2537"/>
                  </a:cubicBezTo>
                  <a:cubicBezTo>
                    <a:pt x="1009" y="2537"/>
                    <a:pt x="1009" y="2536"/>
                    <a:pt x="1010" y="2536"/>
                  </a:cubicBezTo>
                  <a:cubicBezTo>
                    <a:pt x="1011" y="2536"/>
                    <a:pt x="1011" y="2536"/>
                    <a:pt x="1012" y="2535"/>
                  </a:cubicBezTo>
                  <a:cubicBezTo>
                    <a:pt x="1012" y="2535"/>
                    <a:pt x="1012" y="2535"/>
                    <a:pt x="1013" y="2535"/>
                  </a:cubicBezTo>
                  <a:cubicBezTo>
                    <a:pt x="1015" y="2534"/>
                    <a:pt x="1017" y="2533"/>
                    <a:pt x="1020" y="2532"/>
                  </a:cubicBezTo>
                  <a:cubicBezTo>
                    <a:pt x="1020" y="2532"/>
                    <a:pt x="1021" y="2532"/>
                    <a:pt x="1021" y="2531"/>
                  </a:cubicBezTo>
                  <a:cubicBezTo>
                    <a:pt x="1021" y="2531"/>
                    <a:pt x="1022" y="2531"/>
                    <a:pt x="1022" y="2531"/>
                  </a:cubicBezTo>
                  <a:cubicBezTo>
                    <a:pt x="1026" y="2529"/>
                    <a:pt x="1030" y="2528"/>
                    <a:pt x="1034" y="2526"/>
                  </a:cubicBezTo>
                  <a:cubicBezTo>
                    <a:pt x="1035" y="2526"/>
                    <a:pt x="1035" y="2525"/>
                    <a:pt x="1036" y="2525"/>
                  </a:cubicBezTo>
                  <a:cubicBezTo>
                    <a:pt x="1037" y="2525"/>
                    <a:pt x="1037" y="2525"/>
                    <a:pt x="1037" y="2524"/>
                  </a:cubicBezTo>
                  <a:cubicBezTo>
                    <a:pt x="1038" y="2524"/>
                    <a:pt x="1039" y="2524"/>
                    <a:pt x="1039" y="2524"/>
                  </a:cubicBezTo>
                  <a:cubicBezTo>
                    <a:pt x="1040" y="2523"/>
                    <a:pt x="1041" y="2523"/>
                    <a:pt x="1042" y="2522"/>
                  </a:cubicBezTo>
                  <a:cubicBezTo>
                    <a:pt x="1043" y="2522"/>
                    <a:pt x="1043" y="2522"/>
                    <a:pt x="1044" y="2522"/>
                  </a:cubicBezTo>
                  <a:cubicBezTo>
                    <a:pt x="1044" y="2522"/>
                    <a:pt x="1044" y="2522"/>
                    <a:pt x="1044" y="2522"/>
                  </a:cubicBezTo>
                  <a:cubicBezTo>
                    <a:pt x="1045" y="2521"/>
                    <a:pt x="1046" y="2521"/>
                    <a:pt x="1047" y="2520"/>
                  </a:cubicBezTo>
                  <a:cubicBezTo>
                    <a:pt x="1048" y="2520"/>
                    <a:pt x="1048" y="2520"/>
                    <a:pt x="1048" y="2520"/>
                  </a:cubicBezTo>
                  <a:cubicBezTo>
                    <a:pt x="1049" y="2520"/>
                    <a:pt x="1049" y="2520"/>
                    <a:pt x="1050" y="2519"/>
                  </a:cubicBezTo>
                  <a:cubicBezTo>
                    <a:pt x="1050" y="2519"/>
                    <a:pt x="1050" y="2519"/>
                    <a:pt x="1051" y="2519"/>
                  </a:cubicBezTo>
                  <a:cubicBezTo>
                    <a:pt x="1051" y="2519"/>
                    <a:pt x="1051" y="2519"/>
                    <a:pt x="1051" y="2519"/>
                  </a:cubicBezTo>
                  <a:cubicBezTo>
                    <a:pt x="1051" y="2519"/>
                    <a:pt x="1052" y="2518"/>
                    <a:pt x="1052" y="2518"/>
                  </a:cubicBezTo>
                  <a:cubicBezTo>
                    <a:pt x="1052" y="2518"/>
                    <a:pt x="1052" y="2518"/>
                    <a:pt x="1053" y="2518"/>
                  </a:cubicBezTo>
                  <a:cubicBezTo>
                    <a:pt x="1053" y="2518"/>
                    <a:pt x="1053" y="2518"/>
                    <a:pt x="1053" y="2518"/>
                  </a:cubicBezTo>
                  <a:cubicBezTo>
                    <a:pt x="1053" y="2518"/>
                    <a:pt x="1054" y="2518"/>
                    <a:pt x="1054" y="2517"/>
                  </a:cubicBezTo>
                  <a:cubicBezTo>
                    <a:pt x="1054" y="2517"/>
                    <a:pt x="1054" y="2517"/>
                    <a:pt x="1054" y="2517"/>
                  </a:cubicBezTo>
                  <a:cubicBezTo>
                    <a:pt x="1055" y="2517"/>
                    <a:pt x="1056" y="2517"/>
                    <a:pt x="1057" y="2516"/>
                  </a:cubicBezTo>
                  <a:cubicBezTo>
                    <a:pt x="1058" y="2516"/>
                    <a:pt x="1059" y="2515"/>
                    <a:pt x="1060" y="2515"/>
                  </a:cubicBezTo>
                  <a:cubicBezTo>
                    <a:pt x="1060" y="2515"/>
                    <a:pt x="1061" y="2515"/>
                    <a:pt x="1061" y="2514"/>
                  </a:cubicBezTo>
                  <a:cubicBezTo>
                    <a:pt x="1063" y="2514"/>
                    <a:pt x="1064" y="2513"/>
                    <a:pt x="1065" y="2513"/>
                  </a:cubicBezTo>
                  <a:cubicBezTo>
                    <a:pt x="1066" y="2512"/>
                    <a:pt x="1066" y="2512"/>
                    <a:pt x="1067" y="2512"/>
                  </a:cubicBezTo>
                  <a:cubicBezTo>
                    <a:pt x="1067" y="2512"/>
                    <a:pt x="1067" y="2512"/>
                    <a:pt x="1067" y="2512"/>
                  </a:cubicBezTo>
                  <a:cubicBezTo>
                    <a:pt x="1068" y="2512"/>
                    <a:pt x="1068" y="2512"/>
                    <a:pt x="1068" y="2511"/>
                  </a:cubicBezTo>
                  <a:cubicBezTo>
                    <a:pt x="1069" y="2511"/>
                    <a:pt x="1070" y="2511"/>
                    <a:pt x="1071" y="2510"/>
                  </a:cubicBezTo>
                  <a:cubicBezTo>
                    <a:pt x="1072" y="2510"/>
                    <a:pt x="1072" y="2510"/>
                    <a:pt x="1073" y="2510"/>
                  </a:cubicBezTo>
                  <a:cubicBezTo>
                    <a:pt x="1073" y="2509"/>
                    <a:pt x="1073" y="2509"/>
                    <a:pt x="1074" y="2509"/>
                  </a:cubicBezTo>
                  <a:cubicBezTo>
                    <a:pt x="1074" y="2509"/>
                    <a:pt x="1074" y="2509"/>
                    <a:pt x="1075" y="2509"/>
                  </a:cubicBezTo>
                  <a:cubicBezTo>
                    <a:pt x="1075" y="2508"/>
                    <a:pt x="1076" y="2508"/>
                    <a:pt x="1077" y="2508"/>
                  </a:cubicBezTo>
                  <a:cubicBezTo>
                    <a:pt x="1077" y="2508"/>
                    <a:pt x="1077" y="2508"/>
                    <a:pt x="1077" y="2508"/>
                  </a:cubicBezTo>
                  <a:cubicBezTo>
                    <a:pt x="1078" y="2507"/>
                    <a:pt x="1078" y="2507"/>
                    <a:pt x="1079" y="2507"/>
                  </a:cubicBezTo>
                  <a:cubicBezTo>
                    <a:pt x="1086" y="2504"/>
                    <a:pt x="1093" y="2501"/>
                    <a:pt x="1100" y="2498"/>
                  </a:cubicBezTo>
                  <a:cubicBezTo>
                    <a:pt x="1100" y="2498"/>
                    <a:pt x="1101" y="2497"/>
                    <a:pt x="1102" y="2497"/>
                  </a:cubicBezTo>
                  <a:cubicBezTo>
                    <a:pt x="1102" y="2497"/>
                    <a:pt x="1103" y="2497"/>
                    <a:pt x="1103" y="2497"/>
                  </a:cubicBezTo>
                  <a:cubicBezTo>
                    <a:pt x="1104" y="2496"/>
                    <a:pt x="1104" y="2496"/>
                    <a:pt x="1105" y="2496"/>
                  </a:cubicBezTo>
                  <a:cubicBezTo>
                    <a:pt x="1105" y="2496"/>
                    <a:pt x="1105" y="2496"/>
                    <a:pt x="1105" y="2496"/>
                  </a:cubicBezTo>
                  <a:cubicBezTo>
                    <a:pt x="1106" y="2495"/>
                    <a:pt x="1106" y="2495"/>
                    <a:pt x="1107" y="2495"/>
                  </a:cubicBezTo>
                  <a:cubicBezTo>
                    <a:pt x="1111" y="2493"/>
                    <a:pt x="1115" y="2492"/>
                    <a:pt x="1119" y="2490"/>
                  </a:cubicBezTo>
                  <a:cubicBezTo>
                    <a:pt x="1119" y="2490"/>
                    <a:pt x="1119" y="2490"/>
                    <a:pt x="1119" y="2490"/>
                  </a:cubicBezTo>
                  <a:cubicBezTo>
                    <a:pt x="1119" y="2490"/>
                    <a:pt x="1119" y="2490"/>
                    <a:pt x="1120" y="2490"/>
                  </a:cubicBezTo>
                  <a:cubicBezTo>
                    <a:pt x="1122" y="2489"/>
                    <a:pt x="1124" y="2488"/>
                    <a:pt x="1127" y="2487"/>
                  </a:cubicBezTo>
                  <a:cubicBezTo>
                    <a:pt x="1127" y="2486"/>
                    <a:pt x="1127" y="2486"/>
                    <a:pt x="1128" y="2486"/>
                  </a:cubicBezTo>
                  <a:cubicBezTo>
                    <a:pt x="1128" y="2486"/>
                    <a:pt x="1128" y="2486"/>
                    <a:pt x="1128" y="2486"/>
                  </a:cubicBezTo>
                  <a:cubicBezTo>
                    <a:pt x="1129" y="2486"/>
                    <a:pt x="1129" y="2485"/>
                    <a:pt x="1130" y="2485"/>
                  </a:cubicBezTo>
                  <a:cubicBezTo>
                    <a:pt x="1131" y="2485"/>
                    <a:pt x="1131" y="2485"/>
                    <a:pt x="1131" y="2485"/>
                  </a:cubicBezTo>
                  <a:cubicBezTo>
                    <a:pt x="1132" y="2484"/>
                    <a:pt x="1133" y="2484"/>
                    <a:pt x="1134" y="2484"/>
                  </a:cubicBezTo>
                  <a:cubicBezTo>
                    <a:pt x="1134" y="2484"/>
                    <a:pt x="1134" y="2484"/>
                    <a:pt x="1134" y="2483"/>
                  </a:cubicBezTo>
                  <a:cubicBezTo>
                    <a:pt x="1136" y="2483"/>
                    <a:pt x="1138" y="2482"/>
                    <a:pt x="1139" y="2481"/>
                  </a:cubicBezTo>
                  <a:cubicBezTo>
                    <a:pt x="1140" y="2481"/>
                    <a:pt x="1140" y="2481"/>
                    <a:pt x="1140" y="2481"/>
                  </a:cubicBezTo>
                  <a:cubicBezTo>
                    <a:pt x="1141" y="2481"/>
                    <a:pt x="1141" y="2480"/>
                    <a:pt x="1142" y="2480"/>
                  </a:cubicBezTo>
                  <a:cubicBezTo>
                    <a:pt x="1142" y="2480"/>
                    <a:pt x="1143" y="2480"/>
                    <a:pt x="1143" y="2480"/>
                  </a:cubicBezTo>
                  <a:cubicBezTo>
                    <a:pt x="1143" y="2479"/>
                    <a:pt x="1144" y="2479"/>
                    <a:pt x="1144" y="2479"/>
                  </a:cubicBezTo>
                  <a:cubicBezTo>
                    <a:pt x="1144" y="2479"/>
                    <a:pt x="1144" y="2479"/>
                    <a:pt x="1145" y="2479"/>
                  </a:cubicBezTo>
                  <a:cubicBezTo>
                    <a:pt x="1145" y="2479"/>
                    <a:pt x="1145" y="2479"/>
                    <a:pt x="1145" y="2479"/>
                  </a:cubicBezTo>
                  <a:cubicBezTo>
                    <a:pt x="1146" y="2478"/>
                    <a:pt x="1148" y="2478"/>
                    <a:pt x="1149" y="2477"/>
                  </a:cubicBezTo>
                  <a:cubicBezTo>
                    <a:pt x="1149" y="2477"/>
                    <a:pt x="1149" y="2477"/>
                    <a:pt x="1150" y="2477"/>
                  </a:cubicBezTo>
                  <a:cubicBezTo>
                    <a:pt x="1150" y="2477"/>
                    <a:pt x="1150" y="2477"/>
                    <a:pt x="1150" y="2477"/>
                  </a:cubicBezTo>
                  <a:cubicBezTo>
                    <a:pt x="1152" y="2476"/>
                    <a:pt x="1154" y="2475"/>
                    <a:pt x="1156" y="2474"/>
                  </a:cubicBezTo>
                  <a:cubicBezTo>
                    <a:pt x="1156" y="2474"/>
                    <a:pt x="1156" y="2474"/>
                    <a:pt x="1157" y="2474"/>
                  </a:cubicBezTo>
                  <a:cubicBezTo>
                    <a:pt x="1157" y="2474"/>
                    <a:pt x="1157" y="2474"/>
                    <a:pt x="1157" y="2474"/>
                  </a:cubicBezTo>
                  <a:cubicBezTo>
                    <a:pt x="1158" y="2473"/>
                    <a:pt x="1158" y="2473"/>
                    <a:pt x="1158" y="2473"/>
                  </a:cubicBezTo>
                  <a:cubicBezTo>
                    <a:pt x="1159" y="2473"/>
                    <a:pt x="1160" y="2473"/>
                    <a:pt x="1161" y="2472"/>
                  </a:cubicBezTo>
                  <a:cubicBezTo>
                    <a:pt x="1162" y="2472"/>
                    <a:pt x="1163" y="2471"/>
                    <a:pt x="1164" y="2471"/>
                  </a:cubicBezTo>
                  <a:cubicBezTo>
                    <a:pt x="1165" y="2470"/>
                    <a:pt x="1165" y="2470"/>
                    <a:pt x="1166" y="2470"/>
                  </a:cubicBezTo>
                  <a:cubicBezTo>
                    <a:pt x="1167" y="2470"/>
                    <a:pt x="1167" y="2469"/>
                    <a:pt x="1167" y="2469"/>
                  </a:cubicBezTo>
                  <a:cubicBezTo>
                    <a:pt x="1168" y="2469"/>
                    <a:pt x="1168" y="2469"/>
                    <a:pt x="1168" y="2469"/>
                  </a:cubicBezTo>
                  <a:cubicBezTo>
                    <a:pt x="1168" y="2469"/>
                    <a:pt x="1168" y="2469"/>
                    <a:pt x="1169" y="2469"/>
                  </a:cubicBezTo>
                  <a:cubicBezTo>
                    <a:pt x="1169" y="2469"/>
                    <a:pt x="1169" y="2468"/>
                    <a:pt x="1170" y="2468"/>
                  </a:cubicBezTo>
                  <a:cubicBezTo>
                    <a:pt x="1170" y="2468"/>
                    <a:pt x="1170" y="2468"/>
                    <a:pt x="1170" y="2468"/>
                  </a:cubicBezTo>
                  <a:cubicBezTo>
                    <a:pt x="1174" y="2467"/>
                    <a:pt x="1177" y="2465"/>
                    <a:pt x="1180" y="2464"/>
                  </a:cubicBezTo>
                  <a:cubicBezTo>
                    <a:pt x="1181" y="2463"/>
                    <a:pt x="1182" y="2463"/>
                    <a:pt x="1183" y="2463"/>
                  </a:cubicBezTo>
                  <a:cubicBezTo>
                    <a:pt x="1184" y="2462"/>
                    <a:pt x="1185" y="2462"/>
                    <a:pt x="1186" y="2461"/>
                  </a:cubicBezTo>
                  <a:cubicBezTo>
                    <a:pt x="1188" y="2461"/>
                    <a:pt x="1189" y="2460"/>
                    <a:pt x="1190" y="2459"/>
                  </a:cubicBezTo>
                  <a:cubicBezTo>
                    <a:pt x="1191" y="2459"/>
                    <a:pt x="1191" y="2459"/>
                    <a:pt x="1191" y="2459"/>
                  </a:cubicBezTo>
                  <a:cubicBezTo>
                    <a:pt x="1191" y="2459"/>
                    <a:pt x="1191" y="2459"/>
                    <a:pt x="1192" y="2459"/>
                  </a:cubicBezTo>
                  <a:cubicBezTo>
                    <a:pt x="1192" y="2459"/>
                    <a:pt x="1192" y="2459"/>
                    <a:pt x="1192" y="2459"/>
                  </a:cubicBezTo>
                  <a:cubicBezTo>
                    <a:pt x="1194" y="2458"/>
                    <a:pt x="1196" y="2457"/>
                    <a:pt x="1197" y="2456"/>
                  </a:cubicBezTo>
                  <a:cubicBezTo>
                    <a:pt x="1198" y="2456"/>
                    <a:pt x="1198" y="2456"/>
                    <a:pt x="1199" y="2456"/>
                  </a:cubicBezTo>
                  <a:cubicBezTo>
                    <a:pt x="1199" y="2456"/>
                    <a:pt x="1199" y="2456"/>
                    <a:pt x="1200" y="2456"/>
                  </a:cubicBezTo>
                  <a:cubicBezTo>
                    <a:pt x="1200" y="2455"/>
                    <a:pt x="1200" y="2455"/>
                    <a:pt x="1200" y="2455"/>
                  </a:cubicBezTo>
                  <a:cubicBezTo>
                    <a:pt x="1201" y="2455"/>
                    <a:pt x="1201" y="2455"/>
                    <a:pt x="1201" y="2455"/>
                  </a:cubicBezTo>
                  <a:cubicBezTo>
                    <a:pt x="1202" y="2455"/>
                    <a:pt x="1202" y="2454"/>
                    <a:pt x="1202" y="2454"/>
                  </a:cubicBezTo>
                  <a:cubicBezTo>
                    <a:pt x="1203" y="2454"/>
                    <a:pt x="1203" y="2454"/>
                    <a:pt x="1203" y="2454"/>
                  </a:cubicBezTo>
                  <a:cubicBezTo>
                    <a:pt x="1203" y="2454"/>
                    <a:pt x="1203" y="2454"/>
                    <a:pt x="1203" y="2454"/>
                  </a:cubicBezTo>
                  <a:cubicBezTo>
                    <a:pt x="1204" y="2454"/>
                    <a:pt x="1204" y="2454"/>
                    <a:pt x="1204" y="2454"/>
                  </a:cubicBezTo>
                  <a:cubicBezTo>
                    <a:pt x="1205" y="2453"/>
                    <a:pt x="1206" y="2453"/>
                    <a:pt x="1207" y="2452"/>
                  </a:cubicBezTo>
                  <a:cubicBezTo>
                    <a:pt x="1207" y="2452"/>
                    <a:pt x="1207" y="2452"/>
                    <a:pt x="1207" y="2452"/>
                  </a:cubicBezTo>
                  <a:cubicBezTo>
                    <a:pt x="1208" y="2452"/>
                    <a:pt x="1208" y="2452"/>
                    <a:pt x="1208" y="2452"/>
                  </a:cubicBezTo>
                  <a:cubicBezTo>
                    <a:pt x="1208" y="2452"/>
                    <a:pt x="1208" y="2452"/>
                    <a:pt x="1208" y="2452"/>
                  </a:cubicBezTo>
                  <a:cubicBezTo>
                    <a:pt x="1214" y="2449"/>
                    <a:pt x="1219" y="2447"/>
                    <a:pt x="1225" y="2445"/>
                  </a:cubicBezTo>
                  <a:cubicBezTo>
                    <a:pt x="1226" y="2444"/>
                    <a:pt x="1226" y="2444"/>
                    <a:pt x="1226" y="2444"/>
                  </a:cubicBezTo>
                  <a:cubicBezTo>
                    <a:pt x="1227" y="2444"/>
                    <a:pt x="1227" y="2444"/>
                    <a:pt x="1228" y="2444"/>
                  </a:cubicBezTo>
                  <a:cubicBezTo>
                    <a:pt x="1228" y="2444"/>
                    <a:pt x="1228" y="2443"/>
                    <a:pt x="1228" y="2443"/>
                  </a:cubicBezTo>
                  <a:cubicBezTo>
                    <a:pt x="1228" y="2443"/>
                    <a:pt x="1229" y="2443"/>
                    <a:pt x="1229" y="2443"/>
                  </a:cubicBezTo>
                  <a:cubicBezTo>
                    <a:pt x="1229" y="2443"/>
                    <a:pt x="1229" y="2443"/>
                    <a:pt x="1230" y="2443"/>
                  </a:cubicBezTo>
                  <a:cubicBezTo>
                    <a:pt x="1230" y="2443"/>
                    <a:pt x="1231" y="2442"/>
                    <a:pt x="1231" y="2442"/>
                  </a:cubicBezTo>
                  <a:cubicBezTo>
                    <a:pt x="1231" y="2442"/>
                    <a:pt x="1231" y="2442"/>
                    <a:pt x="1232" y="2442"/>
                  </a:cubicBezTo>
                  <a:cubicBezTo>
                    <a:pt x="1232" y="2442"/>
                    <a:pt x="1232" y="2442"/>
                    <a:pt x="1232" y="2442"/>
                  </a:cubicBezTo>
                  <a:cubicBezTo>
                    <a:pt x="1233" y="2441"/>
                    <a:pt x="1234" y="2441"/>
                    <a:pt x="1234" y="2441"/>
                  </a:cubicBezTo>
                  <a:cubicBezTo>
                    <a:pt x="1235" y="2441"/>
                    <a:pt x="1235" y="2440"/>
                    <a:pt x="1235" y="2440"/>
                  </a:cubicBezTo>
                  <a:cubicBezTo>
                    <a:pt x="1236" y="2440"/>
                    <a:pt x="1236" y="2440"/>
                    <a:pt x="1236" y="2440"/>
                  </a:cubicBezTo>
                  <a:cubicBezTo>
                    <a:pt x="1237" y="2440"/>
                    <a:pt x="1238" y="2439"/>
                    <a:pt x="1238" y="2439"/>
                  </a:cubicBezTo>
                  <a:cubicBezTo>
                    <a:pt x="1240" y="2439"/>
                    <a:pt x="1241" y="2438"/>
                    <a:pt x="1242" y="2437"/>
                  </a:cubicBezTo>
                  <a:cubicBezTo>
                    <a:pt x="1243" y="2437"/>
                    <a:pt x="1243" y="2437"/>
                    <a:pt x="1243" y="2437"/>
                  </a:cubicBezTo>
                  <a:cubicBezTo>
                    <a:pt x="1244" y="2437"/>
                    <a:pt x="1245" y="2436"/>
                    <a:pt x="1246" y="2436"/>
                  </a:cubicBezTo>
                  <a:cubicBezTo>
                    <a:pt x="1246" y="2436"/>
                    <a:pt x="1246" y="2436"/>
                    <a:pt x="1246" y="2436"/>
                  </a:cubicBezTo>
                  <a:cubicBezTo>
                    <a:pt x="1247" y="2435"/>
                    <a:pt x="1247" y="2435"/>
                    <a:pt x="1248" y="2435"/>
                  </a:cubicBezTo>
                  <a:cubicBezTo>
                    <a:pt x="1248" y="2435"/>
                    <a:pt x="1248" y="2435"/>
                    <a:pt x="1248" y="2435"/>
                  </a:cubicBezTo>
                  <a:cubicBezTo>
                    <a:pt x="1249" y="2435"/>
                    <a:pt x="1249" y="2434"/>
                    <a:pt x="1250" y="2434"/>
                  </a:cubicBezTo>
                  <a:cubicBezTo>
                    <a:pt x="1250" y="2434"/>
                    <a:pt x="1250" y="2434"/>
                    <a:pt x="1250" y="2434"/>
                  </a:cubicBezTo>
                  <a:cubicBezTo>
                    <a:pt x="1251" y="2434"/>
                    <a:pt x="1253" y="2433"/>
                    <a:pt x="1254" y="2432"/>
                  </a:cubicBezTo>
                  <a:cubicBezTo>
                    <a:pt x="1254" y="2432"/>
                    <a:pt x="1254" y="2432"/>
                    <a:pt x="1255" y="2432"/>
                  </a:cubicBezTo>
                  <a:cubicBezTo>
                    <a:pt x="1255" y="2432"/>
                    <a:pt x="1255" y="2432"/>
                    <a:pt x="1256" y="2432"/>
                  </a:cubicBezTo>
                  <a:cubicBezTo>
                    <a:pt x="1256" y="2432"/>
                    <a:pt x="1256" y="2431"/>
                    <a:pt x="1256" y="2431"/>
                  </a:cubicBezTo>
                  <a:cubicBezTo>
                    <a:pt x="1258" y="2431"/>
                    <a:pt x="1259" y="2430"/>
                    <a:pt x="1260" y="2430"/>
                  </a:cubicBezTo>
                  <a:cubicBezTo>
                    <a:pt x="1261" y="2430"/>
                    <a:pt x="1261" y="2429"/>
                    <a:pt x="1261" y="2429"/>
                  </a:cubicBezTo>
                  <a:cubicBezTo>
                    <a:pt x="1262" y="2429"/>
                    <a:pt x="1262" y="2429"/>
                    <a:pt x="1262" y="2429"/>
                  </a:cubicBezTo>
                  <a:cubicBezTo>
                    <a:pt x="1262" y="2429"/>
                    <a:pt x="1263" y="2429"/>
                    <a:pt x="1263" y="2429"/>
                  </a:cubicBezTo>
                  <a:cubicBezTo>
                    <a:pt x="1263" y="2428"/>
                    <a:pt x="1263" y="2428"/>
                    <a:pt x="1264" y="2428"/>
                  </a:cubicBezTo>
                  <a:cubicBezTo>
                    <a:pt x="1265" y="2428"/>
                    <a:pt x="1266" y="2427"/>
                    <a:pt x="1268" y="2427"/>
                  </a:cubicBezTo>
                  <a:cubicBezTo>
                    <a:pt x="1268" y="2426"/>
                    <a:pt x="1268" y="2426"/>
                    <a:pt x="1269" y="2426"/>
                  </a:cubicBezTo>
                  <a:cubicBezTo>
                    <a:pt x="1269" y="2426"/>
                    <a:pt x="1269" y="2426"/>
                    <a:pt x="1269" y="2426"/>
                  </a:cubicBezTo>
                  <a:cubicBezTo>
                    <a:pt x="1271" y="2425"/>
                    <a:pt x="1273" y="2424"/>
                    <a:pt x="1276" y="2423"/>
                  </a:cubicBezTo>
                  <a:cubicBezTo>
                    <a:pt x="1276" y="2423"/>
                    <a:pt x="1276" y="2423"/>
                    <a:pt x="1276" y="2423"/>
                  </a:cubicBezTo>
                  <a:cubicBezTo>
                    <a:pt x="1276" y="2423"/>
                    <a:pt x="1277" y="2423"/>
                    <a:pt x="1277" y="2423"/>
                  </a:cubicBezTo>
                  <a:cubicBezTo>
                    <a:pt x="1277" y="2423"/>
                    <a:pt x="1277" y="2422"/>
                    <a:pt x="1278" y="2422"/>
                  </a:cubicBezTo>
                  <a:cubicBezTo>
                    <a:pt x="1278" y="2422"/>
                    <a:pt x="1278" y="2422"/>
                    <a:pt x="1278" y="2422"/>
                  </a:cubicBezTo>
                  <a:cubicBezTo>
                    <a:pt x="1282" y="2421"/>
                    <a:pt x="1286" y="2419"/>
                    <a:pt x="1289" y="2417"/>
                  </a:cubicBezTo>
                  <a:cubicBezTo>
                    <a:pt x="1290" y="2417"/>
                    <a:pt x="1290" y="2417"/>
                    <a:pt x="1290" y="2417"/>
                  </a:cubicBezTo>
                  <a:cubicBezTo>
                    <a:pt x="1292" y="2416"/>
                    <a:pt x="1293" y="2416"/>
                    <a:pt x="1294" y="2415"/>
                  </a:cubicBezTo>
                  <a:cubicBezTo>
                    <a:pt x="1295" y="2415"/>
                    <a:pt x="1295" y="2415"/>
                    <a:pt x="1295" y="2415"/>
                  </a:cubicBezTo>
                  <a:cubicBezTo>
                    <a:pt x="1296" y="2415"/>
                    <a:pt x="1297" y="2414"/>
                    <a:pt x="1298" y="2414"/>
                  </a:cubicBezTo>
                  <a:cubicBezTo>
                    <a:pt x="1298" y="2414"/>
                    <a:pt x="1298" y="2413"/>
                    <a:pt x="1299" y="2413"/>
                  </a:cubicBezTo>
                  <a:cubicBezTo>
                    <a:pt x="1302" y="2412"/>
                    <a:pt x="1305" y="2411"/>
                    <a:pt x="1308" y="2409"/>
                  </a:cubicBezTo>
                  <a:cubicBezTo>
                    <a:pt x="1308" y="2409"/>
                    <a:pt x="1308" y="2409"/>
                    <a:pt x="1308" y="2409"/>
                  </a:cubicBezTo>
                  <a:cubicBezTo>
                    <a:pt x="1309" y="2409"/>
                    <a:pt x="1310" y="2408"/>
                    <a:pt x="1311" y="2408"/>
                  </a:cubicBezTo>
                  <a:cubicBezTo>
                    <a:pt x="1312" y="2408"/>
                    <a:pt x="1312" y="2408"/>
                    <a:pt x="1312" y="2408"/>
                  </a:cubicBezTo>
                  <a:cubicBezTo>
                    <a:pt x="1312" y="2408"/>
                    <a:pt x="1313" y="2407"/>
                    <a:pt x="1313" y="2407"/>
                  </a:cubicBezTo>
                  <a:cubicBezTo>
                    <a:pt x="1313" y="2407"/>
                    <a:pt x="1313" y="2407"/>
                    <a:pt x="1313" y="2407"/>
                  </a:cubicBezTo>
                  <a:cubicBezTo>
                    <a:pt x="1314" y="2407"/>
                    <a:pt x="1315" y="2407"/>
                    <a:pt x="1315" y="2406"/>
                  </a:cubicBezTo>
                  <a:cubicBezTo>
                    <a:pt x="1316" y="2406"/>
                    <a:pt x="1316" y="2406"/>
                    <a:pt x="1316" y="2406"/>
                  </a:cubicBezTo>
                  <a:cubicBezTo>
                    <a:pt x="1317" y="2406"/>
                    <a:pt x="1317" y="2406"/>
                    <a:pt x="1318" y="2405"/>
                  </a:cubicBezTo>
                  <a:cubicBezTo>
                    <a:pt x="1318" y="2405"/>
                    <a:pt x="1318" y="2405"/>
                    <a:pt x="1318" y="2405"/>
                  </a:cubicBezTo>
                  <a:cubicBezTo>
                    <a:pt x="1319" y="2405"/>
                    <a:pt x="1319" y="2405"/>
                    <a:pt x="1320" y="2404"/>
                  </a:cubicBezTo>
                  <a:cubicBezTo>
                    <a:pt x="1322" y="2404"/>
                    <a:pt x="1324" y="2403"/>
                    <a:pt x="1325" y="2402"/>
                  </a:cubicBezTo>
                  <a:cubicBezTo>
                    <a:pt x="1326" y="2402"/>
                    <a:pt x="1326" y="2402"/>
                    <a:pt x="1327" y="2402"/>
                  </a:cubicBezTo>
                  <a:cubicBezTo>
                    <a:pt x="1327" y="2401"/>
                    <a:pt x="1327" y="2401"/>
                    <a:pt x="1327" y="2401"/>
                  </a:cubicBezTo>
                  <a:cubicBezTo>
                    <a:pt x="1328" y="2401"/>
                    <a:pt x="1328" y="2401"/>
                    <a:pt x="1328" y="2401"/>
                  </a:cubicBezTo>
                  <a:cubicBezTo>
                    <a:pt x="1330" y="2400"/>
                    <a:pt x="1331" y="2399"/>
                    <a:pt x="1333" y="2399"/>
                  </a:cubicBezTo>
                  <a:cubicBezTo>
                    <a:pt x="1341" y="2395"/>
                    <a:pt x="1348" y="2392"/>
                    <a:pt x="1356" y="2389"/>
                  </a:cubicBezTo>
                  <a:cubicBezTo>
                    <a:pt x="1356" y="2389"/>
                    <a:pt x="1357" y="2389"/>
                    <a:pt x="1357" y="2389"/>
                  </a:cubicBezTo>
                  <a:cubicBezTo>
                    <a:pt x="1360" y="2387"/>
                    <a:pt x="1363" y="2386"/>
                    <a:pt x="1366" y="2385"/>
                  </a:cubicBezTo>
                  <a:cubicBezTo>
                    <a:pt x="1366" y="2385"/>
                    <a:pt x="1366" y="2385"/>
                    <a:pt x="1366" y="2385"/>
                  </a:cubicBezTo>
                  <a:cubicBezTo>
                    <a:pt x="1370" y="2383"/>
                    <a:pt x="1375" y="2381"/>
                    <a:pt x="1379" y="2379"/>
                  </a:cubicBezTo>
                  <a:cubicBezTo>
                    <a:pt x="1380" y="2379"/>
                    <a:pt x="1381" y="2378"/>
                    <a:pt x="1382" y="2378"/>
                  </a:cubicBezTo>
                  <a:cubicBezTo>
                    <a:pt x="1383" y="2378"/>
                    <a:pt x="1384" y="2377"/>
                    <a:pt x="1385" y="2377"/>
                  </a:cubicBezTo>
                  <a:cubicBezTo>
                    <a:pt x="1386" y="2376"/>
                    <a:pt x="1387" y="2376"/>
                    <a:pt x="1388" y="2375"/>
                  </a:cubicBezTo>
                  <a:cubicBezTo>
                    <a:pt x="1388" y="2375"/>
                    <a:pt x="1388" y="2375"/>
                    <a:pt x="1388" y="2375"/>
                  </a:cubicBezTo>
                  <a:cubicBezTo>
                    <a:pt x="1389" y="2375"/>
                    <a:pt x="1389" y="2375"/>
                    <a:pt x="1389" y="2375"/>
                  </a:cubicBezTo>
                  <a:cubicBezTo>
                    <a:pt x="1389" y="2375"/>
                    <a:pt x="1389" y="2375"/>
                    <a:pt x="1389" y="2375"/>
                  </a:cubicBezTo>
                  <a:cubicBezTo>
                    <a:pt x="1389" y="2375"/>
                    <a:pt x="1389" y="2375"/>
                    <a:pt x="1389" y="2375"/>
                  </a:cubicBezTo>
                  <a:cubicBezTo>
                    <a:pt x="1390" y="2374"/>
                    <a:pt x="1391" y="2374"/>
                    <a:pt x="1392" y="2374"/>
                  </a:cubicBezTo>
                  <a:cubicBezTo>
                    <a:pt x="1392" y="2374"/>
                    <a:pt x="1393" y="2373"/>
                    <a:pt x="1393" y="2373"/>
                  </a:cubicBezTo>
                  <a:cubicBezTo>
                    <a:pt x="1395" y="2372"/>
                    <a:pt x="1397" y="2372"/>
                    <a:pt x="1399" y="2371"/>
                  </a:cubicBezTo>
                  <a:cubicBezTo>
                    <a:pt x="1399" y="2371"/>
                    <a:pt x="1399" y="2371"/>
                    <a:pt x="1399" y="2371"/>
                  </a:cubicBezTo>
                  <a:cubicBezTo>
                    <a:pt x="1400" y="2370"/>
                    <a:pt x="1401" y="2370"/>
                    <a:pt x="1402" y="2370"/>
                  </a:cubicBezTo>
                  <a:cubicBezTo>
                    <a:pt x="1402" y="2369"/>
                    <a:pt x="1402" y="2369"/>
                    <a:pt x="1402" y="2369"/>
                  </a:cubicBezTo>
                  <a:cubicBezTo>
                    <a:pt x="1404" y="2369"/>
                    <a:pt x="1406" y="2368"/>
                    <a:pt x="1408" y="2367"/>
                  </a:cubicBezTo>
                  <a:cubicBezTo>
                    <a:pt x="1408" y="2367"/>
                    <a:pt x="1408" y="2367"/>
                    <a:pt x="1409" y="2367"/>
                  </a:cubicBezTo>
                  <a:cubicBezTo>
                    <a:pt x="1411" y="2366"/>
                    <a:pt x="1413" y="2365"/>
                    <a:pt x="1415" y="2364"/>
                  </a:cubicBezTo>
                  <a:cubicBezTo>
                    <a:pt x="1415" y="2364"/>
                    <a:pt x="1415" y="2364"/>
                    <a:pt x="1415" y="2364"/>
                  </a:cubicBezTo>
                  <a:cubicBezTo>
                    <a:pt x="1417" y="2363"/>
                    <a:pt x="1418" y="2363"/>
                    <a:pt x="1419" y="2362"/>
                  </a:cubicBezTo>
                  <a:cubicBezTo>
                    <a:pt x="1420" y="2362"/>
                    <a:pt x="1420" y="2362"/>
                    <a:pt x="1420" y="2362"/>
                  </a:cubicBezTo>
                  <a:cubicBezTo>
                    <a:pt x="1420" y="2362"/>
                    <a:pt x="1421" y="2362"/>
                    <a:pt x="1421" y="2361"/>
                  </a:cubicBezTo>
                  <a:cubicBezTo>
                    <a:pt x="1421" y="2361"/>
                    <a:pt x="1421" y="2361"/>
                    <a:pt x="1421" y="2361"/>
                  </a:cubicBezTo>
                  <a:cubicBezTo>
                    <a:pt x="1422" y="2361"/>
                    <a:pt x="1422" y="2361"/>
                    <a:pt x="1422" y="2361"/>
                  </a:cubicBezTo>
                  <a:cubicBezTo>
                    <a:pt x="1423" y="2361"/>
                    <a:pt x="1423" y="2360"/>
                    <a:pt x="1424" y="2360"/>
                  </a:cubicBezTo>
                  <a:cubicBezTo>
                    <a:pt x="1424" y="2360"/>
                    <a:pt x="1424" y="2360"/>
                    <a:pt x="1424" y="2360"/>
                  </a:cubicBezTo>
                  <a:cubicBezTo>
                    <a:pt x="1424" y="2360"/>
                    <a:pt x="1425" y="2360"/>
                    <a:pt x="1425" y="2360"/>
                  </a:cubicBezTo>
                  <a:cubicBezTo>
                    <a:pt x="1425" y="2360"/>
                    <a:pt x="1425" y="2360"/>
                    <a:pt x="1425" y="2359"/>
                  </a:cubicBezTo>
                  <a:cubicBezTo>
                    <a:pt x="1426" y="2359"/>
                    <a:pt x="1427" y="2359"/>
                    <a:pt x="1428" y="2359"/>
                  </a:cubicBezTo>
                  <a:cubicBezTo>
                    <a:pt x="1428" y="2359"/>
                    <a:pt x="1428" y="2359"/>
                    <a:pt x="1428" y="2359"/>
                  </a:cubicBezTo>
                  <a:cubicBezTo>
                    <a:pt x="1430" y="2357"/>
                    <a:pt x="1433" y="2356"/>
                    <a:pt x="1435" y="2355"/>
                  </a:cubicBezTo>
                  <a:cubicBezTo>
                    <a:pt x="1435" y="2355"/>
                    <a:pt x="1436" y="2355"/>
                    <a:pt x="1436" y="2355"/>
                  </a:cubicBezTo>
                  <a:cubicBezTo>
                    <a:pt x="1436" y="2355"/>
                    <a:pt x="1436" y="2355"/>
                    <a:pt x="1436" y="2355"/>
                  </a:cubicBezTo>
                  <a:cubicBezTo>
                    <a:pt x="1436" y="2355"/>
                    <a:pt x="1436" y="2355"/>
                    <a:pt x="1436" y="2355"/>
                  </a:cubicBezTo>
                  <a:cubicBezTo>
                    <a:pt x="1438" y="2354"/>
                    <a:pt x="1439" y="2354"/>
                    <a:pt x="1440" y="2353"/>
                  </a:cubicBezTo>
                  <a:cubicBezTo>
                    <a:pt x="1440" y="2353"/>
                    <a:pt x="1440" y="2353"/>
                    <a:pt x="1440" y="2353"/>
                  </a:cubicBezTo>
                  <a:cubicBezTo>
                    <a:pt x="1441" y="2353"/>
                    <a:pt x="1442" y="2353"/>
                    <a:pt x="1442" y="2352"/>
                  </a:cubicBezTo>
                  <a:cubicBezTo>
                    <a:pt x="1443" y="2352"/>
                    <a:pt x="1443" y="2352"/>
                    <a:pt x="1444" y="2352"/>
                  </a:cubicBezTo>
                  <a:cubicBezTo>
                    <a:pt x="1444" y="2352"/>
                    <a:pt x="1444" y="2352"/>
                    <a:pt x="1444" y="2352"/>
                  </a:cubicBezTo>
                  <a:cubicBezTo>
                    <a:pt x="1444" y="2352"/>
                    <a:pt x="1444" y="2352"/>
                    <a:pt x="1444" y="2351"/>
                  </a:cubicBezTo>
                  <a:cubicBezTo>
                    <a:pt x="1445" y="2351"/>
                    <a:pt x="1445" y="2351"/>
                    <a:pt x="1445" y="2351"/>
                  </a:cubicBezTo>
                  <a:cubicBezTo>
                    <a:pt x="1446" y="2351"/>
                    <a:pt x="1447" y="2350"/>
                    <a:pt x="1448" y="2350"/>
                  </a:cubicBezTo>
                  <a:cubicBezTo>
                    <a:pt x="1448" y="2350"/>
                    <a:pt x="1448" y="2350"/>
                    <a:pt x="1448" y="2350"/>
                  </a:cubicBezTo>
                  <a:cubicBezTo>
                    <a:pt x="1449" y="2350"/>
                    <a:pt x="1449" y="2349"/>
                    <a:pt x="1449" y="2349"/>
                  </a:cubicBezTo>
                  <a:cubicBezTo>
                    <a:pt x="1450" y="2349"/>
                    <a:pt x="1450" y="2349"/>
                    <a:pt x="1450" y="2349"/>
                  </a:cubicBezTo>
                  <a:cubicBezTo>
                    <a:pt x="1450" y="2349"/>
                    <a:pt x="1450" y="2349"/>
                    <a:pt x="1450" y="2349"/>
                  </a:cubicBezTo>
                  <a:cubicBezTo>
                    <a:pt x="1451" y="2349"/>
                    <a:pt x="1451" y="2349"/>
                    <a:pt x="1451" y="2348"/>
                  </a:cubicBezTo>
                  <a:cubicBezTo>
                    <a:pt x="1452" y="2348"/>
                    <a:pt x="1452" y="2348"/>
                    <a:pt x="1452" y="2348"/>
                  </a:cubicBezTo>
                  <a:cubicBezTo>
                    <a:pt x="1452" y="2348"/>
                    <a:pt x="1453" y="2348"/>
                    <a:pt x="1453" y="2348"/>
                  </a:cubicBezTo>
                  <a:cubicBezTo>
                    <a:pt x="1453" y="2348"/>
                    <a:pt x="1453" y="2348"/>
                    <a:pt x="1453" y="2348"/>
                  </a:cubicBezTo>
                  <a:cubicBezTo>
                    <a:pt x="1454" y="2347"/>
                    <a:pt x="1456" y="2347"/>
                    <a:pt x="1457" y="2346"/>
                  </a:cubicBezTo>
                  <a:cubicBezTo>
                    <a:pt x="1457" y="2346"/>
                    <a:pt x="1458" y="2346"/>
                    <a:pt x="1458" y="2346"/>
                  </a:cubicBezTo>
                  <a:cubicBezTo>
                    <a:pt x="1459" y="2345"/>
                    <a:pt x="1459" y="2345"/>
                    <a:pt x="1460" y="2345"/>
                  </a:cubicBezTo>
                  <a:cubicBezTo>
                    <a:pt x="1460" y="2345"/>
                    <a:pt x="1460" y="2345"/>
                    <a:pt x="1460" y="2345"/>
                  </a:cubicBezTo>
                  <a:cubicBezTo>
                    <a:pt x="1460" y="2345"/>
                    <a:pt x="1460" y="2345"/>
                    <a:pt x="1460" y="2345"/>
                  </a:cubicBezTo>
                  <a:cubicBezTo>
                    <a:pt x="1461" y="2345"/>
                    <a:pt x="1461" y="2345"/>
                    <a:pt x="1461" y="2344"/>
                  </a:cubicBezTo>
                  <a:cubicBezTo>
                    <a:pt x="1464" y="2343"/>
                    <a:pt x="1467" y="2342"/>
                    <a:pt x="1471" y="2340"/>
                  </a:cubicBezTo>
                  <a:cubicBezTo>
                    <a:pt x="1471" y="2340"/>
                    <a:pt x="1472" y="2340"/>
                    <a:pt x="1472" y="2339"/>
                  </a:cubicBezTo>
                  <a:cubicBezTo>
                    <a:pt x="1473" y="2339"/>
                    <a:pt x="1474" y="2339"/>
                    <a:pt x="1475" y="2338"/>
                  </a:cubicBezTo>
                  <a:cubicBezTo>
                    <a:pt x="1475" y="2338"/>
                    <a:pt x="1476" y="2338"/>
                    <a:pt x="1476" y="2338"/>
                  </a:cubicBezTo>
                  <a:cubicBezTo>
                    <a:pt x="1476" y="2338"/>
                    <a:pt x="1476" y="2338"/>
                    <a:pt x="1476" y="2338"/>
                  </a:cubicBezTo>
                  <a:cubicBezTo>
                    <a:pt x="1476" y="2338"/>
                    <a:pt x="1477" y="2338"/>
                    <a:pt x="1477" y="2338"/>
                  </a:cubicBezTo>
                  <a:cubicBezTo>
                    <a:pt x="1477" y="2338"/>
                    <a:pt x="1477" y="2338"/>
                    <a:pt x="1477" y="2338"/>
                  </a:cubicBezTo>
                  <a:cubicBezTo>
                    <a:pt x="1477" y="2337"/>
                    <a:pt x="1477" y="2337"/>
                    <a:pt x="1477" y="2337"/>
                  </a:cubicBezTo>
                  <a:cubicBezTo>
                    <a:pt x="1478" y="2337"/>
                    <a:pt x="1478" y="2337"/>
                    <a:pt x="1478" y="2337"/>
                  </a:cubicBezTo>
                  <a:cubicBezTo>
                    <a:pt x="1478" y="2337"/>
                    <a:pt x="1478" y="2337"/>
                    <a:pt x="1478" y="2337"/>
                  </a:cubicBezTo>
                  <a:cubicBezTo>
                    <a:pt x="1484" y="2335"/>
                    <a:pt x="1489" y="2332"/>
                    <a:pt x="1494" y="2330"/>
                  </a:cubicBezTo>
                  <a:cubicBezTo>
                    <a:pt x="1495" y="2330"/>
                    <a:pt x="1495" y="2330"/>
                    <a:pt x="1495" y="2330"/>
                  </a:cubicBezTo>
                  <a:cubicBezTo>
                    <a:pt x="1495" y="2330"/>
                    <a:pt x="1495" y="2330"/>
                    <a:pt x="1495" y="2330"/>
                  </a:cubicBezTo>
                  <a:cubicBezTo>
                    <a:pt x="1495" y="2330"/>
                    <a:pt x="1495" y="2330"/>
                    <a:pt x="1495" y="2330"/>
                  </a:cubicBezTo>
                  <a:cubicBezTo>
                    <a:pt x="1496" y="2329"/>
                    <a:pt x="1497" y="2329"/>
                    <a:pt x="1498" y="2329"/>
                  </a:cubicBezTo>
                  <a:cubicBezTo>
                    <a:pt x="1498" y="2328"/>
                    <a:pt x="1498" y="2328"/>
                    <a:pt x="1499" y="2328"/>
                  </a:cubicBezTo>
                  <a:cubicBezTo>
                    <a:pt x="1499" y="2328"/>
                    <a:pt x="1499" y="2328"/>
                    <a:pt x="1500" y="2328"/>
                  </a:cubicBezTo>
                  <a:cubicBezTo>
                    <a:pt x="1500" y="2328"/>
                    <a:pt x="1500" y="2328"/>
                    <a:pt x="1500" y="2328"/>
                  </a:cubicBezTo>
                  <a:cubicBezTo>
                    <a:pt x="1500" y="2328"/>
                    <a:pt x="1500" y="2328"/>
                    <a:pt x="1501" y="2328"/>
                  </a:cubicBezTo>
                  <a:cubicBezTo>
                    <a:pt x="1501" y="2327"/>
                    <a:pt x="1501" y="2327"/>
                    <a:pt x="1501" y="2327"/>
                  </a:cubicBezTo>
                  <a:cubicBezTo>
                    <a:pt x="1502" y="2327"/>
                    <a:pt x="1502" y="2327"/>
                    <a:pt x="1502" y="2327"/>
                  </a:cubicBezTo>
                  <a:cubicBezTo>
                    <a:pt x="1503" y="2326"/>
                    <a:pt x="1504" y="2326"/>
                    <a:pt x="1505" y="2326"/>
                  </a:cubicBezTo>
                  <a:cubicBezTo>
                    <a:pt x="1505" y="2326"/>
                    <a:pt x="1505" y="2326"/>
                    <a:pt x="1505" y="2326"/>
                  </a:cubicBezTo>
                  <a:cubicBezTo>
                    <a:pt x="1505" y="2326"/>
                    <a:pt x="1505" y="2325"/>
                    <a:pt x="1505" y="2325"/>
                  </a:cubicBezTo>
                  <a:cubicBezTo>
                    <a:pt x="1506" y="2325"/>
                    <a:pt x="1507" y="2325"/>
                    <a:pt x="1508" y="2325"/>
                  </a:cubicBezTo>
                  <a:cubicBezTo>
                    <a:pt x="1508" y="2324"/>
                    <a:pt x="1508" y="2324"/>
                    <a:pt x="1509" y="2324"/>
                  </a:cubicBezTo>
                  <a:cubicBezTo>
                    <a:pt x="1509" y="2324"/>
                    <a:pt x="1509" y="2324"/>
                    <a:pt x="1509" y="2324"/>
                  </a:cubicBezTo>
                  <a:cubicBezTo>
                    <a:pt x="1510" y="2323"/>
                    <a:pt x="1511" y="2323"/>
                    <a:pt x="1513" y="2322"/>
                  </a:cubicBezTo>
                  <a:cubicBezTo>
                    <a:pt x="1513" y="2322"/>
                    <a:pt x="1513" y="2322"/>
                    <a:pt x="1513" y="2322"/>
                  </a:cubicBezTo>
                  <a:cubicBezTo>
                    <a:pt x="1513" y="2322"/>
                    <a:pt x="1513" y="2322"/>
                    <a:pt x="1513" y="2322"/>
                  </a:cubicBezTo>
                  <a:cubicBezTo>
                    <a:pt x="1514" y="2322"/>
                    <a:pt x="1514" y="2322"/>
                    <a:pt x="1514" y="2322"/>
                  </a:cubicBezTo>
                  <a:cubicBezTo>
                    <a:pt x="1515" y="2321"/>
                    <a:pt x="1517" y="2321"/>
                    <a:pt x="1518" y="2320"/>
                  </a:cubicBezTo>
                  <a:cubicBezTo>
                    <a:pt x="1518" y="2320"/>
                    <a:pt x="1518" y="2320"/>
                    <a:pt x="1518" y="2320"/>
                  </a:cubicBezTo>
                  <a:cubicBezTo>
                    <a:pt x="1519" y="2320"/>
                    <a:pt x="1519" y="2320"/>
                    <a:pt x="1519" y="2320"/>
                  </a:cubicBezTo>
                  <a:cubicBezTo>
                    <a:pt x="1519" y="2320"/>
                    <a:pt x="1519" y="2320"/>
                    <a:pt x="1519" y="2320"/>
                  </a:cubicBezTo>
                  <a:cubicBezTo>
                    <a:pt x="1519" y="2320"/>
                    <a:pt x="1519" y="2320"/>
                    <a:pt x="1519" y="2320"/>
                  </a:cubicBezTo>
                  <a:cubicBezTo>
                    <a:pt x="1520" y="2319"/>
                    <a:pt x="1520" y="2319"/>
                    <a:pt x="1521" y="2319"/>
                  </a:cubicBezTo>
                  <a:cubicBezTo>
                    <a:pt x="1521" y="2319"/>
                    <a:pt x="1521" y="2319"/>
                    <a:pt x="1521" y="2319"/>
                  </a:cubicBezTo>
                  <a:cubicBezTo>
                    <a:pt x="1521" y="2319"/>
                    <a:pt x="1522" y="2319"/>
                    <a:pt x="1522" y="2318"/>
                  </a:cubicBezTo>
                  <a:cubicBezTo>
                    <a:pt x="1522" y="2318"/>
                    <a:pt x="1522" y="2318"/>
                    <a:pt x="1522" y="2318"/>
                  </a:cubicBezTo>
                  <a:cubicBezTo>
                    <a:pt x="1523" y="2318"/>
                    <a:pt x="1524" y="2317"/>
                    <a:pt x="1526" y="2317"/>
                  </a:cubicBezTo>
                  <a:cubicBezTo>
                    <a:pt x="1526" y="2317"/>
                    <a:pt x="1526" y="2317"/>
                    <a:pt x="1526" y="2317"/>
                  </a:cubicBezTo>
                  <a:cubicBezTo>
                    <a:pt x="1528" y="2316"/>
                    <a:pt x="1529" y="2315"/>
                    <a:pt x="1531" y="2315"/>
                  </a:cubicBezTo>
                  <a:cubicBezTo>
                    <a:pt x="1531" y="2315"/>
                    <a:pt x="1531" y="2315"/>
                    <a:pt x="1531" y="2315"/>
                  </a:cubicBezTo>
                  <a:cubicBezTo>
                    <a:pt x="1531" y="2314"/>
                    <a:pt x="1532" y="2314"/>
                    <a:pt x="1532" y="2314"/>
                  </a:cubicBezTo>
                  <a:cubicBezTo>
                    <a:pt x="1534" y="2313"/>
                    <a:pt x="1536" y="2313"/>
                    <a:pt x="1538" y="2312"/>
                  </a:cubicBezTo>
                  <a:cubicBezTo>
                    <a:pt x="1538" y="2312"/>
                    <a:pt x="1538" y="2312"/>
                    <a:pt x="1538" y="2312"/>
                  </a:cubicBezTo>
                  <a:cubicBezTo>
                    <a:pt x="1539" y="2311"/>
                    <a:pt x="1540" y="2311"/>
                    <a:pt x="1541" y="2310"/>
                  </a:cubicBezTo>
                  <a:cubicBezTo>
                    <a:pt x="1541" y="2310"/>
                    <a:pt x="1541" y="2310"/>
                    <a:pt x="1542" y="2310"/>
                  </a:cubicBezTo>
                  <a:cubicBezTo>
                    <a:pt x="1542" y="2310"/>
                    <a:pt x="1543" y="2310"/>
                    <a:pt x="1543" y="2309"/>
                  </a:cubicBezTo>
                  <a:cubicBezTo>
                    <a:pt x="1543" y="2309"/>
                    <a:pt x="1544" y="2309"/>
                    <a:pt x="1544" y="2309"/>
                  </a:cubicBezTo>
                  <a:cubicBezTo>
                    <a:pt x="1545" y="2309"/>
                    <a:pt x="1546" y="2308"/>
                    <a:pt x="1547" y="2308"/>
                  </a:cubicBezTo>
                  <a:cubicBezTo>
                    <a:pt x="1547" y="2308"/>
                    <a:pt x="1547" y="2308"/>
                    <a:pt x="1548" y="2308"/>
                  </a:cubicBezTo>
                  <a:cubicBezTo>
                    <a:pt x="1548" y="2307"/>
                    <a:pt x="1548" y="2307"/>
                    <a:pt x="1548" y="2307"/>
                  </a:cubicBezTo>
                  <a:cubicBezTo>
                    <a:pt x="1549" y="2307"/>
                    <a:pt x="1549" y="2307"/>
                    <a:pt x="1550" y="2307"/>
                  </a:cubicBezTo>
                  <a:cubicBezTo>
                    <a:pt x="1550" y="2306"/>
                    <a:pt x="1550" y="2306"/>
                    <a:pt x="1550" y="2306"/>
                  </a:cubicBezTo>
                  <a:cubicBezTo>
                    <a:pt x="1551" y="2306"/>
                    <a:pt x="1552" y="2305"/>
                    <a:pt x="1553" y="2305"/>
                  </a:cubicBezTo>
                  <a:cubicBezTo>
                    <a:pt x="1554" y="2305"/>
                    <a:pt x="1554" y="2305"/>
                    <a:pt x="1555" y="2305"/>
                  </a:cubicBezTo>
                  <a:cubicBezTo>
                    <a:pt x="1555" y="2304"/>
                    <a:pt x="1555" y="2304"/>
                    <a:pt x="1556" y="2304"/>
                  </a:cubicBezTo>
                  <a:cubicBezTo>
                    <a:pt x="1556" y="2304"/>
                    <a:pt x="1556" y="2304"/>
                    <a:pt x="1556" y="2304"/>
                  </a:cubicBezTo>
                  <a:cubicBezTo>
                    <a:pt x="1557" y="2304"/>
                    <a:pt x="1557" y="2303"/>
                    <a:pt x="1558" y="2303"/>
                  </a:cubicBezTo>
                  <a:cubicBezTo>
                    <a:pt x="1558" y="2303"/>
                    <a:pt x="1558" y="2303"/>
                    <a:pt x="1558" y="2303"/>
                  </a:cubicBezTo>
                  <a:cubicBezTo>
                    <a:pt x="1559" y="2303"/>
                    <a:pt x="1560" y="2302"/>
                    <a:pt x="1561" y="2302"/>
                  </a:cubicBezTo>
                  <a:cubicBezTo>
                    <a:pt x="1561" y="2302"/>
                    <a:pt x="1561" y="2302"/>
                    <a:pt x="1561" y="2302"/>
                  </a:cubicBezTo>
                  <a:cubicBezTo>
                    <a:pt x="1562" y="2301"/>
                    <a:pt x="1563" y="2301"/>
                    <a:pt x="1563" y="2301"/>
                  </a:cubicBezTo>
                  <a:cubicBezTo>
                    <a:pt x="1564" y="2301"/>
                    <a:pt x="1564" y="2300"/>
                    <a:pt x="1565" y="2300"/>
                  </a:cubicBezTo>
                  <a:cubicBezTo>
                    <a:pt x="1565" y="2300"/>
                    <a:pt x="1565" y="2300"/>
                    <a:pt x="1565" y="2300"/>
                  </a:cubicBezTo>
                  <a:cubicBezTo>
                    <a:pt x="1565" y="2300"/>
                    <a:pt x="1565" y="2300"/>
                    <a:pt x="1565" y="2300"/>
                  </a:cubicBezTo>
                  <a:cubicBezTo>
                    <a:pt x="1565" y="2300"/>
                    <a:pt x="1565" y="2300"/>
                    <a:pt x="1566" y="2300"/>
                  </a:cubicBezTo>
                  <a:cubicBezTo>
                    <a:pt x="1566" y="2300"/>
                    <a:pt x="1566" y="2300"/>
                    <a:pt x="1567" y="2299"/>
                  </a:cubicBezTo>
                  <a:cubicBezTo>
                    <a:pt x="1567" y="2299"/>
                    <a:pt x="1567" y="2299"/>
                    <a:pt x="1567" y="2299"/>
                  </a:cubicBezTo>
                  <a:cubicBezTo>
                    <a:pt x="1569" y="2298"/>
                    <a:pt x="1572" y="2297"/>
                    <a:pt x="1575" y="2296"/>
                  </a:cubicBezTo>
                  <a:cubicBezTo>
                    <a:pt x="1575" y="2296"/>
                    <a:pt x="1575" y="2296"/>
                    <a:pt x="1575" y="2296"/>
                  </a:cubicBezTo>
                  <a:cubicBezTo>
                    <a:pt x="1577" y="2295"/>
                    <a:pt x="1578" y="2295"/>
                    <a:pt x="1579" y="2294"/>
                  </a:cubicBezTo>
                  <a:cubicBezTo>
                    <a:pt x="1579" y="2294"/>
                    <a:pt x="1579" y="2294"/>
                    <a:pt x="1579" y="2294"/>
                  </a:cubicBezTo>
                  <a:cubicBezTo>
                    <a:pt x="1579" y="2294"/>
                    <a:pt x="1580" y="2294"/>
                    <a:pt x="1580" y="2294"/>
                  </a:cubicBezTo>
                  <a:cubicBezTo>
                    <a:pt x="1580" y="2294"/>
                    <a:pt x="1580" y="2294"/>
                    <a:pt x="1580" y="2294"/>
                  </a:cubicBezTo>
                  <a:cubicBezTo>
                    <a:pt x="1580" y="2294"/>
                    <a:pt x="1580" y="2294"/>
                    <a:pt x="1580" y="2294"/>
                  </a:cubicBezTo>
                  <a:cubicBezTo>
                    <a:pt x="1581" y="2294"/>
                    <a:pt x="1581" y="2294"/>
                    <a:pt x="1581" y="2294"/>
                  </a:cubicBezTo>
                  <a:cubicBezTo>
                    <a:pt x="1582" y="2293"/>
                    <a:pt x="1584" y="2292"/>
                    <a:pt x="1586" y="2291"/>
                  </a:cubicBezTo>
                  <a:cubicBezTo>
                    <a:pt x="1586" y="2291"/>
                    <a:pt x="1586" y="2291"/>
                    <a:pt x="1587" y="2291"/>
                  </a:cubicBezTo>
                  <a:cubicBezTo>
                    <a:pt x="1588" y="2290"/>
                    <a:pt x="1591" y="2289"/>
                    <a:pt x="1592" y="2288"/>
                  </a:cubicBezTo>
                  <a:cubicBezTo>
                    <a:pt x="1593" y="2288"/>
                    <a:pt x="1593" y="2288"/>
                    <a:pt x="1593" y="2288"/>
                  </a:cubicBezTo>
                  <a:cubicBezTo>
                    <a:pt x="1593" y="2288"/>
                    <a:pt x="1594" y="2288"/>
                    <a:pt x="1594" y="2288"/>
                  </a:cubicBezTo>
                  <a:cubicBezTo>
                    <a:pt x="1594" y="2288"/>
                    <a:pt x="1595" y="2288"/>
                    <a:pt x="1595" y="2287"/>
                  </a:cubicBezTo>
                  <a:cubicBezTo>
                    <a:pt x="1596" y="2287"/>
                    <a:pt x="1597" y="2287"/>
                    <a:pt x="1598" y="2286"/>
                  </a:cubicBezTo>
                  <a:cubicBezTo>
                    <a:pt x="1598" y="2286"/>
                    <a:pt x="1599" y="2286"/>
                    <a:pt x="1599" y="2286"/>
                  </a:cubicBezTo>
                  <a:cubicBezTo>
                    <a:pt x="1599" y="2286"/>
                    <a:pt x="1599" y="2286"/>
                    <a:pt x="1599" y="2286"/>
                  </a:cubicBezTo>
                  <a:cubicBezTo>
                    <a:pt x="1599" y="2286"/>
                    <a:pt x="1599" y="2286"/>
                    <a:pt x="1599" y="2286"/>
                  </a:cubicBezTo>
                  <a:cubicBezTo>
                    <a:pt x="1601" y="2285"/>
                    <a:pt x="1602" y="2284"/>
                    <a:pt x="1603" y="2284"/>
                  </a:cubicBezTo>
                  <a:cubicBezTo>
                    <a:pt x="1603" y="2284"/>
                    <a:pt x="1603" y="2284"/>
                    <a:pt x="1604" y="2284"/>
                  </a:cubicBezTo>
                  <a:cubicBezTo>
                    <a:pt x="1604" y="2284"/>
                    <a:pt x="1604" y="2284"/>
                    <a:pt x="1604" y="2284"/>
                  </a:cubicBezTo>
                  <a:cubicBezTo>
                    <a:pt x="1604" y="2284"/>
                    <a:pt x="1604" y="2284"/>
                    <a:pt x="1604" y="2284"/>
                  </a:cubicBezTo>
                  <a:cubicBezTo>
                    <a:pt x="1604" y="2283"/>
                    <a:pt x="1604" y="2283"/>
                    <a:pt x="1605" y="2283"/>
                  </a:cubicBezTo>
                  <a:cubicBezTo>
                    <a:pt x="1605" y="2283"/>
                    <a:pt x="1605" y="2283"/>
                    <a:pt x="1605" y="2283"/>
                  </a:cubicBezTo>
                  <a:cubicBezTo>
                    <a:pt x="1605" y="2283"/>
                    <a:pt x="1605" y="2283"/>
                    <a:pt x="1605" y="2283"/>
                  </a:cubicBezTo>
                  <a:cubicBezTo>
                    <a:pt x="1606" y="2283"/>
                    <a:pt x="1607" y="2282"/>
                    <a:pt x="1608" y="2282"/>
                  </a:cubicBezTo>
                  <a:cubicBezTo>
                    <a:pt x="1608" y="2282"/>
                    <a:pt x="1608" y="2282"/>
                    <a:pt x="1608" y="2282"/>
                  </a:cubicBezTo>
                  <a:cubicBezTo>
                    <a:pt x="1609" y="2281"/>
                    <a:pt x="1609" y="2281"/>
                    <a:pt x="1610" y="2281"/>
                  </a:cubicBezTo>
                  <a:cubicBezTo>
                    <a:pt x="1610" y="2281"/>
                    <a:pt x="1610" y="2281"/>
                    <a:pt x="1610" y="2281"/>
                  </a:cubicBezTo>
                  <a:cubicBezTo>
                    <a:pt x="1610" y="2281"/>
                    <a:pt x="1610" y="2281"/>
                    <a:pt x="1611" y="2281"/>
                  </a:cubicBezTo>
                  <a:cubicBezTo>
                    <a:pt x="1611" y="2281"/>
                    <a:pt x="1611" y="2281"/>
                    <a:pt x="1611" y="2281"/>
                  </a:cubicBezTo>
                  <a:cubicBezTo>
                    <a:pt x="1611" y="2281"/>
                    <a:pt x="1611" y="2281"/>
                    <a:pt x="1611" y="2281"/>
                  </a:cubicBezTo>
                  <a:cubicBezTo>
                    <a:pt x="1611" y="2280"/>
                    <a:pt x="1612" y="2280"/>
                    <a:pt x="1612" y="2280"/>
                  </a:cubicBezTo>
                  <a:cubicBezTo>
                    <a:pt x="1612" y="2280"/>
                    <a:pt x="1612" y="2280"/>
                    <a:pt x="1612" y="2280"/>
                  </a:cubicBezTo>
                  <a:cubicBezTo>
                    <a:pt x="1612" y="2280"/>
                    <a:pt x="1613" y="2280"/>
                    <a:pt x="1613" y="2280"/>
                  </a:cubicBezTo>
                  <a:cubicBezTo>
                    <a:pt x="1613" y="2280"/>
                    <a:pt x="1613" y="2280"/>
                    <a:pt x="1613" y="2280"/>
                  </a:cubicBezTo>
                  <a:cubicBezTo>
                    <a:pt x="1613" y="2280"/>
                    <a:pt x="1613" y="2280"/>
                    <a:pt x="1613" y="2280"/>
                  </a:cubicBezTo>
                  <a:cubicBezTo>
                    <a:pt x="1614" y="2279"/>
                    <a:pt x="1615" y="2279"/>
                    <a:pt x="1615" y="2279"/>
                  </a:cubicBezTo>
                  <a:cubicBezTo>
                    <a:pt x="1616" y="2279"/>
                    <a:pt x="1616" y="2279"/>
                    <a:pt x="1616" y="2278"/>
                  </a:cubicBezTo>
                  <a:cubicBezTo>
                    <a:pt x="1616" y="2278"/>
                    <a:pt x="1617" y="2278"/>
                    <a:pt x="1617" y="2278"/>
                  </a:cubicBezTo>
                  <a:cubicBezTo>
                    <a:pt x="1617" y="2278"/>
                    <a:pt x="1617" y="2278"/>
                    <a:pt x="1617" y="2278"/>
                  </a:cubicBezTo>
                  <a:cubicBezTo>
                    <a:pt x="1617" y="2278"/>
                    <a:pt x="1617" y="2278"/>
                    <a:pt x="1617" y="2278"/>
                  </a:cubicBezTo>
                  <a:cubicBezTo>
                    <a:pt x="1617" y="2278"/>
                    <a:pt x="1617" y="2278"/>
                    <a:pt x="1617" y="2278"/>
                  </a:cubicBezTo>
                  <a:cubicBezTo>
                    <a:pt x="1618" y="2278"/>
                    <a:pt x="1618" y="2277"/>
                    <a:pt x="1619" y="2277"/>
                  </a:cubicBezTo>
                  <a:cubicBezTo>
                    <a:pt x="1619" y="2277"/>
                    <a:pt x="1619" y="2277"/>
                    <a:pt x="1620" y="2277"/>
                  </a:cubicBezTo>
                  <a:cubicBezTo>
                    <a:pt x="1620" y="2277"/>
                    <a:pt x="1621" y="2276"/>
                    <a:pt x="1621" y="2276"/>
                  </a:cubicBezTo>
                  <a:cubicBezTo>
                    <a:pt x="1622" y="2276"/>
                    <a:pt x="1622" y="2276"/>
                    <a:pt x="1622" y="2276"/>
                  </a:cubicBezTo>
                  <a:cubicBezTo>
                    <a:pt x="1622" y="2276"/>
                    <a:pt x="1622" y="2276"/>
                    <a:pt x="1623" y="2276"/>
                  </a:cubicBezTo>
                  <a:cubicBezTo>
                    <a:pt x="1623" y="2276"/>
                    <a:pt x="1623" y="2276"/>
                    <a:pt x="1623" y="2276"/>
                  </a:cubicBezTo>
                  <a:cubicBezTo>
                    <a:pt x="1623" y="2275"/>
                    <a:pt x="1623" y="2275"/>
                    <a:pt x="1623" y="2275"/>
                  </a:cubicBezTo>
                  <a:cubicBezTo>
                    <a:pt x="1624" y="2275"/>
                    <a:pt x="1624" y="2275"/>
                    <a:pt x="1625" y="2275"/>
                  </a:cubicBezTo>
                  <a:cubicBezTo>
                    <a:pt x="1625" y="2274"/>
                    <a:pt x="1626" y="2274"/>
                    <a:pt x="1626" y="2274"/>
                  </a:cubicBezTo>
                  <a:cubicBezTo>
                    <a:pt x="1626" y="2274"/>
                    <a:pt x="1626" y="2274"/>
                    <a:pt x="1626" y="2274"/>
                  </a:cubicBezTo>
                  <a:cubicBezTo>
                    <a:pt x="1627" y="2274"/>
                    <a:pt x="1628" y="2273"/>
                    <a:pt x="1629" y="2273"/>
                  </a:cubicBezTo>
                  <a:cubicBezTo>
                    <a:pt x="1629" y="2273"/>
                    <a:pt x="1630" y="2273"/>
                    <a:pt x="1630" y="2273"/>
                  </a:cubicBezTo>
                  <a:cubicBezTo>
                    <a:pt x="1630" y="2272"/>
                    <a:pt x="1631" y="2272"/>
                    <a:pt x="1631" y="2272"/>
                  </a:cubicBezTo>
                  <a:cubicBezTo>
                    <a:pt x="1632" y="2271"/>
                    <a:pt x="1633" y="2271"/>
                    <a:pt x="1635" y="2270"/>
                  </a:cubicBezTo>
                  <a:cubicBezTo>
                    <a:pt x="1635" y="2270"/>
                    <a:pt x="1635" y="2270"/>
                    <a:pt x="1635" y="2270"/>
                  </a:cubicBezTo>
                  <a:cubicBezTo>
                    <a:pt x="1635" y="2270"/>
                    <a:pt x="1636" y="2270"/>
                    <a:pt x="1636" y="2270"/>
                  </a:cubicBezTo>
                  <a:cubicBezTo>
                    <a:pt x="1636" y="2270"/>
                    <a:pt x="1637" y="2270"/>
                    <a:pt x="1637" y="2270"/>
                  </a:cubicBezTo>
                  <a:cubicBezTo>
                    <a:pt x="1637" y="2269"/>
                    <a:pt x="1638" y="2269"/>
                    <a:pt x="1638" y="2269"/>
                  </a:cubicBezTo>
                  <a:cubicBezTo>
                    <a:pt x="1638" y="2269"/>
                    <a:pt x="1638" y="2269"/>
                    <a:pt x="1638" y="2269"/>
                  </a:cubicBezTo>
                  <a:cubicBezTo>
                    <a:pt x="1638" y="2269"/>
                    <a:pt x="1638" y="2269"/>
                    <a:pt x="1639" y="2269"/>
                  </a:cubicBezTo>
                  <a:cubicBezTo>
                    <a:pt x="1639" y="2269"/>
                    <a:pt x="1639" y="2269"/>
                    <a:pt x="1639" y="2269"/>
                  </a:cubicBezTo>
                  <a:cubicBezTo>
                    <a:pt x="1640" y="2268"/>
                    <a:pt x="1642" y="2267"/>
                    <a:pt x="1644" y="2267"/>
                  </a:cubicBezTo>
                  <a:cubicBezTo>
                    <a:pt x="1644" y="2267"/>
                    <a:pt x="1644" y="2267"/>
                    <a:pt x="1644" y="2267"/>
                  </a:cubicBezTo>
                  <a:cubicBezTo>
                    <a:pt x="1644" y="2266"/>
                    <a:pt x="1645" y="2266"/>
                    <a:pt x="1646" y="2266"/>
                  </a:cubicBezTo>
                  <a:cubicBezTo>
                    <a:pt x="1646" y="2266"/>
                    <a:pt x="1646" y="2266"/>
                    <a:pt x="1646" y="2266"/>
                  </a:cubicBezTo>
                  <a:cubicBezTo>
                    <a:pt x="1646" y="2266"/>
                    <a:pt x="1646" y="2266"/>
                    <a:pt x="1646" y="2266"/>
                  </a:cubicBezTo>
                  <a:cubicBezTo>
                    <a:pt x="1647" y="2265"/>
                    <a:pt x="1647" y="2265"/>
                    <a:pt x="1648" y="2265"/>
                  </a:cubicBezTo>
                  <a:cubicBezTo>
                    <a:pt x="1648" y="2265"/>
                    <a:pt x="1649" y="2264"/>
                    <a:pt x="1649" y="2264"/>
                  </a:cubicBezTo>
                  <a:cubicBezTo>
                    <a:pt x="1649" y="2264"/>
                    <a:pt x="1649" y="2264"/>
                    <a:pt x="1649" y="2264"/>
                  </a:cubicBezTo>
                  <a:cubicBezTo>
                    <a:pt x="1649" y="2264"/>
                    <a:pt x="1649" y="2264"/>
                    <a:pt x="1650" y="2264"/>
                  </a:cubicBezTo>
                  <a:cubicBezTo>
                    <a:pt x="1650" y="2264"/>
                    <a:pt x="1650" y="2264"/>
                    <a:pt x="1650" y="2264"/>
                  </a:cubicBezTo>
                  <a:cubicBezTo>
                    <a:pt x="1650" y="2264"/>
                    <a:pt x="1650" y="2264"/>
                    <a:pt x="1650" y="2264"/>
                  </a:cubicBezTo>
                  <a:cubicBezTo>
                    <a:pt x="1651" y="2264"/>
                    <a:pt x="1651" y="2264"/>
                    <a:pt x="1652" y="2263"/>
                  </a:cubicBezTo>
                  <a:cubicBezTo>
                    <a:pt x="1652" y="2263"/>
                    <a:pt x="1652" y="2263"/>
                    <a:pt x="1652" y="2263"/>
                  </a:cubicBezTo>
                  <a:cubicBezTo>
                    <a:pt x="1653" y="2263"/>
                    <a:pt x="1654" y="2262"/>
                    <a:pt x="1655" y="2262"/>
                  </a:cubicBezTo>
                  <a:cubicBezTo>
                    <a:pt x="1655" y="2262"/>
                    <a:pt x="1655" y="2262"/>
                    <a:pt x="1655" y="2262"/>
                  </a:cubicBezTo>
                  <a:cubicBezTo>
                    <a:pt x="1655" y="2262"/>
                    <a:pt x="1656" y="2262"/>
                    <a:pt x="1656" y="2261"/>
                  </a:cubicBezTo>
                  <a:cubicBezTo>
                    <a:pt x="1656" y="2261"/>
                    <a:pt x="1656" y="2261"/>
                    <a:pt x="1656" y="2261"/>
                  </a:cubicBezTo>
                  <a:cubicBezTo>
                    <a:pt x="1656" y="2261"/>
                    <a:pt x="1656" y="2261"/>
                    <a:pt x="1656" y="2261"/>
                  </a:cubicBezTo>
                  <a:cubicBezTo>
                    <a:pt x="1657" y="2261"/>
                    <a:pt x="1657" y="2261"/>
                    <a:pt x="1657" y="2261"/>
                  </a:cubicBezTo>
                  <a:cubicBezTo>
                    <a:pt x="1657" y="2261"/>
                    <a:pt x="1657" y="2261"/>
                    <a:pt x="1657" y="2261"/>
                  </a:cubicBezTo>
                  <a:cubicBezTo>
                    <a:pt x="1657" y="2261"/>
                    <a:pt x="1657" y="2261"/>
                    <a:pt x="1657" y="2261"/>
                  </a:cubicBezTo>
                  <a:cubicBezTo>
                    <a:pt x="1657" y="2261"/>
                    <a:pt x="1657" y="2261"/>
                    <a:pt x="1657" y="2261"/>
                  </a:cubicBezTo>
                  <a:cubicBezTo>
                    <a:pt x="1657" y="2261"/>
                    <a:pt x="1657" y="2261"/>
                    <a:pt x="1657" y="2261"/>
                  </a:cubicBezTo>
                  <a:cubicBezTo>
                    <a:pt x="1657" y="2261"/>
                    <a:pt x="1658" y="2261"/>
                    <a:pt x="1658" y="2261"/>
                  </a:cubicBezTo>
                  <a:cubicBezTo>
                    <a:pt x="1658" y="2261"/>
                    <a:pt x="1658" y="2261"/>
                    <a:pt x="1658" y="2261"/>
                  </a:cubicBezTo>
                  <a:cubicBezTo>
                    <a:pt x="1658" y="2261"/>
                    <a:pt x="1658" y="2261"/>
                    <a:pt x="1658" y="2261"/>
                  </a:cubicBezTo>
                  <a:cubicBezTo>
                    <a:pt x="1659" y="2260"/>
                    <a:pt x="1660" y="2260"/>
                    <a:pt x="1661" y="2259"/>
                  </a:cubicBezTo>
                  <a:cubicBezTo>
                    <a:pt x="1661" y="2259"/>
                    <a:pt x="1661" y="2259"/>
                    <a:pt x="1661" y="2259"/>
                  </a:cubicBezTo>
                  <a:cubicBezTo>
                    <a:pt x="1661" y="2259"/>
                    <a:pt x="1661" y="2259"/>
                    <a:pt x="1661" y="2259"/>
                  </a:cubicBezTo>
                  <a:cubicBezTo>
                    <a:pt x="1661" y="2259"/>
                    <a:pt x="1661" y="2259"/>
                    <a:pt x="1661" y="2259"/>
                  </a:cubicBezTo>
                  <a:cubicBezTo>
                    <a:pt x="1661" y="2259"/>
                    <a:pt x="1661" y="2259"/>
                    <a:pt x="1661" y="2259"/>
                  </a:cubicBezTo>
                  <a:cubicBezTo>
                    <a:pt x="1661" y="2259"/>
                    <a:pt x="1661" y="2259"/>
                    <a:pt x="1661" y="2259"/>
                  </a:cubicBezTo>
                  <a:cubicBezTo>
                    <a:pt x="1662" y="2259"/>
                    <a:pt x="1662" y="2259"/>
                    <a:pt x="1662" y="2259"/>
                  </a:cubicBezTo>
                  <a:cubicBezTo>
                    <a:pt x="1662" y="2259"/>
                    <a:pt x="1662" y="2259"/>
                    <a:pt x="1662" y="2259"/>
                  </a:cubicBezTo>
                  <a:cubicBezTo>
                    <a:pt x="1663" y="2259"/>
                    <a:pt x="1663" y="2258"/>
                    <a:pt x="1664" y="2258"/>
                  </a:cubicBezTo>
                  <a:cubicBezTo>
                    <a:pt x="1664" y="2258"/>
                    <a:pt x="1664" y="2258"/>
                    <a:pt x="1664" y="2258"/>
                  </a:cubicBezTo>
                  <a:cubicBezTo>
                    <a:pt x="1664" y="2258"/>
                    <a:pt x="1664" y="2258"/>
                    <a:pt x="1664" y="2258"/>
                  </a:cubicBezTo>
                  <a:cubicBezTo>
                    <a:pt x="1664" y="2258"/>
                    <a:pt x="1664" y="2258"/>
                    <a:pt x="1665" y="2258"/>
                  </a:cubicBezTo>
                  <a:cubicBezTo>
                    <a:pt x="1665" y="2258"/>
                    <a:pt x="1665" y="2258"/>
                    <a:pt x="1665" y="2258"/>
                  </a:cubicBezTo>
                  <a:cubicBezTo>
                    <a:pt x="1665" y="2258"/>
                    <a:pt x="1665" y="2258"/>
                    <a:pt x="1665" y="2258"/>
                  </a:cubicBezTo>
                  <a:cubicBezTo>
                    <a:pt x="1665" y="2257"/>
                    <a:pt x="1666" y="2257"/>
                    <a:pt x="1666" y="2257"/>
                  </a:cubicBezTo>
                  <a:cubicBezTo>
                    <a:pt x="1666" y="2257"/>
                    <a:pt x="1666" y="2257"/>
                    <a:pt x="1666" y="2257"/>
                  </a:cubicBezTo>
                  <a:cubicBezTo>
                    <a:pt x="1667" y="2257"/>
                    <a:pt x="1669" y="2256"/>
                    <a:pt x="1670" y="2255"/>
                  </a:cubicBezTo>
                  <a:cubicBezTo>
                    <a:pt x="1670" y="2255"/>
                    <a:pt x="1670" y="2255"/>
                    <a:pt x="1670" y="2255"/>
                  </a:cubicBezTo>
                  <a:cubicBezTo>
                    <a:pt x="1671" y="2255"/>
                    <a:pt x="1672" y="2254"/>
                    <a:pt x="1674" y="2254"/>
                  </a:cubicBezTo>
                  <a:cubicBezTo>
                    <a:pt x="1674" y="2254"/>
                    <a:pt x="1674" y="2254"/>
                    <a:pt x="1674" y="2254"/>
                  </a:cubicBezTo>
                  <a:cubicBezTo>
                    <a:pt x="1674" y="2254"/>
                    <a:pt x="1675" y="2253"/>
                    <a:pt x="1675" y="2253"/>
                  </a:cubicBezTo>
                  <a:cubicBezTo>
                    <a:pt x="1675" y="2253"/>
                    <a:pt x="1675" y="2253"/>
                    <a:pt x="1675" y="2253"/>
                  </a:cubicBezTo>
                  <a:cubicBezTo>
                    <a:pt x="1675" y="2253"/>
                    <a:pt x="1675" y="2253"/>
                    <a:pt x="1675" y="2253"/>
                  </a:cubicBezTo>
                  <a:cubicBezTo>
                    <a:pt x="1675" y="2253"/>
                    <a:pt x="1675" y="2253"/>
                    <a:pt x="1675" y="2253"/>
                  </a:cubicBezTo>
                  <a:cubicBezTo>
                    <a:pt x="1676" y="2253"/>
                    <a:pt x="1676" y="2253"/>
                    <a:pt x="1676" y="2253"/>
                  </a:cubicBezTo>
                  <a:cubicBezTo>
                    <a:pt x="1676" y="2253"/>
                    <a:pt x="1676" y="2253"/>
                    <a:pt x="1676" y="2253"/>
                  </a:cubicBezTo>
                  <a:cubicBezTo>
                    <a:pt x="1676" y="2253"/>
                    <a:pt x="1676" y="2253"/>
                    <a:pt x="1676" y="2253"/>
                  </a:cubicBezTo>
                  <a:cubicBezTo>
                    <a:pt x="1676" y="2253"/>
                    <a:pt x="1676" y="2253"/>
                    <a:pt x="1676" y="2253"/>
                  </a:cubicBezTo>
                  <a:cubicBezTo>
                    <a:pt x="1677" y="2253"/>
                    <a:pt x="1677" y="2253"/>
                    <a:pt x="1677" y="2253"/>
                  </a:cubicBezTo>
                  <a:cubicBezTo>
                    <a:pt x="1677" y="2252"/>
                    <a:pt x="1677" y="2252"/>
                    <a:pt x="1677" y="2252"/>
                  </a:cubicBezTo>
                  <a:cubicBezTo>
                    <a:pt x="1677" y="2252"/>
                    <a:pt x="1677" y="2252"/>
                    <a:pt x="1677" y="2252"/>
                  </a:cubicBezTo>
                  <a:cubicBezTo>
                    <a:pt x="1677" y="2252"/>
                    <a:pt x="1678" y="2252"/>
                    <a:pt x="1678" y="2252"/>
                  </a:cubicBezTo>
                  <a:cubicBezTo>
                    <a:pt x="1678" y="2252"/>
                    <a:pt x="1678" y="2252"/>
                    <a:pt x="1679" y="2252"/>
                  </a:cubicBezTo>
                  <a:cubicBezTo>
                    <a:pt x="1679" y="2252"/>
                    <a:pt x="1679" y="2252"/>
                    <a:pt x="1679" y="2252"/>
                  </a:cubicBezTo>
                  <a:cubicBezTo>
                    <a:pt x="1679" y="2252"/>
                    <a:pt x="1679" y="2252"/>
                    <a:pt x="1679" y="2252"/>
                  </a:cubicBezTo>
                  <a:cubicBezTo>
                    <a:pt x="1679" y="2252"/>
                    <a:pt x="1679" y="2252"/>
                    <a:pt x="1679" y="2252"/>
                  </a:cubicBezTo>
                  <a:cubicBezTo>
                    <a:pt x="1679" y="2252"/>
                    <a:pt x="1679" y="2252"/>
                    <a:pt x="1679" y="2252"/>
                  </a:cubicBezTo>
                  <a:cubicBezTo>
                    <a:pt x="1679" y="2251"/>
                    <a:pt x="1679" y="2251"/>
                    <a:pt x="1680" y="2251"/>
                  </a:cubicBezTo>
                  <a:cubicBezTo>
                    <a:pt x="1680" y="2251"/>
                    <a:pt x="1680" y="2251"/>
                    <a:pt x="1680" y="2251"/>
                  </a:cubicBezTo>
                  <a:cubicBezTo>
                    <a:pt x="1680" y="2251"/>
                    <a:pt x="1680" y="2251"/>
                    <a:pt x="1680" y="2251"/>
                  </a:cubicBezTo>
                  <a:cubicBezTo>
                    <a:pt x="1680" y="2251"/>
                    <a:pt x="1680" y="2251"/>
                    <a:pt x="1680" y="2251"/>
                  </a:cubicBezTo>
                  <a:cubicBezTo>
                    <a:pt x="1680" y="2251"/>
                    <a:pt x="1680" y="2251"/>
                    <a:pt x="1680" y="2251"/>
                  </a:cubicBezTo>
                  <a:cubicBezTo>
                    <a:pt x="1680" y="2251"/>
                    <a:pt x="1680" y="2251"/>
                    <a:pt x="1680" y="2251"/>
                  </a:cubicBezTo>
                  <a:cubicBezTo>
                    <a:pt x="1680" y="2251"/>
                    <a:pt x="1680" y="2251"/>
                    <a:pt x="1681" y="2251"/>
                  </a:cubicBezTo>
                  <a:cubicBezTo>
                    <a:pt x="1681" y="2251"/>
                    <a:pt x="1681" y="2251"/>
                    <a:pt x="1681" y="2251"/>
                  </a:cubicBezTo>
                  <a:cubicBezTo>
                    <a:pt x="1681" y="2251"/>
                    <a:pt x="1681" y="2251"/>
                    <a:pt x="1682" y="2250"/>
                  </a:cubicBezTo>
                  <a:cubicBezTo>
                    <a:pt x="1682" y="2250"/>
                    <a:pt x="1682" y="2250"/>
                    <a:pt x="1682" y="2250"/>
                  </a:cubicBezTo>
                  <a:cubicBezTo>
                    <a:pt x="1684" y="2250"/>
                    <a:pt x="1685" y="2249"/>
                    <a:pt x="1687" y="2248"/>
                  </a:cubicBezTo>
                  <a:cubicBezTo>
                    <a:pt x="1687" y="2248"/>
                    <a:pt x="1687" y="2248"/>
                    <a:pt x="1687" y="2248"/>
                  </a:cubicBezTo>
                  <a:cubicBezTo>
                    <a:pt x="1687" y="2248"/>
                    <a:pt x="1687" y="2248"/>
                    <a:pt x="1688" y="2248"/>
                  </a:cubicBezTo>
                  <a:cubicBezTo>
                    <a:pt x="1688" y="2248"/>
                    <a:pt x="1688" y="2248"/>
                    <a:pt x="1688" y="2248"/>
                  </a:cubicBezTo>
                  <a:cubicBezTo>
                    <a:pt x="1689" y="2247"/>
                    <a:pt x="1691" y="2246"/>
                    <a:pt x="1693" y="2246"/>
                  </a:cubicBezTo>
                  <a:cubicBezTo>
                    <a:pt x="1693" y="2246"/>
                    <a:pt x="1693" y="2246"/>
                    <a:pt x="1693" y="2246"/>
                  </a:cubicBezTo>
                  <a:cubicBezTo>
                    <a:pt x="1693" y="2245"/>
                    <a:pt x="1693" y="2245"/>
                    <a:pt x="1694" y="2245"/>
                  </a:cubicBezTo>
                  <a:cubicBezTo>
                    <a:pt x="1694" y="2245"/>
                    <a:pt x="1694" y="2245"/>
                    <a:pt x="1694" y="2245"/>
                  </a:cubicBezTo>
                  <a:cubicBezTo>
                    <a:pt x="1694" y="2245"/>
                    <a:pt x="1695" y="2245"/>
                    <a:pt x="1695" y="2245"/>
                  </a:cubicBezTo>
                  <a:cubicBezTo>
                    <a:pt x="1696" y="2244"/>
                    <a:pt x="1696" y="2244"/>
                    <a:pt x="1696" y="2244"/>
                  </a:cubicBezTo>
                  <a:cubicBezTo>
                    <a:pt x="1696" y="2244"/>
                    <a:pt x="1696" y="2244"/>
                    <a:pt x="1696" y="2244"/>
                  </a:cubicBezTo>
                  <a:cubicBezTo>
                    <a:pt x="1697" y="2244"/>
                    <a:pt x="1697" y="2244"/>
                    <a:pt x="1697" y="2244"/>
                  </a:cubicBezTo>
                  <a:cubicBezTo>
                    <a:pt x="1697" y="2244"/>
                    <a:pt x="1697" y="2244"/>
                    <a:pt x="1697" y="2244"/>
                  </a:cubicBezTo>
                  <a:cubicBezTo>
                    <a:pt x="1697" y="2244"/>
                    <a:pt x="1697" y="2244"/>
                    <a:pt x="1697" y="2244"/>
                  </a:cubicBezTo>
                  <a:cubicBezTo>
                    <a:pt x="1697" y="2244"/>
                    <a:pt x="1697" y="2244"/>
                    <a:pt x="1697" y="2244"/>
                  </a:cubicBezTo>
                  <a:cubicBezTo>
                    <a:pt x="1698" y="2244"/>
                    <a:pt x="1698" y="2244"/>
                    <a:pt x="1698" y="2243"/>
                  </a:cubicBezTo>
                  <a:cubicBezTo>
                    <a:pt x="1698" y="2243"/>
                    <a:pt x="1699" y="2243"/>
                    <a:pt x="1699" y="2243"/>
                  </a:cubicBezTo>
                  <a:cubicBezTo>
                    <a:pt x="1699" y="2243"/>
                    <a:pt x="1699" y="2243"/>
                    <a:pt x="1699" y="2243"/>
                  </a:cubicBezTo>
                  <a:cubicBezTo>
                    <a:pt x="1699" y="2243"/>
                    <a:pt x="1699" y="2243"/>
                    <a:pt x="1700" y="2243"/>
                  </a:cubicBezTo>
                  <a:cubicBezTo>
                    <a:pt x="1700" y="2243"/>
                    <a:pt x="1700" y="2243"/>
                    <a:pt x="1700" y="2243"/>
                  </a:cubicBezTo>
                  <a:cubicBezTo>
                    <a:pt x="1700" y="2243"/>
                    <a:pt x="1700" y="2243"/>
                    <a:pt x="1700" y="2243"/>
                  </a:cubicBezTo>
                  <a:cubicBezTo>
                    <a:pt x="1700" y="2242"/>
                    <a:pt x="1700" y="2243"/>
                    <a:pt x="1700" y="2242"/>
                  </a:cubicBezTo>
                  <a:cubicBezTo>
                    <a:pt x="1702" y="2242"/>
                    <a:pt x="1703" y="2242"/>
                    <a:pt x="1704" y="2241"/>
                  </a:cubicBezTo>
                  <a:cubicBezTo>
                    <a:pt x="1704" y="2241"/>
                    <a:pt x="1704" y="2241"/>
                    <a:pt x="1704" y="2241"/>
                  </a:cubicBezTo>
                  <a:cubicBezTo>
                    <a:pt x="1705" y="2241"/>
                    <a:pt x="1706" y="2240"/>
                    <a:pt x="1707" y="2240"/>
                  </a:cubicBezTo>
                  <a:cubicBezTo>
                    <a:pt x="1707" y="2240"/>
                    <a:pt x="1707" y="2240"/>
                    <a:pt x="1707" y="2240"/>
                  </a:cubicBezTo>
                  <a:cubicBezTo>
                    <a:pt x="1707" y="2240"/>
                    <a:pt x="1707" y="2240"/>
                    <a:pt x="1707" y="2240"/>
                  </a:cubicBezTo>
                  <a:cubicBezTo>
                    <a:pt x="1708" y="2239"/>
                    <a:pt x="1708" y="2239"/>
                    <a:pt x="1708" y="2239"/>
                  </a:cubicBezTo>
                  <a:cubicBezTo>
                    <a:pt x="1709" y="2239"/>
                    <a:pt x="1709" y="2239"/>
                    <a:pt x="1709" y="2239"/>
                  </a:cubicBezTo>
                  <a:cubicBezTo>
                    <a:pt x="1709" y="2239"/>
                    <a:pt x="1709" y="2239"/>
                    <a:pt x="1709" y="2239"/>
                  </a:cubicBezTo>
                  <a:cubicBezTo>
                    <a:pt x="1709" y="2239"/>
                    <a:pt x="1710" y="2239"/>
                    <a:pt x="1710" y="2239"/>
                  </a:cubicBezTo>
                  <a:cubicBezTo>
                    <a:pt x="1710" y="2239"/>
                    <a:pt x="1710" y="2239"/>
                    <a:pt x="1710" y="2239"/>
                  </a:cubicBezTo>
                  <a:cubicBezTo>
                    <a:pt x="1710" y="2239"/>
                    <a:pt x="1710" y="2239"/>
                    <a:pt x="1710" y="2239"/>
                  </a:cubicBezTo>
                  <a:cubicBezTo>
                    <a:pt x="1710" y="2238"/>
                    <a:pt x="1711" y="2238"/>
                    <a:pt x="1712" y="2238"/>
                  </a:cubicBezTo>
                  <a:cubicBezTo>
                    <a:pt x="1712" y="2238"/>
                    <a:pt x="1712" y="2238"/>
                    <a:pt x="1712" y="2238"/>
                  </a:cubicBezTo>
                  <a:cubicBezTo>
                    <a:pt x="1712" y="2238"/>
                    <a:pt x="1712" y="2238"/>
                    <a:pt x="1712" y="2238"/>
                  </a:cubicBezTo>
                  <a:cubicBezTo>
                    <a:pt x="1712" y="2237"/>
                    <a:pt x="1712" y="2237"/>
                    <a:pt x="1712" y="2237"/>
                  </a:cubicBezTo>
                  <a:cubicBezTo>
                    <a:pt x="1713" y="2237"/>
                    <a:pt x="1712" y="2237"/>
                    <a:pt x="1713" y="2237"/>
                  </a:cubicBezTo>
                  <a:cubicBezTo>
                    <a:pt x="1713" y="2237"/>
                    <a:pt x="1714" y="2237"/>
                    <a:pt x="1714" y="2237"/>
                  </a:cubicBezTo>
                  <a:cubicBezTo>
                    <a:pt x="1714" y="2237"/>
                    <a:pt x="1714" y="2237"/>
                    <a:pt x="1714" y="2237"/>
                  </a:cubicBezTo>
                  <a:cubicBezTo>
                    <a:pt x="1714" y="2237"/>
                    <a:pt x="1715" y="2236"/>
                    <a:pt x="1715" y="2236"/>
                  </a:cubicBezTo>
                  <a:cubicBezTo>
                    <a:pt x="1715" y="2236"/>
                    <a:pt x="1715" y="2236"/>
                    <a:pt x="1715" y="2236"/>
                  </a:cubicBezTo>
                  <a:cubicBezTo>
                    <a:pt x="1715" y="2236"/>
                    <a:pt x="1715" y="2236"/>
                    <a:pt x="1715" y="2236"/>
                  </a:cubicBezTo>
                  <a:cubicBezTo>
                    <a:pt x="1715" y="2236"/>
                    <a:pt x="1715" y="2236"/>
                    <a:pt x="1715" y="2236"/>
                  </a:cubicBezTo>
                  <a:cubicBezTo>
                    <a:pt x="1715" y="2236"/>
                    <a:pt x="1715" y="2236"/>
                    <a:pt x="1715" y="2236"/>
                  </a:cubicBezTo>
                  <a:cubicBezTo>
                    <a:pt x="1716" y="2236"/>
                    <a:pt x="1716" y="2236"/>
                    <a:pt x="1716" y="2236"/>
                  </a:cubicBezTo>
                  <a:cubicBezTo>
                    <a:pt x="1716" y="2236"/>
                    <a:pt x="1716" y="2236"/>
                    <a:pt x="1716" y="2236"/>
                  </a:cubicBezTo>
                  <a:cubicBezTo>
                    <a:pt x="1717" y="2236"/>
                    <a:pt x="1717" y="2236"/>
                    <a:pt x="1717" y="2236"/>
                  </a:cubicBezTo>
                  <a:cubicBezTo>
                    <a:pt x="1717" y="2236"/>
                    <a:pt x="1717" y="2235"/>
                    <a:pt x="1717" y="2235"/>
                  </a:cubicBezTo>
                  <a:cubicBezTo>
                    <a:pt x="1717" y="2235"/>
                    <a:pt x="1717" y="2235"/>
                    <a:pt x="1717" y="2235"/>
                  </a:cubicBezTo>
                  <a:cubicBezTo>
                    <a:pt x="1718" y="2235"/>
                    <a:pt x="1718" y="2235"/>
                    <a:pt x="1718" y="2235"/>
                  </a:cubicBezTo>
                  <a:cubicBezTo>
                    <a:pt x="1718" y="2235"/>
                    <a:pt x="1718" y="2235"/>
                    <a:pt x="1718" y="2235"/>
                  </a:cubicBezTo>
                  <a:cubicBezTo>
                    <a:pt x="1718" y="2235"/>
                    <a:pt x="1718" y="2235"/>
                    <a:pt x="1718" y="2235"/>
                  </a:cubicBezTo>
                  <a:cubicBezTo>
                    <a:pt x="1718" y="2235"/>
                    <a:pt x="1718" y="2235"/>
                    <a:pt x="1718" y="2235"/>
                  </a:cubicBezTo>
                  <a:cubicBezTo>
                    <a:pt x="1719" y="2235"/>
                    <a:pt x="1719" y="2235"/>
                    <a:pt x="1719" y="2235"/>
                  </a:cubicBezTo>
                  <a:cubicBezTo>
                    <a:pt x="1719" y="2235"/>
                    <a:pt x="1719" y="2235"/>
                    <a:pt x="1719" y="2235"/>
                  </a:cubicBezTo>
                  <a:cubicBezTo>
                    <a:pt x="1719" y="2234"/>
                    <a:pt x="1720" y="2234"/>
                    <a:pt x="1720" y="2234"/>
                  </a:cubicBezTo>
                  <a:cubicBezTo>
                    <a:pt x="1720" y="2234"/>
                    <a:pt x="1720" y="2234"/>
                    <a:pt x="1720" y="2234"/>
                  </a:cubicBezTo>
                  <a:cubicBezTo>
                    <a:pt x="1720" y="2234"/>
                    <a:pt x="1720" y="2234"/>
                    <a:pt x="1720" y="2234"/>
                  </a:cubicBezTo>
                  <a:cubicBezTo>
                    <a:pt x="1720" y="2234"/>
                    <a:pt x="1720" y="2234"/>
                    <a:pt x="1720" y="2234"/>
                  </a:cubicBezTo>
                  <a:cubicBezTo>
                    <a:pt x="1721" y="2234"/>
                    <a:pt x="1722" y="2233"/>
                    <a:pt x="1723" y="2233"/>
                  </a:cubicBezTo>
                  <a:cubicBezTo>
                    <a:pt x="1723" y="2233"/>
                    <a:pt x="1723" y="2233"/>
                    <a:pt x="1723" y="2233"/>
                  </a:cubicBezTo>
                  <a:cubicBezTo>
                    <a:pt x="1723" y="2233"/>
                    <a:pt x="1723" y="2233"/>
                    <a:pt x="1723" y="2233"/>
                  </a:cubicBezTo>
                  <a:cubicBezTo>
                    <a:pt x="1723" y="2233"/>
                    <a:pt x="1723" y="2233"/>
                    <a:pt x="1723" y="2233"/>
                  </a:cubicBezTo>
                  <a:cubicBezTo>
                    <a:pt x="1723" y="2233"/>
                    <a:pt x="1723" y="2233"/>
                    <a:pt x="1723" y="2233"/>
                  </a:cubicBezTo>
                  <a:cubicBezTo>
                    <a:pt x="1723" y="2233"/>
                    <a:pt x="1723" y="2233"/>
                    <a:pt x="1723" y="2233"/>
                  </a:cubicBezTo>
                  <a:cubicBezTo>
                    <a:pt x="1723" y="2233"/>
                    <a:pt x="1724" y="2233"/>
                    <a:pt x="1724" y="2233"/>
                  </a:cubicBezTo>
                  <a:cubicBezTo>
                    <a:pt x="1724" y="2233"/>
                    <a:pt x="1724" y="2233"/>
                    <a:pt x="1724" y="2233"/>
                  </a:cubicBezTo>
                  <a:cubicBezTo>
                    <a:pt x="1724" y="2232"/>
                    <a:pt x="1724" y="2232"/>
                    <a:pt x="1724" y="2232"/>
                  </a:cubicBezTo>
                  <a:cubicBezTo>
                    <a:pt x="1724" y="2232"/>
                    <a:pt x="1724" y="2232"/>
                    <a:pt x="1724" y="2232"/>
                  </a:cubicBezTo>
                  <a:cubicBezTo>
                    <a:pt x="1726" y="2232"/>
                    <a:pt x="1727" y="2231"/>
                    <a:pt x="1728" y="2231"/>
                  </a:cubicBezTo>
                  <a:cubicBezTo>
                    <a:pt x="1728" y="2231"/>
                    <a:pt x="1728" y="2231"/>
                    <a:pt x="1728" y="2231"/>
                  </a:cubicBezTo>
                  <a:cubicBezTo>
                    <a:pt x="1728" y="2231"/>
                    <a:pt x="1728" y="2231"/>
                    <a:pt x="1728" y="2231"/>
                  </a:cubicBezTo>
                  <a:cubicBezTo>
                    <a:pt x="1728" y="2231"/>
                    <a:pt x="1728" y="2231"/>
                    <a:pt x="1728" y="2231"/>
                  </a:cubicBezTo>
                  <a:cubicBezTo>
                    <a:pt x="1728" y="2231"/>
                    <a:pt x="1728" y="2231"/>
                    <a:pt x="1729" y="2231"/>
                  </a:cubicBezTo>
                  <a:cubicBezTo>
                    <a:pt x="1729" y="2230"/>
                    <a:pt x="1729" y="2230"/>
                    <a:pt x="1729" y="2230"/>
                  </a:cubicBezTo>
                  <a:cubicBezTo>
                    <a:pt x="1729" y="2230"/>
                    <a:pt x="1729" y="2230"/>
                    <a:pt x="1729" y="2230"/>
                  </a:cubicBezTo>
                  <a:cubicBezTo>
                    <a:pt x="1729" y="2230"/>
                    <a:pt x="1729" y="2230"/>
                    <a:pt x="1729" y="2230"/>
                  </a:cubicBezTo>
                  <a:cubicBezTo>
                    <a:pt x="1729" y="2230"/>
                    <a:pt x="1729" y="2230"/>
                    <a:pt x="1729" y="2230"/>
                  </a:cubicBezTo>
                  <a:cubicBezTo>
                    <a:pt x="1729" y="2230"/>
                    <a:pt x="1729" y="2230"/>
                    <a:pt x="1730" y="2230"/>
                  </a:cubicBezTo>
                  <a:cubicBezTo>
                    <a:pt x="1730" y="2230"/>
                    <a:pt x="1730" y="2230"/>
                    <a:pt x="1730" y="2230"/>
                  </a:cubicBezTo>
                  <a:cubicBezTo>
                    <a:pt x="1731" y="2230"/>
                    <a:pt x="1731" y="2230"/>
                    <a:pt x="1731" y="2230"/>
                  </a:cubicBezTo>
                  <a:cubicBezTo>
                    <a:pt x="1731" y="2230"/>
                    <a:pt x="1731" y="2229"/>
                    <a:pt x="1731" y="2229"/>
                  </a:cubicBezTo>
                  <a:cubicBezTo>
                    <a:pt x="1731" y="2229"/>
                    <a:pt x="1731" y="2229"/>
                    <a:pt x="1731" y="2229"/>
                  </a:cubicBezTo>
                  <a:cubicBezTo>
                    <a:pt x="1731" y="2229"/>
                    <a:pt x="1732" y="2229"/>
                    <a:pt x="1732" y="2229"/>
                  </a:cubicBezTo>
                  <a:cubicBezTo>
                    <a:pt x="1732" y="2229"/>
                    <a:pt x="1732" y="2229"/>
                    <a:pt x="1732" y="2229"/>
                  </a:cubicBezTo>
                  <a:cubicBezTo>
                    <a:pt x="1732" y="2229"/>
                    <a:pt x="1732" y="2229"/>
                    <a:pt x="1732" y="2229"/>
                  </a:cubicBezTo>
                  <a:cubicBezTo>
                    <a:pt x="1732" y="2229"/>
                    <a:pt x="1732" y="2229"/>
                    <a:pt x="1732" y="2229"/>
                  </a:cubicBezTo>
                  <a:cubicBezTo>
                    <a:pt x="1732" y="2229"/>
                    <a:pt x="1732" y="2229"/>
                    <a:pt x="1732" y="2229"/>
                  </a:cubicBezTo>
                  <a:cubicBezTo>
                    <a:pt x="1732" y="2229"/>
                    <a:pt x="1732" y="2229"/>
                    <a:pt x="1732" y="2229"/>
                  </a:cubicBezTo>
                  <a:cubicBezTo>
                    <a:pt x="1732" y="2229"/>
                    <a:pt x="1732" y="2229"/>
                    <a:pt x="1732" y="2229"/>
                  </a:cubicBezTo>
                  <a:cubicBezTo>
                    <a:pt x="1732" y="2229"/>
                    <a:pt x="1732" y="2229"/>
                    <a:pt x="1732" y="2229"/>
                  </a:cubicBezTo>
                  <a:cubicBezTo>
                    <a:pt x="1732" y="2229"/>
                    <a:pt x="1732" y="2229"/>
                    <a:pt x="1732" y="2229"/>
                  </a:cubicBezTo>
                  <a:cubicBezTo>
                    <a:pt x="1733" y="2229"/>
                    <a:pt x="1733" y="2229"/>
                    <a:pt x="1733" y="2229"/>
                  </a:cubicBezTo>
                  <a:cubicBezTo>
                    <a:pt x="1733" y="2228"/>
                    <a:pt x="1733" y="2228"/>
                    <a:pt x="1733" y="2228"/>
                  </a:cubicBezTo>
                  <a:cubicBezTo>
                    <a:pt x="1734" y="2228"/>
                    <a:pt x="1734" y="2228"/>
                    <a:pt x="1734" y="2228"/>
                  </a:cubicBezTo>
                  <a:cubicBezTo>
                    <a:pt x="1734" y="2228"/>
                    <a:pt x="1734" y="2228"/>
                    <a:pt x="1734" y="2228"/>
                  </a:cubicBezTo>
                  <a:cubicBezTo>
                    <a:pt x="1734" y="2228"/>
                    <a:pt x="1734" y="2228"/>
                    <a:pt x="1734" y="2228"/>
                  </a:cubicBezTo>
                  <a:cubicBezTo>
                    <a:pt x="1734" y="2228"/>
                    <a:pt x="1734" y="2228"/>
                    <a:pt x="1734" y="2228"/>
                  </a:cubicBezTo>
                  <a:cubicBezTo>
                    <a:pt x="1734" y="2228"/>
                    <a:pt x="1734" y="2228"/>
                    <a:pt x="1734" y="2228"/>
                  </a:cubicBezTo>
                  <a:cubicBezTo>
                    <a:pt x="1735" y="2228"/>
                    <a:pt x="1735" y="2228"/>
                    <a:pt x="1735" y="2228"/>
                  </a:cubicBezTo>
                  <a:cubicBezTo>
                    <a:pt x="1735" y="2228"/>
                    <a:pt x="1735" y="2228"/>
                    <a:pt x="1735" y="2228"/>
                  </a:cubicBezTo>
                  <a:cubicBezTo>
                    <a:pt x="1735" y="2228"/>
                    <a:pt x="1735" y="2228"/>
                    <a:pt x="1735" y="2228"/>
                  </a:cubicBezTo>
                  <a:cubicBezTo>
                    <a:pt x="1735" y="2228"/>
                    <a:pt x="1735" y="2228"/>
                    <a:pt x="1735" y="2228"/>
                  </a:cubicBezTo>
                  <a:cubicBezTo>
                    <a:pt x="1735" y="2228"/>
                    <a:pt x="1735" y="2228"/>
                    <a:pt x="1735" y="2228"/>
                  </a:cubicBezTo>
                  <a:cubicBezTo>
                    <a:pt x="1735" y="2228"/>
                    <a:pt x="1735" y="2228"/>
                    <a:pt x="1735" y="2228"/>
                  </a:cubicBezTo>
                  <a:cubicBezTo>
                    <a:pt x="1735" y="2228"/>
                    <a:pt x="1735" y="2228"/>
                    <a:pt x="1735" y="2228"/>
                  </a:cubicBezTo>
                  <a:cubicBezTo>
                    <a:pt x="1735" y="2228"/>
                    <a:pt x="1735" y="2228"/>
                    <a:pt x="1735" y="2228"/>
                  </a:cubicBezTo>
                  <a:cubicBezTo>
                    <a:pt x="1735" y="2228"/>
                    <a:pt x="1736" y="2228"/>
                    <a:pt x="1736" y="2227"/>
                  </a:cubicBezTo>
                  <a:cubicBezTo>
                    <a:pt x="1736" y="2227"/>
                    <a:pt x="1736" y="2227"/>
                    <a:pt x="1736" y="2227"/>
                  </a:cubicBezTo>
                  <a:cubicBezTo>
                    <a:pt x="1736" y="2227"/>
                    <a:pt x="1736" y="2227"/>
                    <a:pt x="1736" y="2227"/>
                  </a:cubicBezTo>
                  <a:cubicBezTo>
                    <a:pt x="1737" y="2227"/>
                    <a:pt x="1737" y="2227"/>
                    <a:pt x="1737" y="2227"/>
                  </a:cubicBezTo>
                  <a:cubicBezTo>
                    <a:pt x="1737" y="2227"/>
                    <a:pt x="1737" y="2227"/>
                    <a:pt x="1737" y="2227"/>
                  </a:cubicBezTo>
                  <a:cubicBezTo>
                    <a:pt x="1738" y="2227"/>
                    <a:pt x="1738" y="2227"/>
                    <a:pt x="1738" y="2227"/>
                  </a:cubicBezTo>
                  <a:cubicBezTo>
                    <a:pt x="1738" y="2227"/>
                    <a:pt x="1738" y="2227"/>
                    <a:pt x="1738" y="2227"/>
                  </a:cubicBezTo>
                  <a:cubicBezTo>
                    <a:pt x="1738" y="2227"/>
                    <a:pt x="1738" y="2227"/>
                    <a:pt x="1738" y="2227"/>
                  </a:cubicBezTo>
                  <a:cubicBezTo>
                    <a:pt x="1738" y="2227"/>
                    <a:pt x="1738" y="2227"/>
                    <a:pt x="1738" y="2227"/>
                  </a:cubicBezTo>
                  <a:cubicBezTo>
                    <a:pt x="1738" y="2227"/>
                    <a:pt x="1738" y="2227"/>
                    <a:pt x="1738" y="2227"/>
                  </a:cubicBezTo>
                  <a:cubicBezTo>
                    <a:pt x="1738" y="2226"/>
                    <a:pt x="1739" y="2226"/>
                    <a:pt x="1739" y="2226"/>
                  </a:cubicBezTo>
                  <a:cubicBezTo>
                    <a:pt x="1739" y="2226"/>
                    <a:pt x="1739" y="2226"/>
                    <a:pt x="1739" y="2226"/>
                  </a:cubicBezTo>
                  <a:cubicBezTo>
                    <a:pt x="1739" y="2226"/>
                    <a:pt x="1739" y="2226"/>
                    <a:pt x="1739" y="2226"/>
                  </a:cubicBezTo>
                  <a:cubicBezTo>
                    <a:pt x="1740" y="2226"/>
                    <a:pt x="1739" y="2226"/>
                    <a:pt x="1740" y="2226"/>
                  </a:cubicBezTo>
                  <a:cubicBezTo>
                    <a:pt x="1740" y="2226"/>
                    <a:pt x="1740" y="2226"/>
                    <a:pt x="1740" y="2226"/>
                  </a:cubicBezTo>
                  <a:cubicBezTo>
                    <a:pt x="1740" y="2226"/>
                    <a:pt x="1740" y="2226"/>
                    <a:pt x="1740" y="2226"/>
                  </a:cubicBezTo>
                  <a:cubicBezTo>
                    <a:pt x="1740" y="2226"/>
                    <a:pt x="1740" y="2226"/>
                    <a:pt x="1740" y="2226"/>
                  </a:cubicBezTo>
                  <a:cubicBezTo>
                    <a:pt x="1740" y="2226"/>
                    <a:pt x="1740" y="2226"/>
                    <a:pt x="1740" y="2226"/>
                  </a:cubicBezTo>
                  <a:cubicBezTo>
                    <a:pt x="1740" y="2226"/>
                    <a:pt x="1740" y="2226"/>
                    <a:pt x="1740" y="2226"/>
                  </a:cubicBezTo>
                  <a:cubicBezTo>
                    <a:pt x="1740" y="2226"/>
                    <a:pt x="1740" y="2226"/>
                    <a:pt x="1740" y="2225"/>
                  </a:cubicBezTo>
                  <a:cubicBezTo>
                    <a:pt x="1740" y="2225"/>
                    <a:pt x="1740" y="2225"/>
                    <a:pt x="1741" y="2225"/>
                  </a:cubicBezTo>
                  <a:cubicBezTo>
                    <a:pt x="1741" y="2225"/>
                    <a:pt x="1741" y="2225"/>
                    <a:pt x="1741" y="2225"/>
                  </a:cubicBezTo>
                  <a:cubicBezTo>
                    <a:pt x="1741" y="2225"/>
                    <a:pt x="1741" y="2225"/>
                    <a:pt x="1741" y="2225"/>
                  </a:cubicBezTo>
                  <a:cubicBezTo>
                    <a:pt x="1741" y="2225"/>
                    <a:pt x="1741" y="2225"/>
                    <a:pt x="1741" y="2225"/>
                  </a:cubicBezTo>
                  <a:cubicBezTo>
                    <a:pt x="1741" y="2225"/>
                    <a:pt x="1741" y="2225"/>
                    <a:pt x="1741" y="2225"/>
                  </a:cubicBezTo>
                  <a:cubicBezTo>
                    <a:pt x="1742" y="2225"/>
                    <a:pt x="1742" y="2225"/>
                    <a:pt x="1742" y="2225"/>
                  </a:cubicBezTo>
                  <a:cubicBezTo>
                    <a:pt x="1742" y="2225"/>
                    <a:pt x="1742" y="2225"/>
                    <a:pt x="1742" y="2225"/>
                  </a:cubicBezTo>
                  <a:cubicBezTo>
                    <a:pt x="1742" y="2225"/>
                    <a:pt x="1742" y="2225"/>
                    <a:pt x="1742" y="2225"/>
                  </a:cubicBezTo>
                  <a:cubicBezTo>
                    <a:pt x="1742" y="2225"/>
                    <a:pt x="1742" y="2225"/>
                    <a:pt x="1742" y="2225"/>
                  </a:cubicBezTo>
                  <a:cubicBezTo>
                    <a:pt x="1742" y="2225"/>
                    <a:pt x="1742" y="2225"/>
                    <a:pt x="1742" y="2225"/>
                  </a:cubicBezTo>
                  <a:cubicBezTo>
                    <a:pt x="1742" y="2225"/>
                    <a:pt x="1742" y="2225"/>
                    <a:pt x="1742" y="2225"/>
                  </a:cubicBezTo>
                  <a:cubicBezTo>
                    <a:pt x="1742" y="2225"/>
                    <a:pt x="1742" y="2225"/>
                    <a:pt x="1742" y="2225"/>
                  </a:cubicBezTo>
                  <a:cubicBezTo>
                    <a:pt x="1742" y="2225"/>
                    <a:pt x="1743" y="2225"/>
                    <a:pt x="1743" y="2225"/>
                  </a:cubicBezTo>
                  <a:cubicBezTo>
                    <a:pt x="1743" y="2225"/>
                    <a:pt x="1743" y="2225"/>
                    <a:pt x="1743" y="2225"/>
                  </a:cubicBezTo>
                  <a:cubicBezTo>
                    <a:pt x="1743" y="2224"/>
                    <a:pt x="1743" y="2224"/>
                    <a:pt x="1743" y="2224"/>
                  </a:cubicBezTo>
                  <a:cubicBezTo>
                    <a:pt x="1743" y="2224"/>
                    <a:pt x="1743" y="2224"/>
                    <a:pt x="1743" y="2224"/>
                  </a:cubicBezTo>
                  <a:cubicBezTo>
                    <a:pt x="1743" y="2224"/>
                    <a:pt x="1743" y="2224"/>
                    <a:pt x="1743" y="2224"/>
                  </a:cubicBezTo>
                  <a:cubicBezTo>
                    <a:pt x="1743" y="2224"/>
                    <a:pt x="1743" y="2224"/>
                    <a:pt x="1743" y="2224"/>
                  </a:cubicBezTo>
                  <a:cubicBezTo>
                    <a:pt x="1743" y="2224"/>
                    <a:pt x="1743" y="2224"/>
                    <a:pt x="1743" y="2224"/>
                  </a:cubicBezTo>
                  <a:cubicBezTo>
                    <a:pt x="1743" y="2224"/>
                    <a:pt x="1743" y="2224"/>
                    <a:pt x="1743" y="2224"/>
                  </a:cubicBezTo>
                  <a:cubicBezTo>
                    <a:pt x="1743" y="2224"/>
                    <a:pt x="1743" y="2224"/>
                    <a:pt x="1744" y="2224"/>
                  </a:cubicBezTo>
                  <a:cubicBezTo>
                    <a:pt x="1744" y="2224"/>
                    <a:pt x="1744" y="2224"/>
                    <a:pt x="1744" y="2224"/>
                  </a:cubicBezTo>
                  <a:cubicBezTo>
                    <a:pt x="1744" y="2224"/>
                    <a:pt x="1744" y="2224"/>
                    <a:pt x="1744" y="2224"/>
                  </a:cubicBezTo>
                  <a:cubicBezTo>
                    <a:pt x="1744" y="2224"/>
                    <a:pt x="1744" y="2224"/>
                    <a:pt x="1744" y="2224"/>
                  </a:cubicBezTo>
                  <a:cubicBezTo>
                    <a:pt x="1744" y="2224"/>
                    <a:pt x="1744" y="2224"/>
                    <a:pt x="1744" y="2224"/>
                  </a:cubicBezTo>
                  <a:cubicBezTo>
                    <a:pt x="1744" y="2224"/>
                    <a:pt x="1744" y="2224"/>
                    <a:pt x="1744" y="2224"/>
                  </a:cubicBezTo>
                  <a:cubicBezTo>
                    <a:pt x="1744" y="2224"/>
                    <a:pt x="1744" y="2224"/>
                    <a:pt x="1744" y="2224"/>
                  </a:cubicBezTo>
                  <a:cubicBezTo>
                    <a:pt x="1745" y="2224"/>
                    <a:pt x="1744" y="2224"/>
                    <a:pt x="1745" y="2224"/>
                  </a:cubicBezTo>
                  <a:cubicBezTo>
                    <a:pt x="1745" y="2224"/>
                    <a:pt x="1745" y="2224"/>
                    <a:pt x="1745" y="2224"/>
                  </a:cubicBezTo>
                  <a:cubicBezTo>
                    <a:pt x="1745" y="2224"/>
                    <a:pt x="1745" y="2224"/>
                    <a:pt x="1745" y="2224"/>
                  </a:cubicBezTo>
                  <a:cubicBezTo>
                    <a:pt x="1745" y="2224"/>
                    <a:pt x="1745" y="2223"/>
                    <a:pt x="1745" y="2223"/>
                  </a:cubicBezTo>
                  <a:cubicBezTo>
                    <a:pt x="1745" y="2223"/>
                    <a:pt x="1745" y="2223"/>
                    <a:pt x="1745" y="2223"/>
                  </a:cubicBezTo>
                  <a:cubicBezTo>
                    <a:pt x="1746" y="2223"/>
                    <a:pt x="1746" y="2223"/>
                    <a:pt x="1746" y="2223"/>
                  </a:cubicBezTo>
                  <a:cubicBezTo>
                    <a:pt x="1746" y="2223"/>
                    <a:pt x="1746" y="2223"/>
                    <a:pt x="1746" y="2223"/>
                  </a:cubicBezTo>
                  <a:cubicBezTo>
                    <a:pt x="1746" y="2223"/>
                    <a:pt x="1746" y="2223"/>
                    <a:pt x="1746" y="2223"/>
                  </a:cubicBezTo>
                  <a:cubicBezTo>
                    <a:pt x="1746" y="2223"/>
                    <a:pt x="1746" y="2223"/>
                    <a:pt x="1746" y="2223"/>
                  </a:cubicBezTo>
                  <a:cubicBezTo>
                    <a:pt x="1746" y="2223"/>
                    <a:pt x="1746" y="2223"/>
                    <a:pt x="1746" y="2223"/>
                  </a:cubicBezTo>
                  <a:cubicBezTo>
                    <a:pt x="1746" y="2223"/>
                    <a:pt x="1746" y="2223"/>
                    <a:pt x="1746" y="2223"/>
                  </a:cubicBezTo>
                  <a:cubicBezTo>
                    <a:pt x="1746" y="2223"/>
                    <a:pt x="1746" y="2223"/>
                    <a:pt x="1746" y="2223"/>
                  </a:cubicBezTo>
                  <a:cubicBezTo>
                    <a:pt x="1746" y="2223"/>
                    <a:pt x="1746" y="2223"/>
                    <a:pt x="1746" y="2223"/>
                  </a:cubicBezTo>
                  <a:cubicBezTo>
                    <a:pt x="1747" y="2223"/>
                    <a:pt x="1748" y="2222"/>
                    <a:pt x="1749" y="2222"/>
                  </a:cubicBezTo>
                  <a:cubicBezTo>
                    <a:pt x="1749" y="2222"/>
                    <a:pt x="1749" y="2222"/>
                    <a:pt x="1749" y="2222"/>
                  </a:cubicBezTo>
                  <a:cubicBezTo>
                    <a:pt x="1749" y="2222"/>
                    <a:pt x="1750" y="2221"/>
                    <a:pt x="1750" y="2221"/>
                  </a:cubicBezTo>
                  <a:cubicBezTo>
                    <a:pt x="1750" y="2221"/>
                    <a:pt x="1750" y="2221"/>
                    <a:pt x="1750" y="2221"/>
                  </a:cubicBezTo>
                  <a:cubicBezTo>
                    <a:pt x="1751" y="2221"/>
                    <a:pt x="1752" y="2221"/>
                    <a:pt x="1752" y="2220"/>
                  </a:cubicBezTo>
                  <a:cubicBezTo>
                    <a:pt x="1752" y="2220"/>
                    <a:pt x="1752" y="2220"/>
                    <a:pt x="1752" y="2220"/>
                  </a:cubicBezTo>
                  <a:cubicBezTo>
                    <a:pt x="1752" y="2220"/>
                    <a:pt x="1752" y="2220"/>
                    <a:pt x="1752" y="2220"/>
                  </a:cubicBezTo>
                  <a:cubicBezTo>
                    <a:pt x="1752" y="2220"/>
                    <a:pt x="1752" y="2220"/>
                    <a:pt x="1752" y="2220"/>
                  </a:cubicBezTo>
                  <a:cubicBezTo>
                    <a:pt x="1752" y="2220"/>
                    <a:pt x="1752" y="2220"/>
                    <a:pt x="1752" y="2220"/>
                  </a:cubicBezTo>
                  <a:cubicBezTo>
                    <a:pt x="1752" y="2220"/>
                    <a:pt x="1752" y="2220"/>
                    <a:pt x="1752" y="2220"/>
                  </a:cubicBezTo>
                  <a:cubicBezTo>
                    <a:pt x="1752" y="2220"/>
                    <a:pt x="1752" y="2220"/>
                    <a:pt x="1752" y="2220"/>
                  </a:cubicBezTo>
                  <a:cubicBezTo>
                    <a:pt x="1752" y="2220"/>
                    <a:pt x="1752" y="2220"/>
                    <a:pt x="1752" y="2220"/>
                  </a:cubicBezTo>
                  <a:cubicBezTo>
                    <a:pt x="1752" y="2220"/>
                    <a:pt x="1752" y="2220"/>
                    <a:pt x="1753" y="2220"/>
                  </a:cubicBezTo>
                  <a:cubicBezTo>
                    <a:pt x="1753" y="2220"/>
                    <a:pt x="1753" y="2220"/>
                    <a:pt x="1753" y="2220"/>
                  </a:cubicBezTo>
                  <a:cubicBezTo>
                    <a:pt x="1753" y="2220"/>
                    <a:pt x="1753" y="2220"/>
                    <a:pt x="1753" y="2220"/>
                  </a:cubicBezTo>
                  <a:cubicBezTo>
                    <a:pt x="1753" y="2220"/>
                    <a:pt x="1753" y="2220"/>
                    <a:pt x="1753" y="2220"/>
                  </a:cubicBezTo>
                  <a:cubicBezTo>
                    <a:pt x="1753" y="2220"/>
                    <a:pt x="1753" y="2220"/>
                    <a:pt x="1753" y="2220"/>
                  </a:cubicBezTo>
                  <a:cubicBezTo>
                    <a:pt x="1753" y="2220"/>
                    <a:pt x="1753" y="2220"/>
                    <a:pt x="1753" y="2220"/>
                  </a:cubicBezTo>
                  <a:cubicBezTo>
                    <a:pt x="1754" y="2220"/>
                    <a:pt x="1755" y="2219"/>
                    <a:pt x="1755" y="2219"/>
                  </a:cubicBezTo>
                  <a:cubicBezTo>
                    <a:pt x="1755" y="2219"/>
                    <a:pt x="1755" y="2219"/>
                    <a:pt x="1755" y="2219"/>
                  </a:cubicBezTo>
                  <a:cubicBezTo>
                    <a:pt x="1755" y="2219"/>
                    <a:pt x="1755" y="2219"/>
                    <a:pt x="1755" y="2219"/>
                  </a:cubicBezTo>
                  <a:cubicBezTo>
                    <a:pt x="1755" y="2219"/>
                    <a:pt x="1755" y="2219"/>
                    <a:pt x="1755" y="2219"/>
                  </a:cubicBezTo>
                  <a:cubicBezTo>
                    <a:pt x="1755" y="2219"/>
                    <a:pt x="1756" y="2219"/>
                    <a:pt x="1756" y="2219"/>
                  </a:cubicBezTo>
                  <a:cubicBezTo>
                    <a:pt x="1756" y="2219"/>
                    <a:pt x="1756" y="2219"/>
                    <a:pt x="1756" y="2219"/>
                  </a:cubicBezTo>
                  <a:cubicBezTo>
                    <a:pt x="1756" y="2219"/>
                    <a:pt x="1756" y="2219"/>
                    <a:pt x="1756" y="2219"/>
                  </a:cubicBezTo>
                  <a:cubicBezTo>
                    <a:pt x="1756" y="2219"/>
                    <a:pt x="1756" y="2219"/>
                    <a:pt x="1756" y="2219"/>
                  </a:cubicBezTo>
                  <a:cubicBezTo>
                    <a:pt x="1756" y="2219"/>
                    <a:pt x="1756" y="2219"/>
                    <a:pt x="1756" y="2219"/>
                  </a:cubicBezTo>
                  <a:cubicBezTo>
                    <a:pt x="1756" y="2219"/>
                    <a:pt x="1756" y="2219"/>
                    <a:pt x="1756" y="2219"/>
                  </a:cubicBezTo>
                  <a:cubicBezTo>
                    <a:pt x="1756" y="2219"/>
                    <a:pt x="1756" y="2219"/>
                    <a:pt x="1756" y="2219"/>
                  </a:cubicBezTo>
                  <a:cubicBezTo>
                    <a:pt x="1683" y="2046"/>
                    <a:pt x="1642" y="1856"/>
                    <a:pt x="1642" y="1656"/>
                  </a:cubicBezTo>
                  <a:cubicBezTo>
                    <a:pt x="1642" y="1656"/>
                    <a:pt x="1642" y="1656"/>
                    <a:pt x="1642" y="1656"/>
                  </a:cubicBezTo>
                  <a:cubicBezTo>
                    <a:pt x="1642" y="1656"/>
                    <a:pt x="1642" y="1656"/>
                    <a:pt x="1642" y="1656"/>
                  </a:cubicBezTo>
                  <a:cubicBezTo>
                    <a:pt x="1642" y="1366"/>
                    <a:pt x="1728" y="1096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69"/>
                    <a:pt x="1873" y="869"/>
                    <a:pt x="1873" y="869"/>
                  </a:cubicBezTo>
                  <a:cubicBezTo>
                    <a:pt x="1873" y="869"/>
                    <a:pt x="1873" y="869"/>
                    <a:pt x="1873" y="869"/>
                  </a:cubicBezTo>
                  <a:cubicBezTo>
                    <a:pt x="1873" y="869"/>
                    <a:pt x="1873" y="869"/>
                    <a:pt x="1873" y="869"/>
                  </a:cubicBezTo>
                  <a:cubicBezTo>
                    <a:pt x="1873" y="869"/>
                    <a:pt x="1873" y="869"/>
                    <a:pt x="1873" y="869"/>
                  </a:cubicBezTo>
                  <a:cubicBezTo>
                    <a:pt x="1873" y="869"/>
                    <a:pt x="1873" y="869"/>
                    <a:pt x="1873" y="869"/>
                  </a:cubicBezTo>
                  <a:cubicBezTo>
                    <a:pt x="1873" y="869"/>
                    <a:pt x="1873" y="869"/>
                    <a:pt x="1873" y="869"/>
                  </a:cubicBezTo>
                  <a:cubicBezTo>
                    <a:pt x="1873" y="869"/>
                    <a:pt x="1873" y="869"/>
                    <a:pt x="1873" y="869"/>
                  </a:cubicBezTo>
                  <a:cubicBezTo>
                    <a:pt x="1873" y="869"/>
                    <a:pt x="1873" y="869"/>
                    <a:pt x="1873" y="869"/>
                  </a:cubicBezTo>
                  <a:cubicBezTo>
                    <a:pt x="1873" y="869"/>
                    <a:pt x="1873" y="869"/>
                    <a:pt x="1873" y="869"/>
                  </a:cubicBezTo>
                  <a:cubicBezTo>
                    <a:pt x="1873" y="869"/>
                    <a:pt x="1873" y="869"/>
                    <a:pt x="1873" y="869"/>
                  </a:cubicBezTo>
                  <a:cubicBezTo>
                    <a:pt x="1873" y="869"/>
                    <a:pt x="1873" y="869"/>
                    <a:pt x="1873" y="869"/>
                  </a:cubicBezTo>
                  <a:cubicBezTo>
                    <a:pt x="1873" y="869"/>
                    <a:pt x="1873" y="869"/>
                    <a:pt x="1873" y="869"/>
                  </a:cubicBezTo>
                  <a:cubicBezTo>
                    <a:pt x="1873" y="869"/>
                    <a:pt x="1873" y="869"/>
                    <a:pt x="1873" y="869"/>
                  </a:cubicBezTo>
                  <a:cubicBezTo>
                    <a:pt x="1872" y="869"/>
                    <a:pt x="1873" y="869"/>
                    <a:pt x="1873" y="869"/>
                  </a:cubicBezTo>
                  <a:cubicBezTo>
                    <a:pt x="1873" y="869"/>
                    <a:pt x="1873" y="869"/>
                    <a:pt x="1873" y="869"/>
                  </a:cubicBezTo>
                  <a:cubicBezTo>
                    <a:pt x="1872" y="869"/>
                    <a:pt x="1872" y="869"/>
                    <a:pt x="1872" y="869"/>
                  </a:cubicBezTo>
                  <a:cubicBezTo>
                    <a:pt x="1872" y="869"/>
                    <a:pt x="1872" y="869"/>
                    <a:pt x="1872" y="869"/>
                  </a:cubicBezTo>
                  <a:cubicBezTo>
                    <a:pt x="1871" y="869"/>
                    <a:pt x="1871" y="869"/>
                    <a:pt x="1871" y="869"/>
                  </a:cubicBezTo>
                  <a:cubicBezTo>
                    <a:pt x="1871" y="869"/>
                    <a:pt x="1871" y="868"/>
                    <a:pt x="1871" y="868"/>
                  </a:cubicBezTo>
                  <a:cubicBezTo>
                    <a:pt x="1871" y="868"/>
                    <a:pt x="1871" y="868"/>
                    <a:pt x="1871" y="868"/>
                  </a:cubicBezTo>
                  <a:cubicBezTo>
                    <a:pt x="1871" y="868"/>
                    <a:pt x="1871" y="868"/>
                    <a:pt x="1871" y="868"/>
                  </a:cubicBezTo>
                  <a:cubicBezTo>
                    <a:pt x="1871" y="868"/>
                    <a:pt x="1871" y="868"/>
                    <a:pt x="1871" y="868"/>
                  </a:cubicBezTo>
                  <a:cubicBezTo>
                    <a:pt x="1871" y="868"/>
                    <a:pt x="1871" y="868"/>
                    <a:pt x="1871" y="868"/>
                  </a:cubicBezTo>
                  <a:cubicBezTo>
                    <a:pt x="1871" y="868"/>
                    <a:pt x="1871" y="868"/>
                    <a:pt x="1871" y="868"/>
                  </a:cubicBezTo>
                  <a:cubicBezTo>
                    <a:pt x="1871" y="868"/>
                    <a:pt x="1871" y="868"/>
                    <a:pt x="1871" y="868"/>
                  </a:cubicBezTo>
                  <a:cubicBezTo>
                    <a:pt x="1871" y="868"/>
                    <a:pt x="1871" y="868"/>
                    <a:pt x="1871" y="868"/>
                  </a:cubicBezTo>
                  <a:cubicBezTo>
                    <a:pt x="1871" y="868"/>
                    <a:pt x="1871" y="868"/>
                    <a:pt x="1871" y="868"/>
                  </a:cubicBezTo>
                  <a:cubicBezTo>
                    <a:pt x="1871" y="868"/>
                    <a:pt x="1871" y="868"/>
                    <a:pt x="1871" y="868"/>
                  </a:cubicBezTo>
                  <a:cubicBezTo>
                    <a:pt x="1871" y="868"/>
                    <a:pt x="1871" y="868"/>
                    <a:pt x="1871" y="868"/>
                  </a:cubicBezTo>
                  <a:cubicBezTo>
                    <a:pt x="1871" y="868"/>
                    <a:pt x="1871" y="868"/>
                    <a:pt x="1871" y="868"/>
                  </a:cubicBezTo>
                  <a:cubicBezTo>
                    <a:pt x="1871" y="868"/>
                    <a:pt x="1871" y="868"/>
                    <a:pt x="1871" y="868"/>
                  </a:cubicBezTo>
                  <a:cubicBezTo>
                    <a:pt x="1871" y="868"/>
                    <a:pt x="1871" y="868"/>
                    <a:pt x="1871" y="868"/>
                  </a:cubicBezTo>
                  <a:cubicBezTo>
                    <a:pt x="1870" y="868"/>
                    <a:pt x="1870" y="868"/>
                    <a:pt x="1870" y="868"/>
                  </a:cubicBezTo>
                  <a:cubicBezTo>
                    <a:pt x="1870" y="868"/>
                    <a:pt x="1870" y="868"/>
                    <a:pt x="1870" y="868"/>
                  </a:cubicBezTo>
                  <a:cubicBezTo>
                    <a:pt x="1870" y="867"/>
                    <a:pt x="1869" y="867"/>
                    <a:pt x="1869" y="867"/>
                  </a:cubicBezTo>
                  <a:cubicBezTo>
                    <a:pt x="1869" y="867"/>
                    <a:pt x="1869" y="867"/>
                    <a:pt x="1869" y="867"/>
                  </a:cubicBezTo>
                  <a:cubicBezTo>
                    <a:pt x="1869" y="867"/>
                    <a:pt x="1869" y="867"/>
                    <a:pt x="1869" y="867"/>
                  </a:cubicBezTo>
                  <a:cubicBezTo>
                    <a:pt x="1869" y="867"/>
                    <a:pt x="1869" y="867"/>
                    <a:pt x="1869" y="867"/>
                  </a:cubicBezTo>
                  <a:cubicBezTo>
                    <a:pt x="1869" y="867"/>
                    <a:pt x="1869" y="867"/>
                    <a:pt x="1869" y="867"/>
                  </a:cubicBezTo>
                  <a:cubicBezTo>
                    <a:pt x="1869" y="867"/>
                    <a:pt x="1869" y="867"/>
                    <a:pt x="1869" y="867"/>
                  </a:cubicBezTo>
                  <a:cubicBezTo>
                    <a:pt x="1869" y="867"/>
                    <a:pt x="1869" y="867"/>
                    <a:pt x="1868" y="867"/>
                  </a:cubicBezTo>
                  <a:cubicBezTo>
                    <a:pt x="1868" y="867"/>
                    <a:pt x="1868" y="867"/>
                    <a:pt x="1868" y="867"/>
                  </a:cubicBezTo>
                  <a:cubicBezTo>
                    <a:pt x="1867" y="866"/>
                    <a:pt x="1866" y="865"/>
                    <a:pt x="1865" y="865"/>
                  </a:cubicBezTo>
                  <a:cubicBezTo>
                    <a:pt x="1865" y="865"/>
                    <a:pt x="1865" y="865"/>
                    <a:pt x="1865" y="865"/>
                  </a:cubicBezTo>
                  <a:cubicBezTo>
                    <a:pt x="1865" y="865"/>
                    <a:pt x="1865" y="865"/>
                    <a:pt x="1865" y="864"/>
                  </a:cubicBezTo>
                  <a:cubicBezTo>
                    <a:pt x="1865" y="864"/>
                    <a:pt x="1865" y="864"/>
                    <a:pt x="1865" y="864"/>
                  </a:cubicBezTo>
                  <a:cubicBezTo>
                    <a:pt x="1865" y="864"/>
                    <a:pt x="1865" y="864"/>
                    <a:pt x="1865" y="864"/>
                  </a:cubicBezTo>
                  <a:cubicBezTo>
                    <a:pt x="1865" y="864"/>
                    <a:pt x="1865" y="864"/>
                    <a:pt x="1865" y="864"/>
                  </a:cubicBezTo>
                  <a:cubicBezTo>
                    <a:pt x="1865" y="864"/>
                    <a:pt x="1865" y="864"/>
                    <a:pt x="1865" y="864"/>
                  </a:cubicBezTo>
                  <a:cubicBezTo>
                    <a:pt x="1865" y="864"/>
                    <a:pt x="1865" y="864"/>
                    <a:pt x="1865" y="864"/>
                  </a:cubicBezTo>
                  <a:cubicBezTo>
                    <a:pt x="1864" y="864"/>
                    <a:pt x="1864" y="864"/>
                    <a:pt x="1864" y="863"/>
                  </a:cubicBezTo>
                  <a:cubicBezTo>
                    <a:pt x="1864" y="863"/>
                    <a:pt x="1864" y="863"/>
                    <a:pt x="1864" y="863"/>
                  </a:cubicBezTo>
                  <a:cubicBezTo>
                    <a:pt x="1863" y="863"/>
                    <a:pt x="1863" y="863"/>
                    <a:pt x="1863" y="863"/>
                  </a:cubicBezTo>
                  <a:cubicBezTo>
                    <a:pt x="1863" y="863"/>
                    <a:pt x="1863" y="863"/>
                    <a:pt x="1863" y="863"/>
                  </a:cubicBezTo>
                  <a:cubicBezTo>
                    <a:pt x="1863" y="863"/>
                    <a:pt x="1863" y="863"/>
                    <a:pt x="1863" y="863"/>
                  </a:cubicBezTo>
                  <a:cubicBezTo>
                    <a:pt x="1863" y="863"/>
                    <a:pt x="1863" y="863"/>
                    <a:pt x="1863" y="863"/>
                  </a:cubicBezTo>
                  <a:cubicBezTo>
                    <a:pt x="1863" y="863"/>
                    <a:pt x="1863" y="863"/>
                    <a:pt x="1863" y="863"/>
                  </a:cubicBezTo>
                  <a:cubicBezTo>
                    <a:pt x="1863" y="863"/>
                    <a:pt x="1863" y="863"/>
                    <a:pt x="1863" y="863"/>
                  </a:cubicBezTo>
                  <a:cubicBezTo>
                    <a:pt x="1863" y="863"/>
                    <a:pt x="1863" y="863"/>
                    <a:pt x="1862" y="863"/>
                  </a:cubicBezTo>
                  <a:cubicBezTo>
                    <a:pt x="1862" y="863"/>
                    <a:pt x="1862" y="863"/>
                    <a:pt x="1862" y="863"/>
                  </a:cubicBezTo>
                  <a:cubicBezTo>
                    <a:pt x="1862" y="863"/>
                    <a:pt x="1862" y="863"/>
                    <a:pt x="1862" y="863"/>
                  </a:cubicBezTo>
                  <a:cubicBezTo>
                    <a:pt x="1862" y="863"/>
                    <a:pt x="1862" y="863"/>
                    <a:pt x="1862" y="863"/>
                  </a:cubicBezTo>
                  <a:cubicBezTo>
                    <a:pt x="1862" y="863"/>
                    <a:pt x="1862" y="863"/>
                    <a:pt x="1862" y="863"/>
                  </a:cubicBezTo>
                  <a:cubicBezTo>
                    <a:pt x="1862" y="862"/>
                    <a:pt x="1862" y="862"/>
                    <a:pt x="1862" y="862"/>
                  </a:cubicBezTo>
                  <a:cubicBezTo>
                    <a:pt x="1862" y="862"/>
                    <a:pt x="1862" y="862"/>
                    <a:pt x="1862" y="862"/>
                  </a:cubicBezTo>
                  <a:cubicBezTo>
                    <a:pt x="1862" y="862"/>
                    <a:pt x="1862" y="862"/>
                    <a:pt x="1862" y="862"/>
                  </a:cubicBezTo>
                  <a:cubicBezTo>
                    <a:pt x="1862" y="862"/>
                    <a:pt x="1862" y="862"/>
                    <a:pt x="1862" y="862"/>
                  </a:cubicBezTo>
                  <a:cubicBezTo>
                    <a:pt x="1862" y="862"/>
                    <a:pt x="1862" y="862"/>
                    <a:pt x="1862" y="862"/>
                  </a:cubicBezTo>
                  <a:cubicBezTo>
                    <a:pt x="1861" y="862"/>
                    <a:pt x="1861" y="862"/>
                    <a:pt x="1861" y="862"/>
                  </a:cubicBezTo>
                  <a:cubicBezTo>
                    <a:pt x="1861" y="862"/>
                    <a:pt x="1861" y="862"/>
                    <a:pt x="1861" y="862"/>
                  </a:cubicBezTo>
                  <a:cubicBezTo>
                    <a:pt x="1861" y="862"/>
                    <a:pt x="1861" y="862"/>
                    <a:pt x="1861" y="862"/>
                  </a:cubicBezTo>
                  <a:cubicBezTo>
                    <a:pt x="1861" y="862"/>
                    <a:pt x="1861" y="862"/>
                    <a:pt x="1861" y="862"/>
                  </a:cubicBezTo>
                  <a:cubicBezTo>
                    <a:pt x="1861" y="862"/>
                    <a:pt x="1861" y="862"/>
                    <a:pt x="1861" y="862"/>
                  </a:cubicBezTo>
                  <a:cubicBezTo>
                    <a:pt x="1861" y="862"/>
                    <a:pt x="1861" y="862"/>
                    <a:pt x="1861" y="862"/>
                  </a:cubicBezTo>
                  <a:cubicBezTo>
                    <a:pt x="1861" y="862"/>
                    <a:pt x="1861" y="862"/>
                    <a:pt x="1861" y="862"/>
                  </a:cubicBezTo>
                  <a:cubicBezTo>
                    <a:pt x="1861" y="862"/>
                    <a:pt x="1861" y="862"/>
                    <a:pt x="1861" y="862"/>
                  </a:cubicBezTo>
                  <a:cubicBezTo>
                    <a:pt x="1861" y="862"/>
                    <a:pt x="1861" y="862"/>
                    <a:pt x="1861" y="862"/>
                  </a:cubicBezTo>
                  <a:cubicBezTo>
                    <a:pt x="1861" y="862"/>
                    <a:pt x="1861" y="862"/>
                    <a:pt x="1861" y="862"/>
                  </a:cubicBezTo>
                  <a:cubicBezTo>
                    <a:pt x="1861" y="862"/>
                    <a:pt x="1861" y="862"/>
                    <a:pt x="1861" y="862"/>
                  </a:cubicBezTo>
                  <a:cubicBezTo>
                    <a:pt x="1861" y="861"/>
                    <a:pt x="1860" y="861"/>
                    <a:pt x="1860" y="861"/>
                  </a:cubicBezTo>
                  <a:cubicBezTo>
                    <a:pt x="1860" y="861"/>
                    <a:pt x="1860" y="861"/>
                    <a:pt x="1860" y="861"/>
                  </a:cubicBezTo>
                  <a:cubicBezTo>
                    <a:pt x="1860" y="861"/>
                    <a:pt x="1860" y="861"/>
                    <a:pt x="1860" y="861"/>
                  </a:cubicBezTo>
                  <a:cubicBezTo>
                    <a:pt x="1860" y="861"/>
                    <a:pt x="1860" y="861"/>
                    <a:pt x="1860" y="861"/>
                  </a:cubicBezTo>
                  <a:cubicBezTo>
                    <a:pt x="1860" y="861"/>
                    <a:pt x="1860" y="861"/>
                    <a:pt x="1860" y="861"/>
                  </a:cubicBezTo>
                  <a:cubicBezTo>
                    <a:pt x="1860" y="861"/>
                    <a:pt x="1860" y="861"/>
                    <a:pt x="1860" y="861"/>
                  </a:cubicBezTo>
                  <a:cubicBezTo>
                    <a:pt x="1860" y="861"/>
                    <a:pt x="1860" y="861"/>
                    <a:pt x="1860" y="861"/>
                  </a:cubicBezTo>
                  <a:cubicBezTo>
                    <a:pt x="1860" y="861"/>
                    <a:pt x="1860" y="861"/>
                    <a:pt x="1860" y="861"/>
                  </a:cubicBezTo>
                  <a:cubicBezTo>
                    <a:pt x="1860" y="861"/>
                    <a:pt x="1860" y="861"/>
                    <a:pt x="1860" y="861"/>
                  </a:cubicBezTo>
                  <a:cubicBezTo>
                    <a:pt x="1860" y="861"/>
                    <a:pt x="1860" y="861"/>
                    <a:pt x="1860" y="861"/>
                  </a:cubicBezTo>
                  <a:cubicBezTo>
                    <a:pt x="1860" y="861"/>
                    <a:pt x="1860" y="861"/>
                    <a:pt x="1860" y="861"/>
                  </a:cubicBezTo>
                  <a:cubicBezTo>
                    <a:pt x="1860" y="861"/>
                    <a:pt x="1860" y="861"/>
                    <a:pt x="1859" y="861"/>
                  </a:cubicBezTo>
                  <a:cubicBezTo>
                    <a:pt x="1859" y="861"/>
                    <a:pt x="1859" y="861"/>
                    <a:pt x="1859" y="861"/>
                  </a:cubicBezTo>
                  <a:cubicBezTo>
                    <a:pt x="1859" y="861"/>
                    <a:pt x="1859" y="861"/>
                    <a:pt x="1859" y="861"/>
                  </a:cubicBezTo>
                  <a:cubicBezTo>
                    <a:pt x="1859" y="861"/>
                    <a:pt x="1859" y="861"/>
                    <a:pt x="1859" y="861"/>
                  </a:cubicBezTo>
                  <a:cubicBezTo>
                    <a:pt x="1859" y="861"/>
                    <a:pt x="1859" y="861"/>
                    <a:pt x="1859" y="861"/>
                  </a:cubicBezTo>
                  <a:cubicBezTo>
                    <a:pt x="1859" y="861"/>
                    <a:pt x="1859" y="861"/>
                    <a:pt x="1859" y="861"/>
                  </a:cubicBezTo>
                  <a:cubicBezTo>
                    <a:pt x="1859" y="860"/>
                    <a:pt x="1859" y="860"/>
                    <a:pt x="1859" y="860"/>
                  </a:cubicBezTo>
                  <a:cubicBezTo>
                    <a:pt x="1859" y="860"/>
                    <a:pt x="1859" y="860"/>
                    <a:pt x="1859" y="860"/>
                  </a:cubicBezTo>
                  <a:cubicBezTo>
                    <a:pt x="1859" y="860"/>
                    <a:pt x="1859" y="860"/>
                    <a:pt x="1859" y="860"/>
                  </a:cubicBezTo>
                  <a:cubicBezTo>
                    <a:pt x="1859" y="860"/>
                    <a:pt x="1859" y="860"/>
                    <a:pt x="1859" y="860"/>
                  </a:cubicBezTo>
                  <a:cubicBezTo>
                    <a:pt x="1859" y="860"/>
                    <a:pt x="1859" y="860"/>
                    <a:pt x="1858" y="860"/>
                  </a:cubicBezTo>
                  <a:cubicBezTo>
                    <a:pt x="1858" y="860"/>
                    <a:pt x="1858" y="860"/>
                    <a:pt x="1858" y="860"/>
                  </a:cubicBezTo>
                  <a:cubicBezTo>
                    <a:pt x="1858" y="860"/>
                    <a:pt x="1858" y="860"/>
                    <a:pt x="1858" y="860"/>
                  </a:cubicBezTo>
                  <a:cubicBezTo>
                    <a:pt x="1858" y="860"/>
                    <a:pt x="1858" y="860"/>
                    <a:pt x="1858" y="860"/>
                  </a:cubicBezTo>
                  <a:cubicBezTo>
                    <a:pt x="1858" y="860"/>
                    <a:pt x="1858" y="860"/>
                    <a:pt x="1858" y="860"/>
                  </a:cubicBezTo>
                  <a:cubicBezTo>
                    <a:pt x="1858" y="860"/>
                    <a:pt x="1858" y="860"/>
                    <a:pt x="1858" y="860"/>
                  </a:cubicBezTo>
                  <a:cubicBezTo>
                    <a:pt x="1858" y="860"/>
                    <a:pt x="1858" y="860"/>
                    <a:pt x="1858" y="860"/>
                  </a:cubicBezTo>
                  <a:cubicBezTo>
                    <a:pt x="1858" y="860"/>
                    <a:pt x="1858" y="860"/>
                    <a:pt x="1858" y="860"/>
                  </a:cubicBezTo>
                  <a:cubicBezTo>
                    <a:pt x="1858" y="860"/>
                    <a:pt x="1858" y="860"/>
                    <a:pt x="1858" y="860"/>
                  </a:cubicBezTo>
                  <a:cubicBezTo>
                    <a:pt x="1857" y="859"/>
                    <a:pt x="1857" y="859"/>
                    <a:pt x="1857" y="859"/>
                  </a:cubicBezTo>
                  <a:cubicBezTo>
                    <a:pt x="1857" y="859"/>
                    <a:pt x="1857" y="859"/>
                    <a:pt x="1857" y="859"/>
                  </a:cubicBezTo>
                  <a:cubicBezTo>
                    <a:pt x="1857" y="859"/>
                    <a:pt x="1857" y="859"/>
                    <a:pt x="1857" y="859"/>
                  </a:cubicBezTo>
                  <a:cubicBezTo>
                    <a:pt x="1857" y="859"/>
                    <a:pt x="1857" y="859"/>
                    <a:pt x="1857" y="859"/>
                  </a:cubicBezTo>
                  <a:cubicBezTo>
                    <a:pt x="1856" y="859"/>
                    <a:pt x="1856" y="859"/>
                    <a:pt x="1856" y="859"/>
                  </a:cubicBezTo>
                  <a:cubicBezTo>
                    <a:pt x="1856" y="859"/>
                    <a:pt x="1856" y="858"/>
                    <a:pt x="1856" y="858"/>
                  </a:cubicBezTo>
                  <a:cubicBezTo>
                    <a:pt x="1856" y="858"/>
                    <a:pt x="1856" y="858"/>
                    <a:pt x="1856" y="858"/>
                  </a:cubicBezTo>
                  <a:cubicBezTo>
                    <a:pt x="1855" y="858"/>
                    <a:pt x="1855" y="858"/>
                    <a:pt x="1855" y="858"/>
                  </a:cubicBezTo>
                  <a:cubicBezTo>
                    <a:pt x="1855" y="858"/>
                    <a:pt x="1855" y="858"/>
                    <a:pt x="1855" y="858"/>
                  </a:cubicBezTo>
                  <a:cubicBezTo>
                    <a:pt x="1855" y="858"/>
                    <a:pt x="1855" y="858"/>
                    <a:pt x="1855" y="858"/>
                  </a:cubicBezTo>
                  <a:cubicBezTo>
                    <a:pt x="1855" y="858"/>
                    <a:pt x="1855" y="858"/>
                    <a:pt x="1855" y="858"/>
                  </a:cubicBezTo>
                  <a:cubicBezTo>
                    <a:pt x="1855" y="858"/>
                    <a:pt x="1855" y="858"/>
                    <a:pt x="1855" y="858"/>
                  </a:cubicBezTo>
                  <a:cubicBezTo>
                    <a:pt x="1855" y="858"/>
                    <a:pt x="1855" y="858"/>
                    <a:pt x="1855" y="858"/>
                  </a:cubicBezTo>
                  <a:cubicBezTo>
                    <a:pt x="1855" y="858"/>
                    <a:pt x="1855" y="858"/>
                    <a:pt x="1854" y="858"/>
                  </a:cubicBezTo>
                  <a:cubicBezTo>
                    <a:pt x="1854" y="857"/>
                    <a:pt x="1854" y="857"/>
                    <a:pt x="1854" y="857"/>
                  </a:cubicBezTo>
                  <a:cubicBezTo>
                    <a:pt x="1854" y="857"/>
                    <a:pt x="1854" y="857"/>
                    <a:pt x="1854" y="857"/>
                  </a:cubicBezTo>
                  <a:cubicBezTo>
                    <a:pt x="1854" y="857"/>
                    <a:pt x="1854" y="857"/>
                    <a:pt x="1854" y="857"/>
                  </a:cubicBezTo>
                  <a:cubicBezTo>
                    <a:pt x="1854" y="857"/>
                    <a:pt x="1854" y="857"/>
                    <a:pt x="1854" y="857"/>
                  </a:cubicBezTo>
                  <a:cubicBezTo>
                    <a:pt x="1854" y="857"/>
                    <a:pt x="1854" y="857"/>
                    <a:pt x="1854" y="857"/>
                  </a:cubicBezTo>
                  <a:cubicBezTo>
                    <a:pt x="1854" y="857"/>
                    <a:pt x="1854" y="857"/>
                    <a:pt x="1853" y="857"/>
                  </a:cubicBezTo>
                  <a:cubicBezTo>
                    <a:pt x="1853" y="857"/>
                    <a:pt x="1853" y="857"/>
                    <a:pt x="1853" y="857"/>
                  </a:cubicBezTo>
                  <a:cubicBezTo>
                    <a:pt x="1853" y="857"/>
                    <a:pt x="1853" y="857"/>
                    <a:pt x="1853" y="857"/>
                  </a:cubicBezTo>
                  <a:cubicBezTo>
                    <a:pt x="1853" y="857"/>
                    <a:pt x="1853" y="856"/>
                    <a:pt x="1853" y="856"/>
                  </a:cubicBezTo>
                  <a:cubicBezTo>
                    <a:pt x="1853" y="856"/>
                    <a:pt x="1853" y="856"/>
                    <a:pt x="1853" y="856"/>
                  </a:cubicBezTo>
                  <a:cubicBezTo>
                    <a:pt x="1852" y="856"/>
                    <a:pt x="1852" y="856"/>
                    <a:pt x="1852" y="856"/>
                  </a:cubicBezTo>
                  <a:cubicBezTo>
                    <a:pt x="1852" y="856"/>
                    <a:pt x="1852" y="856"/>
                    <a:pt x="1852" y="856"/>
                  </a:cubicBezTo>
                  <a:cubicBezTo>
                    <a:pt x="1852" y="856"/>
                    <a:pt x="1852" y="856"/>
                    <a:pt x="1852" y="856"/>
                  </a:cubicBezTo>
                  <a:cubicBezTo>
                    <a:pt x="1851" y="856"/>
                    <a:pt x="1851" y="855"/>
                    <a:pt x="1851" y="855"/>
                  </a:cubicBezTo>
                  <a:cubicBezTo>
                    <a:pt x="1851" y="855"/>
                    <a:pt x="1851" y="855"/>
                    <a:pt x="1851" y="855"/>
                  </a:cubicBezTo>
                  <a:cubicBezTo>
                    <a:pt x="1851" y="855"/>
                    <a:pt x="1851" y="855"/>
                    <a:pt x="1851" y="855"/>
                  </a:cubicBezTo>
                  <a:cubicBezTo>
                    <a:pt x="1851" y="855"/>
                    <a:pt x="1851" y="855"/>
                    <a:pt x="1851" y="855"/>
                  </a:cubicBezTo>
                  <a:cubicBezTo>
                    <a:pt x="1851" y="855"/>
                    <a:pt x="1851" y="855"/>
                    <a:pt x="1851" y="855"/>
                  </a:cubicBezTo>
                  <a:cubicBezTo>
                    <a:pt x="1851" y="855"/>
                    <a:pt x="1851" y="855"/>
                    <a:pt x="1851" y="855"/>
                  </a:cubicBezTo>
                  <a:cubicBezTo>
                    <a:pt x="1851" y="855"/>
                    <a:pt x="1851" y="855"/>
                    <a:pt x="1851" y="855"/>
                  </a:cubicBezTo>
                  <a:cubicBezTo>
                    <a:pt x="1851" y="855"/>
                    <a:pt x="1851" y="855"/>
                    <a:pt x="1851" y="855"/>
                  </a:cubicBezTo>
                  <a:cubicBezTo>
                    <a:pt x="1850" y="855"/>
                    <a:pt x="1850" y="855"/>
                    <a:pt x="1850" y="855"/>
                  </a:cubicBezTo>
                  <a:cubicBezTo>
                    <a:pt x="1850" y="855"/>
                    <a:pt x="1850" y="855"/>
                    <a:pt x="1850" y="855"/>
                  </a:cubicBezTo>
                  <a:cubicBezTo>
                    <a:pt x="1850" y="855"/>
                    <a:pt x="1850" y="855"/>
                    <a:pt x="1850" y="854"/>
                  </a:cubicBezTo>
                  <a:cubicBezTo>
                    <a:pt x="1850" y="854"/>
                    <a:pt x="1849" y="854"/>
                    <a:pt x="1849" y="854"/>
                  </a:cubicBezTo>
                  <a:cubicBezTo>
                    <a:pt x="1849" y="854"/>
                    <a:pt x="1849" y="854"/>
                    <a:pt x="1849" y="854"/>
                  </a:cubicBezTo>
                  <a:cubicBezTo>
                    <a:pt x="1849" y="854"/>
                    <a:pt x="1849" y="854"/>
                    <a:pt x="1849" y="854"/>
                  </a:cubicBezTo>
                  <a:cubicBezTo>
                    <a:pt x="1849" y="854"/>
                    <a:pt x="1849" y="854"/>
                    <a:pt x="1849" y="854"/>
                  </a:cubicBezTo>
                  <a:cubicBezTo>
                    <a:pt x="1849" y="854"/>
                    <a:pt x="1849" y="854"/>
                    <a:pt x="1849" y="854"/>
                  </a:cubicBezTo>
                  <a:cubicBezTo>
                    <a:pt x="1849" y="854"/>
                    <a:pt x="1849" y="854"/>
                    <a:pt x="1849" y="854"/>
                  </a:cubicBezTo>
                  <a:cubicBezTo>
                    <a:pt x="1849" y="854"/>
                    <a:pt x="1849" y="854"/>
                    <a:pt x="1848" y="854"/>
                  </a:cubicBezTo>
                  <a:cubicBezTo>
                    <a:pt x="1848" y="854"/>
                    <a:pt x="1848" y="854"/>
                    <a:pt x="1848" y="854"/>
                  </a:cubicBezTo>
                  <a:cubicBezTo>
                    <a:pt x="1848" y="853"/>
                    <a:pt x="1848" y="853"/>
                    <a:pt x="1848" y="853"/>
                  </a:cubicBezTo>
                  <a:cubicBezTo>
                    <a:pt x="1848" y="853"/>
                    <a:pt x="1848" y="853"/>
                    <a:pt x="1848" y="853"/>
                  </a:cubicBezTo>
                  <a:cubicBezTo>
                    <a:pt x="1848" y="853"/>
                    <a:pt x="1848" y="853"/>
                    <a:pt x="1848" y="853"/>
                  </a:cubicBezTo>
                  <a:cubicBezTo>
                    <a:pt x="1848" y="853"/>
                    <a:pt x="1848" y="853"/>
                    <a:pt x="1848" y="853"/>
                  </a:cubicBezTo>
                  <a:cubicBezTo>
                    <a:pt x="1847" y="853"/>
                    <a:pt x="1847" y="853"/>
                    <a:pt x="1847" y="853"/>
                  </a:cubicBezTo>
                  <a:cubicBezTo>
                    <a:pt x="1847" y="853"/>
                    <a:pt x="1847" y="853"/>
                    <a:pt x="1847" y="853"/>
                  </a:cubicBezTo>
                  <a:cubicBezTo>
                    <a:pt x="1847" y="853"/>
                    <a:pt x="1847" y="853"/>
                    <a:pt x="1847" y="853"/>
                  </a:cubicBezTo>
                  <a:cubicBezTo>
                    <a:pt x="1847" y="853"/>
                    <a:pt x="1847" y="852"/>
                    <a:pt x="1846" y="852"/>
                  </a:cubicBezTo>
                  <a:cubicBezTo>
                    <a:pt x="1846" y="852"/>
                    <a:pt x="1846" y="852"/>
                    <a:pt x="1846" y="852"/>
                  </a:cubicBezTo>
                  <a:cubicBezTo>
                    <a:pt x="1846" y="852"/>
                    <a:pt x="1846" y="852"/>
                    <a:pt x="1846" y="852"/>
                  </a:cubicBezTo>
                  <a:cubicBezTo>
                    <a:pt x="1846" y="852"/>
                    <a:pt x="1846" y="852"/>
                    <a:pt x="1845" y="852"/>
                  </a:cubicBezTo>
                  <a:cubicBezTo>
                    <a:pt x="1845" y="852"/>
                    <a:pt x="1845" y="852"/>
                    <a:pt x="1845" y="852"/>
                  </a:cubicBezTo>
                  <a:cubicBezTo>
                    <a:pt x="1845" y="851"/>
                    <a:pt x="1845" y="851"/>
                    <a:pt x="1845" y="851"/>
                  </a:cubicBezTo>
                  <a:cubicBezTo>
                    <a:pt x="1845" y="851"/>
                    <a:pt x="1845" y="851"/>
                    <a:pt x="1845" y="851"/>
                  </a:cubicBezTo>
                  <a:cubicBezTo>
                    <a:pt x="1845" y="851"/>
                    <a:pt x="1845" y="851"/>
                    <a:pt x="1845" y="851"/>
                  </a:cubicBezTo>
                  <a:cubicBezTo>
                    <a:pt x="1845" y="851"/>
                    <a:pt x="1845" y="851"/>
                    <a:pt x="1845" y="851"/>
                  </a:cubicBezTo>
                  <a:cubicBezTo>
                    <a:pt x="1845" y="851"/>
                    <a:pt x="1845" y="851"/>
                    <a:pt x="1845" y="851"/>
                  </a:cubicBezTo>
                  <a:cubicBezTo>
                    <a:pt x="1844" y="851"/>
                    <a:pt x="1844" y="851"/>
                    <a:pt x="1844" y="851"/>
                  </a:cubicBezTo>
                  <a:cubicBezTo>
                    <a:pt x="1844" y="851"/>
                    <a:pt x="1844" y="850"/>
                    <a:pt x="1843" y="850"/>
                  </a:cubicBezTo>
                  <a:cubicBezTo>
                    <a:pt x="1843" y="850"/>
                    <a:pt x="1842" y="849"/>
                    <a:pt x="1842" y="849"/>
                  </a:cubicBezTo>
                  <a:cubicBezTo>
                    <a:pt x="1842" y="849"/>
                    <a:pt x="1842" y="849"/>
                    <a:pt x="1842" y="849"/>
                  </a:cubicBezTo>
                  <a:cubicBezTo>
                    <a:pt x="1841" y="849"/>
                    <a:pt x="1841" y="849"/>
                    <a:pt x="1841" y="849"/>
                  </a:cubicBezTo>
                  <a:cubicBezTo>
                    <a:pt x="1841" y="849"/>
                    <a:pt x="1841" y="849"/>
                    <a:pt x="1841" y="849"/>
                  </a:cubicBezTo>
                  <a:cubicBezTo>
                    <a:pt x="1840" y="848"/>
                    <a:pt x="1839" y="848"/>
                    <a:pt x="1838" y="847"/>
                  </a:cubicBezTo>
                  <a:cubicBezTo>
                    <a:pt x="1838" y="847"/>
                    <a:pt x="1838" y="847"/>
                    <a:pt x="1838" y="847"/>
                  </a:cubicBezTo>
                  <a:cubicBezTo>
                    <a:pt x="1838" y="847"/>
                    <a:pt x="1838" y="847"/>
                    <a:pt x="1837" y="846"/>
                  </a:cubicBezTo>
                  <a:cubicBezTo>
                    <a:pt x="1837" y="846"/>
                    <a:pt x="1837" y="846"/>
                    <a:pt x="1837" y="846"/>
                  </a:cubicBezTo>
                  <a:cubicBezTo>
                    <a:pt x="1837" y="846"/>
                    <a:pt x="1836" y="846"/>
                    <a:pt x="1836" y="845"/>
                  </a:cubicBezTo>
                  <a:cubicBezTo>
                    <a:pt x="1836" y="845"/>
                    <a:pt x="1836" y="845"/>
                    <a:pt x="1836" y="845"/>
                  </a:cubicBezTo>
                  <a:cubicBezTo>
                    <a:pt x="1835" y="845"/>
                    <a:pt x="1834" y="844"/>
                    <a:pt x="1833" y="843"/>
                  </a:cubicBezTo>
                  <a:cubicBezTo>
                    <a:pt x="1833" y="843"/>
                    <a:pt x="1833" y="843"/>
                    <a:pt x="1833" y="843"/>
                  </a:cubicBezTo>
                  <a:cubicBezTo>
                    <a:pt x="1833" y="843"/>
                    <a:pt x="1832" y="843"/>
                    <a:pt x="1832" y="843"/>
                  </a:cubicBezTo>
                  <a:cubicBezTo>
                    <a:pt x="1832" y="843"/>
                    <a:pt x="1832" y="843"/>
                    <a:pt x="1832" y="843"/>
                  </a:cubicBezTo>
                  <a:cubicBezTo>
                    <a:pt x="1832" y="843"/>
                    <a:pt x="1831" y="842"/>
                    <a:pt x="1830" y="842"/>
                  </a:cubicBezTo>
                  <a:cubicBezTo>
                    <a:pt x="1830" y="842"/>
                    <a:pt x="1830" y="842"/>
                    <a:pt x="1830" y="842"/>
                  </a:cubicBezTo>
                  <a:cubicBezTo>
                    <a:pt x="1830" y="841"/>
                    <a:pt x="1830" y="841"/>
                    <a:pt x="1829" y="841"/>
                  </a:cubicBezTo>
                  <a:cubicBezTo>
                    <a:pt x="1829" y="841"/>
                    <a:pt x="1829" y="841"/>
                    <a:pt x="1829" y="841"/>
                  </a:cubicBezTo>
                  <a:cubicBezTo>
                    <a:pt x="1829" y="841"/>
                    <a:pt x="1829" y="841"/>
                    <a:pt x="1829" y="841"/>
                  </a:cubicBezTo>
                  <a:cubicBezTo>
                    <a:pt x="1829" y="841"/>
                    <a:pt x="1829" y="841"/>
                    <a:pt x="1829" y="841"/>
                  </a:cubicBezTo>
                  <a:cubicBezTo>
                    <a:pt x="1829" y="841"/>
                    <a:pt x="1829" y="841"/>
                    <a:pt x="1829" y="841"/>
                  </a:cubicBezTo>
                  <a:cubicBezTo>
                    <a:pt x="1828" y="840"/>
                    <a:pt x="1828" y="840"/>
                    <a:pt x="1828" y="840"/>
                  </a:cubicBezTo>
                  <a:cubicBezTo>
                    <a:pt x="1828" y="840"/>
                    <a:pt x="1828" y="840"/>
                    <a:pt x="1827" y="840"/>
                  </a:cubicBezTo>
                  <a:cubicBezTo>
                    <a:pt x="1827" y="840"/>
                    <a:pt x="1827" y="840"/>
                    <a:pt x="1827" y="840"/>
                  </a:cubicBezTo>
                  <a:cubicBezTo>
                    <a:pt x="1827" y="840"/>
                    <a:pt x="1827" y="840"/>
                    <a:pt x="1827" y="840"/>
                  </a:cubicBezTo>
                  <a:cubicBezTo>
                    <a:pt x="1827" y="839"/>
                    <a:pt x="1826" y="839"/>
                    <a:pt x="1826" y="839"/>
                  </a:cubicBezTo>
                  <a:cubicBezTo>
                    <a:pt x="1825" y="839"/>
                    <a:pt x="1825" y="839"/>
                    <a:pt x="1825" y="839"/>
                  </a:cubicBezTo>
                  <a:cubicBezTo>
                    <a:pt x="1825" y="838"/>
                    <a:pt x="1825" y="838"/>
                    <a:pt x="1824" y="838"/>
                  </a:cubicBezTo>
                  <a:cubicBezTo>
                    <a:pt x="1824" y="838"/>
                    <a:pt x="1824" y="838"/>
                    <a:pt x="1824" y="838"/>
                  </a:cubicBezTo>
                  <a:cubicBezTo>
                    <a:pt x="1823" y="837"/>
                    <a:pt x="1822" y="837"/>
                    <a:pt x="1822" y="836"/>
                  </a:cubicBezTo>
                  <a:cubicBezTo>
                    <a:pt x="1822" y="836"/>
                    <a:pt x="1822" y="836"/>
                    <a:pt x="1822" y="836"/>
                  </a:cubicBezTo>
                  <a:cubicBezTo>
                    <a:pt x="1821" y="836"/>
                    <a:pt x="1821" y="836"/>
                    <a:pt x="1821" y="836"/>
                  </a:cubicBezTo>
                  <a:cubicBezTo>
                    <a:pt x="1821" y="836"/>
                    <a:pt x="1821" y="836"/>
                    <a:pt x="1821" y="836"/>
                  </a:cubicBezTo>
                  <a:cubicBezTo>
                    <a:pt x="1821" y="836"/>
                    <a:pt x="1821" y="836"/>
                    <a:pt x="1821" y="836"/>
                  </a:cubicBezTo>
                  <a:cubicBezTo>
                    <a:pt x="1821" y="836"/>
                    <a:pt x="1821" y="836"/>
                    <a:pt x="1821" y="836"/>
                  </a:cubicBezTo>
                  <a:cubicBezTo>
                    <a:pt x="1821" y="836"/>
                    <a:pt x="1821" y="836"/>
                    <a:pt x="1821" y="836"/>
                  </a:cubicBezTo>
                  <a:cubicBezTo>
                    <a:pt x="1821" y="835"/>
                    <a:pt x="1821" y="835"/>
                    <a:pt x="1821" y="835"/>
                  </a:cubicBezTo>
                  <a:cubicBezTo>
                    <a:pt x="1820" y="835"/>
                    <a:pt x="1820" y="835"/>
                    <a:pt x="1820" y="835"/>
                  </a:cubicBezTo>
                  <a:cubicBezTo>
                    <a:pt x="1820" y="835"/>
                    <a:pt x="1820" y="835"/>
                    <a:pt x="1820" y="835"/>
                  </a:cubicBezTo>
                  <a:cubicBezTo>
                    <a:pt x="1820" y="835"/>
                    <a:pt x="1820" y="835"/>
                    <a:pt x="1820" y="835"/>
                  </a:cubicBezTo>
                  <a:cubicBezTo>
                    <a:pt x="1820" y="835"/>
                    <a:pt x="1820" y="835"/>
                    <a:pt x="1819" y="835"/>
                  </a:cubicBezTo>
                  <a:cubicBezTo>
                    <a:pt x="1819" y="835"/>
                    <a:pt x="1819" y="834"/>
                    <a:pt x="1818" y="834"/>
                  </a:cubicBezTo>
                  <a:cubicBezTo>
                    <a:pt x="1818" y="834"/>
                    <a:pt x="1818" y="834"/>
                    <a:pt x="1818" y="834"/>
                  </a:cubicBezTo>
                  <a:cubicBezTo>
                    <a:pt x="1818" y="834"/>
                    <a:pt x="1818" y="834"/>
                    <a:pt x="1818" y="834"/>
                  </a:cubicBezTo>
                  <a:cubicBezTo>
                    <a:pt x="1818" y="834"/>
                    <a:pt x="1818" y="834"/>
                    <a:pt x="1818" y="834"/>
                  </a:cubicBezTo>
                  <a:cubicBezTo>
                    <a:pt x="1818" y="834"/>
                    <a:pt x="1818" y="834"/>
                    <a:pt x="1818" y="834"/>
                  </a:cubicBezTo>
                  <a:cubicBezTo>
                    <a:pt x="1817" y="833"/>
                    <a:pt x="1817" y="833"/>
                    <a:pt x="1816" y="833"/>
                  </a:cubicBezTo>
                  <a:cubicBezTo>
                    <a:pt x="1816" y="832"/>
                    <a:pt x="1816" y="832"/>
                    <a:pt x="1816" y="832"/>
                  </a:cubicBezTo>
                  <a:cubicBezTo>
                    <a:pt x="1813" y="831"/>
                    <a:pt x="1810" y="829"/>
                    <a:pt x="1808" y="827"/>
                  </a:cubicBezTo>
                  <a:cubicBezTo>
                    <a:pt x="1808" y="827"/>
                    <a:pt x="1808" y="827"/>
                    <a:pt x="1807" y="827"/>
                  </a:cubicBezTo>
                  <a:cubicBezTo>
                    <a:pt x="1807" y="827"/>
                    <a:pt x="1807" y="827"/>
                    <a:pt x="1807" y="827"/>
                  </a:cubicBezTo>
                  <a:cubicBezTo>
                    <a:pt x="1807" y="826"/>
                    <a:pt x="1806" y="826"/>
                    <a:pt x="1806" y="826"/>
                  </a:cubicBezTo>
                  <a:cubicBezTo>
                    <a:pt x="1806" y="826"/>
                    <a:pt x="1806" y="826"/>
                    <a:pt x="1806" y="826"/>
                  </a:cubicBezTo>
                  <a:cubicBezTo>
                    <a:pt x="1806" y="826"/>
                    <a:pt x="1806" y="826"/>
                    <a:pt x="1806" y="826"/>
                  </a:cubicBezTo>
                  <a:cubicBezTo>
                    <a:pt x="1806" y="826"/>
                    <a:pt x="1806" y="826"/>
                    <a:pt x="1805" y="826"/>
                  </a:cubicBezTo>
                  <a:cubicBezTo>
                    <a:pt x="1805" y="826"/>
                    <a:pt x="1805" y="825"/>
                    <a:pt x="1805" y="825"/>
                  </a:cubicBezTo>
                  <a:cubicBezTo>
                    <a:pt x="1805" y="825"/>
                    <a:pt x="1805" y="825"/>
                    <a:pt x="1804" y="825"/>
                  </a:cubicBezTo>
                  <a:cubicBezTo>
                    <a:pt x="1804" y="825"/>
                    <a:pt x="1804" y="825"/>
                    <a:pt x="1804" y="825"/>
                  </a:cubicBezTo>
                  <a:cubicBezTo>
                    <a:pt x="1804" y="825"/>
                    <a:pt x="1804" y="825"/>
                    <a:pt x="1804" y="825"/>
                  </a:cubicBezTo>
                  <a:cubicBezTo>
                    <a:pt x="1804" y="824"/>
                    <a:pt x="1803" y="824"/>
                    <a:pt x="1803" y="824"/>
                  </a:cubicBezTo>
                  <a:cubicBezTo>
                    <a:pt x="1803" y="824"/>
                    <a:pt x="1803" y="824"/>
                    <a:pt x="1803" y="824"/>
                  </a:cubicBezTo>
                  <a:cubicBezTo>
                    <a:pt x="1803" y="824"/>
                    <a:pt x="1802" y="824"/>
                    <a:pt x="1802" y="823"/>
                  </a:cubicBezTo>
                  <a:cubicBezTo>
                    <a:pt x="1802" y="823"/>
                    <a:pt x="1802" y="823"/>
                    <a:pt x="1802" y="823"/>
                  </a:cubicBezTo>
                  <a:cubicBezTo>
                    <a:pt x="1802" y="823"/>
                    <a:pt x="1801" y="823"/>
                    <a:pt x="1801" y="823"/>
                  </a:cubicBezTo>
                  <a:cubicBezTo>
                    <a:pt x="1801" y="823"/>
                    <a:pt x="1801" y="823"/>
                    <a:pt x="1801" y="823"/>
                  </a:cubicBezTo>
                  <a:cubicBezTo>
                    <a:pt x="1801" y="823"/>
                    <a:pt x="1801" y="823"/>
                    <a:pt x="1801" y="823"/>
                  </a:cubicBezTo>
                  <a:cubicBezTo>
                    <a:pt x="1801" y="823"/>
                    <a:pt x="1801" y="822"/>
                    <a:pt x="1801" y="822"/>
                  </a:cubicBezTo>
                  <a:cubicBezTo>
                    <a:pt x="1801" y="822"/>
                    <a:pt x="1801" y="822"/>
                    <a:pt x="1800" y="822"/>
                  </a:cubicBezTo>
                  <a:cubicBezTo>
                    <a:pt x="1800" y="822"/>
                    <a:pt x="1800" y="822"/>
                    <a:pt x="1800" y="822"/>
                  </a:cubicBezTo>
                  <a:cubicBezTo>
                    <a:pt x="1800" y="822"/>
                    <a:pt x="1800" y="822"/>
                    <a:pt x="1800" y="822"/>
                  </a:cubicBezTo>
                  <a:cubicBezTo>
                    <a:pt x="1800" y="822"/>
                    <a:pt x="1800" y="822"/>
                    <a:pt x="1800" y="822"/>
                  </a:cubicBezTo>
                  <a:cubicBezTo>
                    <a:pt x="1800" y="822"/>
                    <a:pt x="1800" y="822"/>
                    <a:pt x="1800" y="822"/>
                  </a:cubicBezTo>
                  <a:cubicBezTo>
                    <a:pt x="1800" y="822"/>
                    <a:pt x="1800" y="822"/>
                    <a:pt x="1800" y="822"/>
                  </a:cubicBezTo>
                  <a:cubicBezTo>
                    <a:pt x="1800" y="822"/>
                    <a:pt x="1800" y="822"/>
                    <a:pt x="1800" y="822"/>
                  </a:cubicBezTo>
                  <a:cubicBezTo>
                    <a:pt x="1800" y="822"/>
                    <a:pt x="1800" y="822"/>
                    <a:pt x="1799" y="822"/>
                  </a:cubicBezTo>
                  <a:cubicBezTo>
                    <a:pt x="1799" y="822"/>
                    <a:pt x="1799" y="822"/>
                    <a:pt x="1799" y="822"/>
                  </a:cubicBezTo>
                  <a:cubicBezTo>
                    <a:pt x="1799" y="822"/>
                    <a:pt x="1799" y="822"/>
                    <a:pt x="1799" y="822"/>
                  </a:cubicBezTo>
                  <a:cubicBezTo>
                    <a:pt x="1799" y="822"/>
                    <a:pt x="1799" y="821"/>
                    <a:pt x="1799" y="821"/>
                  </a:cubicBezTo>
                  <a:cubicBezTo>
                    <a:pt x="1798" y="821"/>
                    <a:pt x="1798" y="821"/>
                    <a:pt x="1797" y="820"/>
                  </a:cubicBezTo>
                  <a:cubicBezTo>
                    <a:pt x="1797" y="820"/>
                    <a:pt x="1797" y="820"/>
                    <a:pt x="1796" y="820"/>
                  </a:cubicBezTo>
                  <a:cubicBezTo>
                    <a:pt x="1796" y="820"/>
                    <a:pt x="1796" y="820"/>
                    <a:pt x="1796" y="820"/>
                  </a:cubicBezTo>
                  <a:cubicBezTo>
                    <a:pt x="1796" y="819"/>
                    <a:pt x="1796" y="819"/>
                    <a:pt x="1796" y="819"/>
                  </a:cubicBezTo>
                  <a:cubicBezTo>
                    <a:pt x="1796" y="819"/>
                    <a:pt x="1796" y="819"/>
                    <a:pt x="1795" y="819"/>
                  </a:cubicBezTo>
                  <a:cubicBezTo>
                    <a:pt x="1795" y="819"/>
                    <a:pt x="1795" y="819"/>
                    <a:pt x="1795" y="819"/>
                  </a:cubicBezTo>
                  <a:cubicBezTo>
                    <a:pt x="1795" y="819"/>
                    <a:pt x="1795" y="819"/>
                    <a:pt x="1795" y="819"/>
                  </a:cubicBezTo>
                  <a:cubicBezTo>
                    <a:pt x="1795" y="819"/>
                    <a:pt x="1794" y="818"/>
                    <a:pt x="1794" y="818"/>
                  </a:cubicBezTo>
                  <a:cubicBezTo>
                    <a:pt x="1794" y="818"/>
                    <a:pt x="1794" y="818"/>
                    <a:pt x="1794" y="818"/>
                  </a:cubicBezTo>
                  <a:cubicBezTo>
                    <a:pt x="1794" y="818"/>
                    <a:pt x="1794" y="818"/>
                    <a:pt x="1794" y="818"/>
                  </a:cubicBezTo>
                  <a:cubicBezTo>
                    <a:pt x="1793" y="818"/>
                    <a:pt x="1793" y="817"/>
                    <a:pt x="1792" y="817"/>
                  </a:cubicBezTo>
                  <a:cubicBezTo>
                    <a:pt x="1792" y="817"/>
                    <a:pt x="1792" y="817"/>
                    <a:pt x="1792" y="817"/>
                  </a:cubicBezTo>
                  <a:cubicBezTo>
                    <a:pt x="1791" y="816"/>
                    <a:pt x="1790" y="816"/>
                    <a:pt x="1789" y="815"/>
                  </a:cubicBezTo>
                  <a:cubicBezTo>
                    <a:pt x="1789" y="815"/>
                    <a:pt x="1789" y="815"/>
                    <a:pt x="1789" y="815"/>
                  </a:cubicBezTo>
                  <a:cubicBezTo>
                    <a:pt x="1789" y="815"/>
                    <a:pt x="1789" y="815"/>
                    <a:pt x="1788" y="814"/>
                  </a:cubicBezTo>
                  <a:cubicBezTo>
                    <a:pt x="1788" y="814"/>
                    <a:pt x="1788" y="814"/>
                    <a:pt x="1788" y="814"/>
                  </a:cubicBezTo>
                  <a:cubicBezTo>
                    <a:pt x="1788" y="814"/>
                    <a:pt x="1787" y="814"/>
                    <a:pt x="1787" y="814"/>
                  </a:cubicBezTo>
                  <a:cubicBezTo>
                    <a:pt x="1787" y="814"/>
                    <a:pt x="1787" y="814"/>
                    <a:pt x="1787" y="814"/>
                  </a:cubicBezTo>
                  <a:cubicBezTo>
                    <a:pt x="1787" y="814"/>
                    <a:pt x="1787" y="814"/>
                    <a:pt x="1787" y="814"/>
                  </a:cubicBezTo>
                  <a:cubicBezTo>
                    <a:pt x="1787" y="814"/>
                    <a:pt x="1787" y="814"/>
                    <a:pt x="1787" y="814"/>
                  </a:cubicBezTo>
                  <a:cubicBezTo>
                    <a:pt x="1787" y="813"/>
                    <a:pt x="1787" y="813"/>
                    <a:pt x="1787" y="813"/>
                  </a:cubicBezTo>
                  <a:cubicBezTo>
                    <a:pt x="1787" y="813"/>
                    <a:pt x="1787" y="813"/>
                    <a:pt x="1786" y="813"/>
                  </a:cubicBezTo>
                  <a:cubicBezTo>
                    <a:pt x="1786" y="813"/>
                    <a:pt x="1786" y="813"/>
                    <a:pt x="1786" y="813"/>
                  </a:cubicBezTo>
                  <a:cubicBezTo>
                    <a:pt x="1786" y="813"/>
                    <a:pt x="1786" y="813"/>
                    <a:pt x="1786" y="813"/>
                  </a:cubicBezTo>
                  <a:cubicBezTo>
                    <a:pt x="1785" y="812"/>
                    <a:pt x="1785" y="812"/>
                    <a:pt x="1784" y="812"/>
                  </a:cubicBezTo>
                  <a:cubicBezTo>
                    <a:pt x="1784" y="812"/>
                    <a:pt x="1784" y="812"/>
                    <a:pt x="1784" y="812"/>
                  </a:cubicBezTo>
                  <a:cubicBezTo>
                    <a:pt x="1781" y="809"/>
                    <a:pt x="1777" y="807"/>
                    <a:pt x="1774" y="805"/>
                  </a:cubicBezTo>
                  <a:cubicBezTo>
                    <a:pt x="1773" y="805"/>
                    <a:pt x="1773" y="805"/>
                    <a:pt x="1773" y="805"/>
                  </a:cubicBezTo>
                  <a:cubicBezTo>
                    <a:pt x="1773" y="804"/>
                    <a:pt x="1772" y="804"/>
                    <a:pt x="1772" y="804"/>
                  </a:cubicBezTo>
                  <a:cubicBezTo>
                    <a:pt x="1772" y="804"/>
                    <a:pt x="1772" y="804"/>
                    <a:pt x="1772" y="804"/>
                  </a:cubicBezTo>
                  <a:cubicBezTo>
                    <a:pt x="1761" y="797"/>
                    <a:pt x="1750" y="789"/>
                    <a:pt x="1739" y="782"/>
                  </a:cubicBezTo>
                  <a:cubicBezTo>
                    <a:pt x="1738" y="782"/>
                    <a:pt x="1738" y="782"/>
                    <a:pt x="1738" y="782"/>
                  </a:cubicBezTo>
                  <a:cubicBezTo>
                    <a:pt x="1738" y="782"/>
                    <a:pt x="1738" y="781"/>
                    <a:pt x="1738" y="781"/>
                  </a:cubicBezTo>
                  <a:cubicBezTo>
                    <a:pt x="1737" y="781"/>
                    <a:pt x="1737" y="781"/>
                    <a:pt x="1736" y="780"/>
                  </a:cubicBezTo>
                  <a:cubicBezTo>
                    <a:pt x="1736" y="780"/>
                    <a:pt x="1736" y="780"/>
                    <a:pt x="1736" y="780"/>
                  </a:cubicBezTo>
                  <a:cubicBezTo>
                    <a:pt x="1735" y="780"/>
                    <a:pt x="1735" y="780"/>
                    <a:pt x="1735" y="779"/>
                  </a:cubicBezTo>
                  <a:cubicBezTo>
                    <a:pt x="1734" y="779"/>
                    <a:pt x="1733" y="779"/>
                    <a:pt x="1733" y="778"/>
                  </a:cubicBezTo>
                  <a:cubicBezTo>
                    <a:pt x="1733" y="778"/>
                    <a:pt x="1733" y="778"/>
                    <a:pt x="1733" y="778"/>
                  </a:cubicBezTo>
                  <a:cubicBezTo>
                    <a:pt x="1732" y="778"/>
                    <a:pt x="1732" y="778"/>
                    <a:pt x="1732" y="778"/>
                  </a:cubicBezTo>
                  <a:cubicBezTo>
                    <a:pt x="1731" y="777"/>
                    <a:pt x="1731" y="777"/>
                    <a:pt x="1730" y="777"/>
                  </a:cubicBezTo>
                  <a:cubicBezTo>
                    <a:pt x="1730" y="777"/>
                    <a:pt x="1730" y="777"/>
                    <a:pt x="1730" y="777"/>
                  </a:cubicBezTo>
                  <a:cubicBezTo>
                    <a:pt x="1730" y="776"/>
                    <a:pt x="1729" y="776"/>
                    <a:pt x="1729" y="776"/>
                  </a:cubicBezTo>
                  <a:cubicBezTo>
                    <a:pt x="1729" y="776"/>
                    <a:pt x="1729" y="776"/>
                    <a:pt x="1728" y="775"/>
                  </a:cubicBezTo>
                  <a:cubicBezTo>
                    <a:pt x="1728" y="775"/>
                    <a:pt x="1728" y="775"/>
                    <a:pt x="1728" y="775"/>
                  </a:cubicBezTo>
                  <a:cubicBezTo>
                    <a:pt x="1728" y="775"/>
                    <a:pt x="1728" y="775"/>
                    <a:pt x="1728" y="775"/>
                  </a:cubicBezTo>
                  <a:cubicBezTo>
                    <a:pt x="1728" y="775"/>
                    <a:pt x="1727" y="775"/>
                    <a:pt x="1727" y="775"/>
                  </a:cubicBezTo>
                  <a:cubicBezTo>
                    <a:pt x="1727" y="775"/>
                    <a:pt x="1727" y="774"/>
                    <a:pt x="1727" y="774"/>
                  </a:cubicBezTo>
                  <a:cubicBezTo>
                    <a:pt x="1726" y="774"/>
                    <a:pt x="1726" y="774"/>
                    <a:pt x="1726" y="774"/>
                  </a:cubicBezTo>
                  <a:cubicBezTo>
                    <a:pt x="1726" y="774"/>
                    <a:pt x="1726" y="774"/>
                    <a:pt x="1726" y="774"/>
                  </a:cubicBezTo>
                  <a:cubicBezTo>
                    <a:pt x="1726" y="774"/>
                    <a:pt x="1726" y="774"/>
                    <a:pt x="1725" y="773"/>
                  </a:cubicBezTo>
                  <a:cubicBezTo>
                    <a:pt x="1725" y="773"/>
                    <a:pt x="1724" y="772"/>
                    <a:pt x="1723" y="772"/>
                  </a:cubicBezTo>
                  <a:cubicBezTo>
                    <a:pt x="1723" y="772"/>
                    <a:pt x="1722" y="771"/>
                    <a:pt x="1722" y="771"/>
                  </a:cubicBezTo>
                  <a:cubicBezTo>
                    <a:pt x="1722" y="771"/>
                    <a:pt x="1722" y="771"/>
                    <a:pt x="1722" y="771"/>
                  </a:cubicBezTo>
                  <a:cubicBezTo>
                    <a:pt x="1722" y="771"/>
                    <a:pt x="1721" y="771"/>
                    <a:pt x="1720" y="770"/>
                  </a:cubicBezTo>
                  <a:cubicBezTo>
                    <a:pt x="1720" y="770"/>
                    <a:pt x="1720" y="770"/>
                    <a:pt x="1720" y="770"/>
                  </a:cubicBezTo>
                  <a:cubicBezTo>
                    <a:pt x="1720" y="770"/>
                    <a:pt x="1720" y="770"/>
                    <a:pt x="1720" y="770"/>
                  </a:cubicBezTo>
                  <a:cubicBezTo>
                    <a:pt x="1719" y="769"/>
                    <a:pt x="1719" y="769"/>
                    <a:pt x="1718" y="769"/>
                  </a:cubicBezTo>
                  <a:cubicBezTo>
                    <a:pt x="1718" y="769"/>
                    <a:pt x="1718" y="769"/>
                    <a:pt x="1718" y="769"/>
                  </a:cubicBezTo>
                  <a:cubicBezTo>
                    <a:pt x="1717" y="768"/>
                    <a:pt x="1716" y="767"/>
                    <a:pt x="1714" y="766"/>
                  </a:cubicBezTo>
                  <a:cubicBezTo>
                    <a:pt x="1714" y="766"/>
                    <a:pt x="1714" y="766"/>
                    <a:pt x="1714" y="766"/>
                  </a:cubicBezTo>
                  <a:cubicBezTo>
                    <a:pt x="1714" y="766"/>
                    <a:pt x="1714" y="766"/>
                    <a:pt x="1713" y="766"/>
                  </a:cubicBezTo>
                  <a:cubicBezTo>
                    <a:pt x="1713" y="766"/>
                    <a:pt x="1713" y="765"/>
                    <a:pt x="1713" y="765"/>
                  </a:cubicBezTo>
                  <a:cubicBezTo>
                    <a:pt x="1713" y="765"/>
                    <a:pt x="1713" y="765"/>
                    <a:pt x="1713" y="765"/>
                  </a:cubicBezTo>
                  <a:cubicBezTo>
                    <a:pt x="1712" y="765"/>
                    <a:pt x="1712" y="765"/>
                    <a:pt x="1712" y="765"/>
                  </a:cubicBezTo>
                  <a:cubicBezTo>
                    <a:pt x="1712" y="764"/>
                    <a:pt x="1711" y="764"/>
                    <a:pt x="1711" y="764"/>
                  </a:cubicBezTo>
                  <a:cubicBezTo>
                    <a:pt x="1711" y="764"/>
                    <a:pt x="1711" y="764"/>
                    <a:pt x="1710" y="764"/>
                  </a:cubicBezTo>
                  <a:cubicBezTo>
                    <a:pt x="1710" y="764"/>
                    <a:pt x="1710" y="764"/>
                    <a:pt x="1710" y="763"/>
                  </a:cubicBezTo>
                  <a:cubicBezTo>
                    <a:pt x="1710" y="763"/>
                    <a:pt x="1710" y="763"/>
                    <a:pt x="1710" y="763"/>
                  </a:cubicBezTo>
                  <a:cubicBezTo>
                    <a:pt x="1710" y="763"/>
                    <a:pt x="1709" y="763"/>
                    <a:pt x="1709" y="763"/>
                  </a:cubicBezTo>
                  <a:cubicBezTo>
                    <a:pt x="1709" y="763"/>
                    <a:pt x="1709" y="763"/>
                    <a:pt x="1709" y="763"/>
                  </a:cubicBezTo>
                  <a:cubicBezTo>
                    <a:pt x="1708" y="762"/>
                    <a:pt x="1708" y="762"/>
                    <a:pt x="1708" y="762"/>
                  </a:cubicBezTo>
                  <a:cubicBezTo>
                    <a:pt x="1707" y="761"/>
                    <a:pt x="1706" y="761"/>
                    <a:pt x="1704" y="760"/>
                  </a:cubicBezTo>
                  <a:cubicBezTo>
                    <a:pt x="1704" y="760"/>
                    <a:pt x="1704" y="760"/>
                    <a:pt x="1704" y="759"/>
                  </a:cubicBezTo>
                  <a:cubicBezTo>
                    <a:pt x="1703" y="759"/>
                    <a:pt x="1702" y="758"/>
                    <a:pt x="1702" y="758"/>
                  </a:cubicBezTo>
                  <a:cubicBezTo>
                    <a:pt x="1701" y="758"/>
                    <a:pt x="1701" y="758"/>
                    <a:pt x="1701" y="757"/>
                  </a:cubicBezTo>
                  <a:cubicBezTo>
                    <a:pt x="1701" y="757"/>
                    <a:pt x="1701" y="757"/>
                    <a:pt x="1701" y="757"/>
                  </a:cubicBezTo>
                  <a:cubicBezTo>
                    <a:pt x="1701" y="757"/>
                    <a:pt x="1700" y="757"/>
                    <a:pt x="1700" y="757"/>
                  </a:cubicBezTo>
                  <a:cubicBezTo>
                    <a:pt x="1700" y="757"/>
                    <a:pt x="1700" y="757"/>
                    <a:pt x="1700" y="757"/>
                  </a:cubicBezTo>
                  <a:cubicBezTo>
                    <a:pt x="1700" y="757"/>
                    <a:pt x="1700" y="757"/>
                    <a:pt x="1700" y="757"/>
                  </a:cubicBezTo>
                  <a:cubicBezTo>
                    <a:pt x="1699" y="756"/>
                    <a:pt x="1699" y="756"/>
                    <a:pt x="1698" y="756"/>
                  </a:cubicBezTo>
                  <a:cubicBezTo>
                    <a:pt x="1698" y="756"/>
                    <a:pt x="1698" y="756"/>
                    <a:pt x="1698" y="755"/>
                  </a:cubicBezTo>
                  <a:cubicBezTo>
                    <a:pt x="1698" y="755"/>
                    <a:pt x="1697" y="755"/>
                    <a:pt x="1697" y="755"/>
                  </a:cubicBezTo>
                  <a:cubicBezTo>
                    <a:pt x="1697" y="755"/>
                    <a:pt x="1697" y="755"/>
                    <a:pt x="1697" y="755"/>
                  </a:cubicBezTo>
                  <a:cubicBezTo>
                    <a:pt x="1696" y="755"/>
                    <a:pt x="1696" y="754"/>
                    <a:pt x="1696" y="754"/>
                  </a:cubicBezTo>
                  <a:cubicBezTo>
                    <a:pt x="1695" y="754"/>
                    <a:pt x="1695" y="754"/>
                    <a:pt x="1695" y="753"/>
                  </a:cubicBezTo>
                  <a:cubicBezTo>
                    <a:pt x="1695" y="753"/>
                    <a:pt x="1695" y="753"/>
                    <a:pt x="1695" y="753"/>
                  </a:cubicBezTo>
                  <a:cubicBezTo>
                    <a:pt x="1694" y="753"/>
                    <a:pt x="1694" y="753"/>
                    <a:pt x="1694" y="753"/>
                  </a:cubicBezTo>
                  <a:cubicBezTo>
                    <a:pt x="1694" y="753"/>
                    <a:pt x="1694" y="753"/>
                    <a:pt x="1694" y="753"/>
                  </a:cubicBezTo>
                  <a:cubicBezTo>
                    <a:pt x="1693" y="753"/>
                    <a:pt x="1693" y="752"/>
                    <a:pt x="1693" y="752"/>
                  </a:cubicBezTo>
                  <a:cubicBezTo>
                    <a:pt x="1693" y="752"/>
                    <a:pt x="1693" y="752"/>
                    <a:pt x="1693" y="752"/>
                  </a:cubicBezTo>
                  <a:cubicBezTo>
                    <a:pt x="1692" y="752"/>
                    <a:pt x="1692" y="752"/>
                    <a:pt x="1692" y="751"/>
                  </a:cubicBezTo>
                  <a:cubicBezTo>
                    <a:pt x="1692" y="751"/>
                    <a:pt x="1692" y="751"/>
                    <a:pt x="1691" y="751"/>
                  </a:cubicBezTo>
                  <a:cubicBezTo>
                    <a:pt x="1691" y="751"/>
                    <a:pt x="1691" y="751"/>
                    <a:pt x="1691" y="751"/>
                  </a:cubicBezTo>
                  <a:cubicBezTo>
                    <a:pt x="1691" y="751"/>
                    <a:pt x="1690" y="750"/>
                    <a:pt x="1690" y="750"/>
                  </a:cubicBezTo>
                  <a:cubicBezTo>
                    <a:pt x="1689" y="750"/>
                    <a:pt x="1689" y="750"/>
                    <a:pt x="1689" y="750"/>
                  </a:cubicBezTo>
                  <a:cubicBezTo>
                    <a:pt x="1689" y="750"/>
                    <a:pt x="1689" y="750"/>
                    <a:pt x="1689" y="750"/>
                  </a:cubicBezTo>
                  <a:cubicBezTo>
                    <a:pt x="1689" y="750"/>
                    <a:pt x="1689" y="750"/>
                    <a:pt x="1689" y="749"/>
                  </a:cubicBezTo>
                  <a:cubicBezTo>
                    <a:pt x="1686" y="748"/>
                    <a:pt x="1684" y="747"/>
                    <a:pt x="1682" y="745"/>
                  </a:cubicBezTo>
                  <a:cubicBezTo>
                    <a:pt x="1682" y="745"/>
                    <a:pt x="1682" y="745"/>
                    <a:pt x="1682" y="745"/>
                  </a:cubicBezTo>
                  <a:cubicBezTo>
                    <a:pt x="1680" y="744"/>
                    <a:pt x="1679" y="743"/>
                    <a:pt x="1677" y="742"/>
                  </a:cubicBezTo>
                  <a:cubicBezTo>
                    <a:pt x="1677" y="742"/>
                    <a:pt x="1677" y="742"/>
                    <a:pt x="1677" y="742"/>
                  </a:cubicBezTo>
                  <a:cubicBezTo>
                    <a:pt x="1676" y="741"/>
                    <a:pt x="1676" y="741"/>
                    <a:pt x="1675" y="741"/>
                  </a:cubicBezTo>
                  <a:cubicBezTo>
                    <a:pt x="1675" y="741"/>
                    <a:pt x="1675" y="741"/>
                    <a:pt x="1675" y="741"/>
                  </a:cubicBezTo>
                  <a:cubicBezTo>
                    <a:pt x="1673" y="739"/>
                    <a:pt x="1671" y="738"/>
                    <a:pt x="1670" y="737"/>
                  </a:cubicBezTo>
                  <a:cubicBezTo>
                    <a:pt x="1670" y="737"/>
                    <a:pt x="1669" y="737"/>
                    <a:pt x="1669" y="737"/>
                  </a:cubicBezTo>
                  <a:cubicBezTo>
                    <a:pt x="1669" y="737"/>
                    <a:pt x="1669" y="737"/>
                    <a:pt x="1669" y="736"/>
                  </a:cubicBezTo>
                  <a:cubicBezTo>
                    <a:pt x="1668" y="736"/>
                    <a:pt x="1667" y="735"/>
                    <a:pt x="1666" y="735"/>
                  </a:cubicBezTo>
                  <a:cubicBezTo>
                    <a:pt x="1665" y="734"/>
                    <a:pt x="1665" y="734"/>
                    <a:pt x="1664" y="734"/>
                  </a:cubicBezTo>
                  <a:cubicBezTo>
                    <a:pt x="1664" y="734"/>
                    <a:pt x="1664" y="733"/>
                    <a:pt x="1664" y="733"/>
                  </a:cubicBezTo>
                  <a:cubicBezTo>
                    <a:pt x="1663" y="733"/>
                    <a:pt x="1663" y="733"/>
                    <a:pt x="1663" y="733"/>
                  </a:cubicBezTo>
                  <a:cubicBezTo>
                    <a:pt x="1660" y="731"/>
                    <a:pt x="1657" y="729"/>
                    <a:pt x="1653" y="727"/>
                  </a:cubicBezTo>
                  <a:cubicBezTo>
                    <a:pt x="1653" y="726"/>
                    <a:pt x="1653" y="726"/>
                    <a:pt x="1652" y="726"/>
                  </a:cubicBezTo>
                  <a:cubicBezTo>
                    <a:pt x="1652" y="726"/>
                    <a:pt x="1652" y="726"/>
                    <a:pt x="1652" y="726"/>
                  </a:cubicBezTo>
                  <a:cubicBezTo>
                    <a:pt x="1651" y="725"/>
                    <a:pt x="1650" y="724"/>
                    <a:pt x="1649" y="724"/>
                  </a:cubicBezTo>
                  <a:cubicBezTo>
                    <a:pt x="1649" y="724"/>
                    <a:pt x="1649" y="724"/>
                    <a:pt x="1648" y="723"/>
                  </a:cubicBezTo>
                  <a:cubicBezTo>
                    <a:pt x="1648" y="723"/>
                    <a:pt x="1647" y="722"/>
                    <a:pt x="1647" y="722"/>
                  </a:cubicBezTo>
                  <a:cubicBezTo>
                    <a:pt x="1646" y="722"/>
                    <a:pt x="1646" y="722"/>
                    <a:pt x="1646" y="722"/>
                  </a:cubicBezTo>
                  <a:cubicBezTo>
                    <a:pt x="1646" y="722"/>
                    <a:pt x="1646" y="722"/>
                    <a:pt x="1646" y="722"/>
                  </a:cubicBezTo>
                  <a:cubicBezTo>
                    <a:pt x="1645" y="721"/>
                    <a:pt x="1645" y="721"/>
                    <a:pt x="1645" y="721"/>
                  </a:cubicBezTo>
                  <a:cubicBezTo>
                    <a:pt x="1645" y="721"/>
                    <a:pt x="1645" y="721"/>
                    <a:pt x="1645" y="721"/>
                  </a:cubicBezTo>
                  <a:cubicBezTo>
                    <a:pt x="1644" y="721"/>
                    <a:pt x="1644" y="720"/>
                    <a:pt x="1643" y="720"/>
                  </a:cubicBezTo>
                  <a:cubicBezTo>
                    <a:pt x="1643" y="720"/>
                    <a:pt x="1643" y="720"/>
                    <a:pt x="1642" y="719"/>
                  </a:cubicBezTo>
                  <a:cubicBezTo>
                    <a:pt x="1642" y="719"/>
                    <a:pt x="1641" y="719"/>
                    <a:pt x="1641" y="718"/>
                  </a:cubicBezTo>
                  <a:cubicBezTo>
                    <a:pt x="1641" y="718"/>
                    <a:pt x="1640" y="718"/>
                    <a:pt x="1640" y="718"/>
                  </a:cubicBezTo>
                  <a:cubicBezTo>
                    <a:pt x="1639" y="717"/>
                    <a:pt x="1637" y="716"/>
                    <a:pt x="1636" y="715"/>
                  </a:cubicBezTo>
                  <a:cubicBezTo>
                    <a:pt x="1636" y="715"/>
                    <a:pt x="1636" y="715"/>
                    <a:pt x="1636" y="715"/>
                  </a:cubicBezTo>
                  <a:cubicBezTo>
                    <a:pt x="1635" y="715"/>
                    <a:pt x="1635" y="714"/>
                    <a:pt x="1634" y="714"/>
                  </a:cubicBezTo>
                  <a:cubicBezTo>
                    <a:pt x="1634" y="714"/>
                    <a:pt x="1634" y="714"/>
                    <a:pt x="1634" y="714"/>
                  </a:cubicBezTo>
                  <a:cubicBezTo>
                    <a:pt x="1634" y="714"/>
                    <a:pt x="1634" y="714"/>
                    <a:pt x="1633" y="714"/>
                  </a:cubicBezTo>
                  <a:cubicBezTo>
                    <a:pt x="1633" y="713"/>
                    <a:pt x="1633" y="713"/>
                    <a:pt x="1633" y="713"/>
                  </a:cubicBezTo>
                  <a:cubicBezTo>
                    <a:pt x="1629" y="711"/>
                    <a:pt x="1625" y="708"/>
                    <a:pt x="1621" y="705"/>
                  </a:cubicBezTo>
                  <a:cubicBezTo>
                    <a:pt x="1621" y="705"/>
                    <a:pt x="1621" y="705"/>
                    <a:pt x="1620" y="705"/>
                  </a:cubicBezTo>
                  <a:cubicBezTo>
                    <a:pt x="1620" y="705"/>
                    <a:pt x="1620" y="705"/>
                    <a:pt x="1619" y="704"/>
                  </a:cubicBezTo>
                  <a:cubicBezTo>
                    <a:pt x="1619" y="704"/>
                    <a:pt x="1619" y="704"/>
                    <a:pt x="1619" y="704"/>
                  </a:cubicBezTo>
                  <a:cubicBezTo>
                    <a:pt x="1618" y="703"/>
                    <a:pt x="1617" y="703"/>
                    <a:pt x="1616" y="702"/>
                  </a:cubicBezTo>
                  <a:cubicBezTo>
                    <a:pt x="1615" y="702"/>
                    <a:pt x="1615" y="702"/>
                    <a:pt x="1615" y="702"/>
                  </a:cubicBezTo>
                  <a:cubicBezTo>
                    <a:pt x="1614" y="701"/>
                    <a:pt x="1612" y="699"/>
                    <a:pt x="1610" y="698"/>
                  </a:cubicBezTo>
                  <a:cubicBezTo>
                    <a:pt x="1610" y="698"/>
                    <a:pt x="1610" y="698"/>
                    <a:pt x="1609" y="698"/>
                  </a:cubicBezTo>
                  <a:cubicBezTo>
                    <a:pt x="1604" y="695"/>
                    <a:pt x="1599" y="691"/>
                    <a:pt x="1594" y="688"/>
                  </a:cubicBezTo>
                  <a:cubicBezTo>
                    <a:pt x="1594" y="688"/>
                    <a:pt x="1594" y="688"/>
                    <a:pt x="1593" y="688"/>
                  </a:cubicBezTo>
                  <a:cubicBezTo>
                    <a:pt x="1593" y="687"/>
                    <a:pt x="1593" y="687"/>
                    <a:pt x="1592" y="687"/>
                  </a:cubicBezTo>
                  <a:cubicBezTo>
                    <a:pt x="1592" y="687"/>
                    <a:pt x="1592" y="687"/>
                    <a:pt x="1592" y="687"/>
                  </a:cubicBezTo>
                  <a:cubicBezTo>
                    <a:pt x="1587" y="684"/>
                    <a:pt x="1583" y="681"/>
                    <a:pt x="1578" y="678"/>
                  </a:cubicBezTo>
                  <a:cubicBezTo>
                    <a:pt x="1577" y="677"/>
                    <a:pt x="1575" y="676"/>
                    <a:pt x="1574" y="675"/>
                  </a:cubicBezTo>
                  <a:cubicBezTo>
                    <a:pt x="1573" y="674"/>
                    <a:pt x="1573" y="674"/>
                    <a:pt x="1573" y="674"/>
                  </a:cubicBezTo>
                  <a:cubicBezTo>
                    <a:pt x="1572" y="674"/>
                    <a:pt x="1572" y="674"/>
                    <a:pt x="1572" y="674"/>
                  </a:cubicBezTo>
                  <a:cubicBezTo>
                    <a:pt x="1572" y="674"/>
                    <a:pt x="1572" y="674"/>
                    <a:pt x="1572" y="674"/>
                  </a:cubicBezTo>
                  <a:cubicBezTo>
                    <a:pt x="1572" y="673"/>
                    <a:pt x="1572" y="673"/>
                    <a:pt x="1571" y="673"/>
                  </a:cubicBezTo>
                  <a:cubicBezTo>
                    <a:pt x="1571" y="673"/>
                    <a:pt x="1571" y="673"/>
                    <a:pt x="1571" y="673"/>
                  </a:cubicBezTo>
                  <a:cubicBezTo>
                    <a:pt x="1571" y="673"/>
                    <a:pt x="1571" y="673"/>
                    <a:pt x="1571" y="673"/>
                  </a:cubicBezTo>
                  <a:cubicBezTo>
                    <a:pt x="1571" y="673"/>
                    <a:pt x="1571" y="673"/>
                    <a:pt x="1570" y="673"/>
                  </a:cubicBezTo>
                  <a:cubicBezTo>
                    <a:pt x="1570" y="672"/>
                    <a:pt x="1569" y="671"/>
                    <a:pt x="1568" y="671"/>
                  </a:cubicBezTo>
                  <a:cubicBezTo>
                    <a:pt x="1567" y="670"/>
                    <a:pt x="1567" y="670"/>
                    <a:pt x="1566" y="670"/>
                  </a:cubicBezTo>
                  <a:cubicBezTo>
                    <a:pt x="1566" y="669"/>
                    <a:pt x="1565" y="669"/>
                    <a:pt x="1565" y="669"/>
                  </a:cubicBezTo>
                  <a:cubicBezTo>
                    <a:pt x="1565" y="669"/>
                    <a:pt x="1565" y="669"/>
                    <a:pt x="1565" y="669"/>
                  </a:cubicBezTo>
                  <a:cubicBezTo>
                    <a:pt x="1563" y="668"/>
                    <a:pt x="1562" y="667"/>
                    <a:pt x="1560" y="666"/>
                  </a:cubicBezTo>
                  <a:cubicBezTo>
                    <a:pt x="1560" y="666"/>
                    <a:pt x="1560" y="666"/>
                    <a:pt x="1560" y="666"/>
                  </a:cubicBezTo>
                  <a:cubicBezTo>
                    <a:pt x="1557" y="664"/>
                    <a:pt x="1555" y="662"/>
                    <a:pt x="1552" y="661"/>
                  </a:cubicBezTo>
                  <a:cubicBezTo>
                    <a:pt x="1551" y="660"/>
                    <a:pt x="1550" y="659"/>
                    <a:pt x="1549" y="659"/>
                  </a:cubicBezTo>
                  <a:cubicBezTo>
                    <a:pt x="1549" y="658"/>
                    <a:pt x="1549" y="658"/>
                    <a:pt x="1548" y="658"/>
                  </a:cubicBezTo>
                  <a:cubicBezTo>
                    <a:pt x="1548" y="658"/>
                    <a:pt x="1548" y="658"/>
                    <a:pt x="1548" y="658"/>
                  </a:cubicBezTo>
                  <a:cubicBezTo>
                    <a:pt x="1548" y="658"/>
                    <a:pt x="1547" y="657"/>
                    <a:pt x="1547" y="657"/>
                  </a:cubicBezTo>
                  <a:cubicBezTo>
                    <a:pt x="1546" y="657"/>
                    <a:pt x="1546" y="657"/>
                    <a:pt x="1546" y="657"/>
                  </a:cubicBezTo>
                  <a:cubicBezTo>
                    <a:pt x="1546" y="657"/>
                    <a:pt x="1546" y="656"/>
                    <a:pt x="1545" y="656"/>
                  </a:cubicBezTo>
                  <a:cubicBezTo>
                    <a:pt x="1545" y="656"/>
                    <a:pt x="1545" y="656"/>
                    <a:pt x="1545" y="656"/>
                  </a:cubicBezTo>
                  <a:cubicBezTo>
                    <a:pt x="1545" y="656"/>
                    <a:pt x="1544" y="655"/>
                    <a:pt x="1544" y="655"/>
                  </a:cubicBezTo>
                  <a:cubicBezTo>
                    <a:pt x="1543" y="655"/>
                    <a:pt x="1543" y="655"/>
                    <a:pt x="1543" y="655"/>
                  </a:cubicBezTo>
                  <a:cubicBezTo>
                    <a:pt x="1543" y="654"/>
                    <a:pt x="1542" y="654"/>
                    <a:pt x="1542" y="654"/>
                  </a:cubicBezTo>
                  <a:cubicBezTo>
                    <a:pt x="1542" y="654"/>
                    <a:pt x="1542" y="654"/>
                    <a:pt x="1542" y="654"/>
                  </a:cubicBezTo>
                  <a:cubicBezTo>
                    <a:pt x="1542" y="654"/>
                    <a:pt x="1541" y="654"/>
                    <a:pt x="1541" y="653"/>
                  </a:cubicBezTo>
                  <a:cubicBezTo>
                    <a:pt x="1541" y="653"/>
                    <a:pt x="1540" y="653"/>
                    <a:pt x="1540" y="653"/>
                  </a:cubicBezTo>
                  <a:cubicBezTo>
                    <a:pt x="1540" y="653"/>
                    <a:pt x="1540" y="653"/>
                    <a:pt x="1540" y="653"/>
                  </a:cubicBezTo>
                  <a:cubicBezTo>
                    <a:pt x="1539" y="652"/>
                    <a:pt x="1539" y="652"/>
                    <a:pt x="1539" y="652"/>
                  </a:cubicBezTo>
                  <a:cubicBezTo>
                    <a:pt x="1538" y="652"/>
                    <a:pt x="1538" y="652"/>
                    <a:pt x="1538" y="651"/>
                  </a:cubicBezTo>
                  <a:cubicBezTo>
                    <a:pt x="1537" y="651"/>
                    <a:pt x="1537" y="650"/>
                    <a:pt x="1536" y="650"/>
                  </a:cubicBezTo>
                  <a:cubicBezTo>
                    <a:pt x="1535" y="649"/>
                    <a:pt x="1534" y="648"/>
                    <a:pt x="1532" y="648"/>
                  </a:cubicBezTo>
                  <a:cubicBezTo>
                    <a:pt x="1532" y="648"/>
                    <a:pt x="1532" y="648"/>
                    <a:pt x="1532" y="648"/>
                  </a:cubicBezTo>
                  <a:cubicBezTo>
                    <a:pt x="1532" y="647"/>
                    <a:pt x="1531" y="647"/>
                    <a:pt x="1531" y="647"/>
                  </a:cubicBezTo>
                  <a:cubicBezTo>
                    <a:pt x="1531" y="647"/>
                    <a:pt x="1531" y="647"/>
                    <a:pt x="1531" y="647"/>
                  </a:cubicBezTo>
                  <a:cubicBezTo>
                    <a:pt x="1530" y="646"/>
                    <a:pt x="1530" y="646"/>
                    <a:pt x="1530" y="646"/>
                  </a:cubicBezTo>
                  <a:cubicBezTo>
                    <a:pt x="1529" y="646"/>
                    <a:pt x="1529" y="646"/>
                    <a:pt x="1529" y="645"/>
                  </a:cubicBezTo>
                  <a:cubicBezTo>
                    <a:pt x="1529" y="645"/>
                    <a:pt x="1529" y="645"/>
                    <a:pt x="1529" y="645"/>
                  </a:cubicBezTo>
                  <a:cubicBezTo>
                    <a:pt x="1528" y="645"/>
                    <a:pt x="1528" y="645"/>
                    <a:pt x="1528" y="645"/>
                  </a:cubicBezTo>
                  <a:cubicBezTo>
                    <a:pt x="1528" y="645"/>
                    <a:pt x="1528" y="645"/>
                    <a:pt x="1528" y="645"/>
                  </a:cubicBezTo>
                  <a:cubicBezTo>
                    <a:pt x="1527" y="644"/>
                    <a:pt x="1526" y="644"/>
                    <a:pt x="1525" y="643"/>
                  </a:cubicBezTo>
                  <a:cubicBezTo>
                    <a:pt x="1525" y="643"/>
                    <a:pt x="1525" y="643"/>
                    <a:pt x="1525" y="643"/>
                  </a:cubicBezTo>
                  <a:cubicBezTo>
                    <a:pt x="1524" y="643"/>
                    <a:pt x="1524" y="643"/>
                    <a:pt x="1524" y="642"/>
                  </a:cubicBezTo>
                  <a:cubicBezTo>
                    <a:pt x="1524" y="642"/>
                    <a:pt x="1524" y="642"/>
                    <a:pt x="1524" y="642"/>
                  </a:cubicBezTo>
                  <a:cubicBezTo>
                    <a:pt x="1523" y="642"/>
                    <a:pt x="1523" y="642"/>
                    <a:pt x="1522" y="641"/>
                  </a:cubicBezTo>
                  <a:cubicBezTo>
                    <a:pt x="1522" y="641"/>
                    <a:pt x="1522" y="641"/>
                    <a:pt x="1522" y="641"/>
                  </a:cubicBezTo>
                  <a:cubicBezTo>
                    <a:pt x="1522" y="641"/>
                    <a:pt x="1521" y="640"/>
                    <a:pt x="1520" y="640"/>
                  </a:cubicBezTo>
                  <a:cubicBezTo>
                    <a:pt x="1520" y="640"/>
                    <a:pt x="1520" y="640"/>
                    <a:pt x="1520" y="640"/>
                  </a:cubicBezTo>
                  <a:cubicBezTo>
                    <a:pt x="1519" y="639"/>
                    <a:pt x="1518" y="639"/>
                    <a:pt x="1518" y="638"/>
                  </a:cubicBezTo>
                  <a:cubicBezTo>
                    <a:pt x="1517" y="638"/>
                    <a:pt x="1516" y="637"/>
                    <a:pt x="1515" y="636"/>
                  </a:cubicBezTo>
                  <a:cubicBezTo>
                    <a:pt x="1515" y="636"/>
                    <a:pt x="1515" y="636"/>
                    <a:pt x="1515" y="636"/>
                  </a:cubicBezTo>
                  <a:cubicBezTo>
                    <a:pt x="1514" y="636"/>
                    <a:pt x="1513" y="635"/>
                    <a:pt x="1512" y="635"/>
                  </a:cubicBezTo>
                  <a:cubicBezTo>
                    <a:pt x="1512" y="634"/>
                    <a:pt x="1511" y="634"/>
                    <a:pt x="1511" y="634"/>
                  </a:cubicBezTo>
                  <a:cubicBezTo>
                    <a:pt x="1511" y="634"/>
                    <a:pt x="1510" y="633"/>
                    <a:pt x="1509" y="633"/>
                  </a:cubicBezTo>
                  <a:cubicBezTo>
                    <a:pt x="1508" y="632"/>
                    <a:pt x="1507" y="631"/>
                    <a:pt x="1506" y="631"/>
                  </a:cubicBezTo>
                  <a:cubicBezTo>
                    <a:pt x="1506" y="631"/>
                    <a:pt x="1506" y="630"/>
                    <a:pt x="1505" y="630"/>
                  </a:cubicBezTo>
                  <a:cubicBezTo>
                    <a:pt x="1504" y="630"/>
                    <a:pt x="1503" y="629"/>
                    <a:pt x="1502" y="628"/>
                  </a:cubicBezTo>
                  <a:cubicBezTo>
                    <a:pt x="1500" y="626"/>
                    <a:pt x="1497" y="625"/>
                    <a:pt x="1494" y="623"/>
                  </a:cubicBezTo>
                  <a:cubicBezTo>
                    <a:pt x="1494" y="623"/>
                    <a:pt x="1494" y="623"/>
                    <a:pt x="1494" y="623"/>
                  </a:cubicBezTo>
                  <a:cubicBezTo>
                    <a:pt x="1493" y="622"/>
                    <a:pt x="1493" y="622"/>
                    <a:pt x="1492" y="622"/>
                  </a:cubicBezTo>
                  <a:cubicBezTo>
                    <a:pt x="1492" y="622"/>
                    <a:pt x="1492" y="622"/>
                    <a:pt x="1492" y="622"/>
                  </a:cubicBezTo>
                  <a:cubicBezTo>
                    <a:pt x="1492" y="621"/>
                    <a:pt x="1492" y="621"/>
                    <a:pt x="1492" y="621"/>
                  </a:cubicBezTo>
                  <a:cubicBezTo>
                    <a:pt x="1491" y="621"/>
                    <a:pt x="1491" y="621"/>
                    <a:pt x="1491" y="621"/>
                  </a:cubicBezTo>
                  <a:cubicBezTo>
                    <a:pt x="1490" y="620"/>
                    <a:pt x="1489" y="620"/>
                    <a:pt x="1489" y="619"/>
                  </a:cubicBezTo>
                  <a:cubicBezTo>
                    <a:pt x="1488" y="619"/>
                    <a:pt x="1488" y="619"/>
                    <a:pt x="1488" y="619"/>
                  </a:cubicBezTo>
                  <a:cubicBezTo>
                    <a:pt x="1488" y="619"/>
                    <a:pt x="1487" y="618"/>
                    <a:pt x="1487" y="618"/>
                  </a:cubicBezTo>
                  <a:cubicBezTo>
                    <a:pt x="1486" y="617"/>
                    <a:pt x="1484" y="616"/>
                    <a:pt x="1482" y="615"/>
                  </a:cubicBezTo>
                  <a:cubicBezTo>
                    <a:pt x="1482" y="615"/>
                    <a:pt x="1482" y="615"/>
                    <a:pt x="1482" y="615"/>
                  </a:cubicBezTo>
                  <a:cubicBezTo>
                    <a:pt x="1479" y="613"/>
                    <a:pt x="1475" y="610"/>
                    <a:pt x="1471" y="608"/>
                  </a:cubicBezTo>
                  <a:cubicBezTo>
                    <a:pt x="1471" y="608"/>
                    <a:pt x="1471" y="608"/>
                    <a:pt x="1471" y="608"/>
                  </a:cubicBezTo>
                  <a:cubicBezTo>
                    <a:pt x="1471" y="608"/>
                    <a:pt x="1471" y="608"/>
                    <a:pt x="1470" y="607"/>
                  </a:cubicBezTo>
                  <a:cubicBezTo>
                    <a:pt x="1470" y="607"/>
                    <a:pt x="1470" y="607"/>
                    <a:pt x="1470" y="607"/>
                  </a:cubicBezTo>
                  <a:cubicBezTo>
                    <a:pt x="1469" y="607"/>
                    <a:pt x="1469" y="606"/>
                    <a:pt x="1468" y="606"/>
                  </a:cubicBezTo>
                  <a:cubicBezTo>
                    <a:pt x="1468" y="606"/>
                    <a:pt x="1468" y="606"/>
                    <a:pt x="1468" y="606"/>
                  </a:cubicBezTo>
                  <a:cubicBezTo>
                    <a:pt x="1467" y="605"/>
                    <a:pt x="1466" y="605"/>
                    <a:pt x="1465" y="604"/>
                  </a:cubicBezTo>
                  <a:cubicBezTo>
                    <a:pt x="1465" y="604"/>
                    <a:pt x="1465" y="604"/>
                    <a:pt x="1465" y="604"/>
                  </a:cubicBezTo>
                  <a:cubicBezTo>
                    <a:pt x="1465" y="604"/>
                    <a:pt x="1465" y="604"/>
                    <a:pt x="1464" y="604"/>
                  </a:cubicBezTo>
                  <a:cubicBezTo>
                    <a:pt x="1464" y="604"/>
                    <a:pt x="1464" y="604"/>
                    <a:pt x="1464" y="604"/>
                  </a:cubicBezTo>
                  <a:cubicBezTo>
                    <a:pt x="1463" y="603"/>
                    <a:pt x="1462" y="602"/>
                    <a:pt x="1461" y="601"/>
                  </a:cubicBezTo>
                  <a:cubicBezTo>
                    <a:pt x="1461" y="601"/>
                    <a:pt x="1461" y="601"/>
                    <a:pt x="1461" y="601"/>
                  </a:cubicBezTo>
                  <a:cubicBezTo>
                    <a:pt x="1457" y="599"/>
                    <a:pt x="1453" y="596"/>
                    <a:pt x="1449" y="594"/>
                  </a:cubicBezTo>
                  <a:cubicBezTo>
                    <a:pt x="1449" y="593"/>
                    <a:pt x="1449" y="593"/>
                    <a:pt x="1448" y="593"/>
                  </a:cubicBezTo>
                  <a:cubicBezTo>
                    <a:pt x="1446" y="591"/>
                    <a:pt x="1443" y="590"/>
                    <a:pt x="1440" y="588"/>
                  </a:cubicBezTo>
                  <a:cubicBezTo>
                    <a:pt x="1440" y="588"/>
                    <a:pt x="1440" y="587"/>
                    <a:pt x="1439" y="587"/>
                  </a:cubicBezTo>
                  <a:cubicBezTo>
                    <a:pt x="1437" y="586"/>
                    <a:pt x="1435" y="584"/>
                    <a:pt x="1433" y="583"/>
                  </a:cubicBezTo>
                  <a:cubicBezTo>
                    <a:pt x="1433" y="583"/>
                    <a:pt x="1433" y="583"/>
                    <a:pt x="1433" y="583"/>
                  </a:cubicBezTo>
                  <a:cubicBezTo>
                    <a:pt x="1431" y="582"/>
                    <a:pt x="1429" y="581"/>
                    <a:pt x="1428" y="580"/>
                  </a:cubicBezTo>
                  <a:cubicBezTo>
                    <a:pt x="1427" y="579"/>
                    <a:pt x="1427" y="579"/>
                    <a:pt x="1427" y="579"/>
                  </a:cubicBezTo>
                  <a:cubicBezTo>
                    <a:pt x="1427" y="579"/>
                    <a:pt x="1426" y="579"/>
                    <a:pt x="1426" y="578"/>
                  </a:cubicBezTo>
                  <a:cubicBezTo>
                    <a:pt x="1426" y="578"/>
                    <a:pt x="1426" y="578"/>
                    <a:pt x="1425" y="578"/>
                  </a:cubicBezTo>
                  <a:cubicBezTo>
                    <a:pt x="1425" y="578"/>
                    <a:pt x="1425" y="578"/>
                    <a:pt x="1425" y="578"/>
                  </a:cubicBezTo>
                  <a:cubicBezTo>
                    <a:pt x="1425" y="578"/>
                    <a:pt x="1424" y="577"/>
                    <a:pt x="1424" y="577"/>
                  </a:cubicBezTo>
                  <a:cubicBezTo>
                    <a:pt x="1424" y="577"/>
                    <a:pt x="1424" y="577"/>
                    <a:pt x="1424" y="577"/>
                  </a:cubicBezTo>
                  <a:cubicBezTo>
                    <a:pt x="1424" y="577"/>
                    <a:pt x="1424" y="577"/>
                    <a:pt x="1423" y="577"/>
                  </a:cubicBezTo>
                  <a:cubicBezTo>
                    <a:pt x="1421" y="575"/>
                    <a:pt x="1419" y="574"/>
                    <a:pt x="1417" y="573"/>
                  </a:cubicBezTo>
                  <a:cubicBezTo>
                    <a:pt x="1417" y="573"/>
                    <a:pt x="1417" y="573"/>
                    <a:pt x="1417" y="573"/>
                  </a:cubicBezTo>
                  <a:cubicBezTo>
                    <a:pt x="1416" y="572"/>
                    <a:pt x="1414" y="571"/>
                    <a:pt x="1413" y="570"/>
                  </a:cubicBezTo>
                  <a:cubicBezTo>
                    <a:pt x="1413" y="570"/>
                    <a:pt x="1412" y="570"/>
                    <a:pt x="1412" y="569"/>
                  </a:cubicBezTo>
                  <a:cubicBezTo>
                    <a:pt x="1411" y="569"/>
                    <a:pt x="1411" y="568"/>
                    <a:pt x="1410" y="568"/>
                  </a:cubicBezTo>
                  <a:cubicBezTo>
                    <a:pt x="1400" y="561"/>
                    <a:pt x="1389" y="555"/>
                    <a:pt x="1379" y="548"/>
                  </a:cubicBezTo>
                  <a:cubicBezTo>
                    <a:pt x="1379" y="548"/>
                    <a:pt x="1379" y="548"/>
                    <a:pt x="1379" y="548"/>
                  </a:cubicBezTo>
                  <a:cubicBezTo>
                    <a:pt x="1378" y="548"/>
                    <a:pt x="1378" y="547"/>
                    <a:pt x="1377" y="547"/>
                  </a:cubicBezTo>
                  <a:cubicBezTo>
                    <a:pt x="1377" y="547"/>
                    <a:pt x="1377" y="547"/>
                    <a:pt x="1377" y="546"/>
                  </a:cubicBezTo>
                  <a:cubicBezTo>
                    <a:pt x="1376" y="546"/>
                    <a:pt x="1376" y="546"/>
                    <a:pt x="1376" y="546"/>
                  </a:cubicBezTo>
                  <a:cubicBezTo>
                    <a:pt x="1375" y="545"/>
                    <a:pt x="1374" y="545"/>
                    <a:pt x="1374" y="544"/>
                  </a:cubicBezTo>
                  <a:cubicBezTo>
                    <a:pt x="1373" y="544"/>
                    <a:pt x="1373" y="544"/>
                    <a:pt x="1373" y="544"/>
                  </a:cubicBezTo>
                  <a:cubicBezTo>
                    <a:pt x="1373" y="544"/>
                    <a:pt x="1373" y="544"/>
                    <a:pt x="1372" y="544"/>
                  </a:cubicBezTo>
                  <a:cubicBezTo>
                    <a:pt x="1372" y="543"/>
                    <a:pt x="1372" y="543"/>
                    <a:pt x="1371" y="543"/>
                  </a:cubicBezTo>
                  <a:cubicBezTo>
                    <a:pt x="1371" y="543"/>
                    <a:pt x="1371" y="542"/>
                    <a:pt x="1370" y="542"/>
                  </a:cubicBezTo>
                  <a:cubicBezTo>
                    <a:pt x="1370" y="542"/>
                    <a:pt x="1369" y="542"/>
                    <a:pt x="1369" y="541"/>
                  </a:cubicBezTo>
                  <a:cubicBezTo>
                    <a:pt x="1368" y="541"/>
                    <a:pt x="1368" y="541"/>
                    <a:pt x="1368" y="541"/>
                  </a:cubicBezTo>
                  <a:cubicBezTo>
                    <a:pt x="1368" y="540"/>
                    <a:pt x="1367" y="540"/>
                    <a:pt x="1367" y="540"/>
                  </a:cubicBezTo>
                  <a:cubicBezTo>
                    <a:pt x="1367" y="540"/>
                    <a:pt x="1367" y="540"/>
                    <a:pt x="1367" y="540"/>
                  </a:cubicBezTo>
                  <a:cubicBezTo>
                    <a:pt x="1366" y="540"/>
                    <a:pt x="1366" y="540"/>
                    <a:pt x="1366" y="539"/>
                  </a:cubicBezTo>
                  <a:cubicBezTo>
                    <a:pt x="1366" y="539"/>
                    <a:pt x="1366" y="539"/>
                    <a:pt x="1366" y="539"/>
                  </a:cubicBezTo>
                  <a:cubicBezTo>
                    <a:pt x="1366" y="539"/>
                    <a:pt x="1365" y="539"/>
                    <a:pt x="1365" y="539"/>
                  </a:cubicBezTo>
                  <a:cubicBezTo>
                    <a:pt x="1364" y="538"/>
                    <a:pt x="1363" y="538"/>
                    <a:pt x="1362" y="537"/>
                  </a:cubicBezTo>
                  <a:cubicBezTo>
                    <a:pt x="1361" y="536"/>
                    <a:pt x="1361" y="536"/>
                    <a:pt x="1360" y="536"/>
                  </a:cubicBezTo>
                  <a:cubicBezTo>
                    <a:pt x="1360" y="535"/>
                    <a:pt x="1360" y="535"/>
                    <a:pt x="1359" y="535"/>
                  </a:cubicBezTo>
                  <a:cubicBezTo>
                    <a:pt x="1359" y="535"/>
                    <a:pt x="1359" y="535"/>
                    <a:pt x="1359" y="535"/>
                  </a:cubicBezTo>
                  <a:cubicBezTo>
                    <a:pt x="1358" y="534"/>
                    <a:pt x="1357" y="534"/>
                    <a:pt x="1356" y="533"/>
                  </a:cubicBezTo>
                  <a:cubicBezTo>
                    <a:pt x="1356" y="533"/>
                    <a:pt x="1356" y="533"/>
                    <a:pt x="1356" y="533"/>
                  </a:cubicBezTo>
                  <a:cubicBezTo>
                    <a:pt x="1356" y="533"/>
                    <a:pt x="1356" y="533"/>
                    <a:pt x="1355" y="532"/>
                  </a:cubicBezTo>
                  <a:cubicBezTo>
                    <a:pt x="1355" y="532"/>
                    <a:pt x="1355" y="532"/>
                    <a:pt x="1355" y="532"/>
                  </a:cubicBezTo>
                  <a:cubicBezTo>
                    <a:pt x="1354" y="532"/>
                    <a:pt x="1354" y="532"/>
                    <a:pt x="1354" y="532"/>
                  </a:cubicBezTo>
                  <a:cubicBezTo>
                    <a:pt x="1354" y="532"/>
                    <a:pt x="1354" y="532"/>
                    <a:pt x="1354" y="531"/>
                  </a:cubicBezTo>
                  <a:cubicBezTo>
                    <a:pt x="1354" y="531"/>
                    <a:pt x="1353" y="531"/>
                    <a:pt x="1353" y="531"/>
                  </a:cubicBezTo>
                  <a:cubicBezTo>
                    <a:pt x="1353" y="531"/>
                    <a:pt x="1353" y="531"/>
                    <a:pt x="1353" y="531"/>
                  </a:cubicBezTo>
                  <a:cubicBezTo>
                    <a:pt x="1352" y="530"/>
                    <a:pt x="1351" y="530"/>
                    <a:pt x="1350" y="529"/>
                  </a:cubicBezTo>
                  <a:cubicBezTo>
                    <a:pt x="1350" y="529"/>
                    <a:pt x="1350" y="529"/>
                    <a:pt x="1350" y="529"/>
                  </a:cubicBezTo>
                  <a:cubicBezTo>
                    <a:pt x="1348" y="528"/>
                    <a:pt x="1347" y="527"/>
                    <a:pt x="1345" y="526"/>
                  </a:cubicBezTo>
                  <a:cubicBezTo>
                    <a:pt x="1345" y="526"/>
                    <a:pt x="1345" y="525"/>
                    <a:pt x="1344" y="525"/>
                  </a:cubicBezTo>
                  <a:cubicBezTo>
                    <a:pt x="1344" y="525"/>
                    <a:pt x="1343" y="525"/>
                    <a:pt x="1343" y="524"/>
                  </a:cubicBezTo>
                  <a:cubicBezTo>
                    <a:pt x="1342" y="524"/>
                    <a:pt x="1342" y="524"/>
                    <a:pt x="1342" y="524"/>
                  </a:cubicBezTo>
                  <a:cubicBezTo>
                    <a:pt x="1342" y="524"/>
                    <a:pt x="1342" y="524"/>
                    <a:pt x="1341" y="523"/>
                  </a:cubicBezTo>
                  <a:cubicBezTo>
                    <a:pt x="1341" y="523"/>
                    <a:pt x="1341" y="523"/>
                    <a:pt x="1341" y="523"/>
                  </a:cubicBezTo>
                  <a:cubicBezTo>
                    <a:pt x="1339" y="522"/>
                    <a:pt x="1338" y="521"/>
                    <a:pt x="1336" y="520"/>
                  </a:cubicBezTo>
                  <a:cubicBezTo>
                    <a:pt x="1336" y="520"/>
                    <a:pt x="1336" y="520"/>
                    <a:pt x="1336" y="520"/>
                  </a:cubicBezTo>
                  <a:cubicBezTo>
                    <a:pt x="1335" y="519"/>
                    <a:pt x="1335" y="519"/>
                    <a:pt x="1334" y="519"/>
                  </a:cubicBezTo>
                  <a:cubicBezTo>
                    <a:pt x="1332" y="517"/>
                    <a:pt x="1331" y="516"/>
                    <a:pt x="1329" y="515"/>
                  </a:cubicBezTo>
                  <a:cubicBezTo>
                    <a:pt x="1329" y="515"/>
                    <a:pt x="1328" y="515"/>
                    <a:pt x="1328" y="515"/>
                  </a:cubicBezTo>
                  <a:cubicBezTo>
                    <a:pt x="1328" y="514"/>
                    <a:pt x="1327" y="514"/>
                    <a:pt x="1327" y="514"/>
                  </a:cubicBezTo>
                  <a:cubicBezTo>
                    <a:pt x="1327" y="514"/>
                    <a:pt x="1326" y="513"/>
                    <a:pt x="1326" y="513"/>
                  </a:cubicBezTo>
                  <a:cubicBezTo>
                    <a:pt x="1325" y="513"/>
                    <a:pt x="1325" y="513"/>
                    <a:pt x="1325" y="513"/>
                  </a:cubicBezTo>
                  <a:cubicBezTo>
                    <a:pt x="1325" y="513"/>
                    <a:pt x="1325" y="513"/>
                    <a:pt x="1324" y="512"/>
                  </a:cubicBezTo>
                  <a:cubicBezTo>
                    <a:pt x="1324" y="512"/>
                    <a:pt x="1324" y="512"/>
                    <a:pt x="1324" y="512"/>
                  </a:cubicBezTo>
                  <a:cubicBezTo>
                    <a:pt x="1324" y="512"/>
                    <a:pt x="1324" y="512"/>
                    <a:pt x="1324" y="512"/>
                  </a:cubicBezTo>
                  <a:cubicBezTo>
                    <a:pt x="1322" y="511"/>
                    <a:pt x="1320" y="510"/>
                    <a:pt x="1318" y="508"/>
                  </a:cubicBezTo>
                  <a:cubicBezTo>
                    <a:pt x="1318" y="508"/>
                    <a:pt x="1318" y="508"/>
                    <a:pt x="1318" y="508"/>
                  </a:cubicBezTo>
                  <a:cubicBezTo>
                    <a:pt x="1315" y="506"/>
                    <a:pt x="1311" y="504"/>
                    <a:pt x="1307" y="501"/>
                  </a:cubicBezTo>
                  <a:cubicBezTo>
                    <a:pt x="1307" y="501"/>
                    <a:pt x="1307" y="501"/>
                    <a:pt x="1307" y="501"/>
                  </a:cubicBezTo>
                  <a:cubicBezTo>
                    <a:pt x="1302" y="498"/>
                    <a:pt x="1297" y="494"/>
                    <a:pt x="1292" y="491"/>
                  </a:cubicBezTo>
                  <a:cubicBezTo>
                    <a:pt x="1292" y="491"/>
                    <a:pt x="1292" y="491"/>
                    <a:pt x="1292" y="491"/>
                  </a:cubicBezTo>
                  <a:cubicBezTo>
                    <a:pt x="1288" y="489"/>
                    <a:pt x="1285" y="486"/>
                    <a:pt x="1281" y="484"/>
                  </a:cubicBezTo>
                  <a:cubicBezTo>
                    <a:pt x="1281" y="484"/>
                    <a:pt x="1281" y="484"/>
                    <a:pt x="1281" y="484"/>
                  </a:cubicBezTo>
                  <a:cubicBezTo>
                    <a:pt x="1280" y="484"/>
                    <a:pt x="1280" y="483"/>
                    <a:pt x="1279" y="483"/>
                  </a:cubicBezTo>
                  <a:cubicBezTo>
                    <a:pt x="1279" y="483"/>
                    <a:pt x="1279" y="483"/>
                    <a:pt x="1279" y="483"/>
                  </a:cubicBezTo>
                  <a:cubicBezTo>
                    <a:pt x="1278" y="482"/>
                    <a:pt x="1277" y="482"/>
                    <a:pt x="1277" y="481"/>
                  </a:cubicBezTo>
                  <a:cubicBezTo>
                    <a:pt x="1277" y="481"/>
                    <a:pt x="1276" y="481"/>
                    <a:pt x="1276" y="481"/>
                  </a:cubicBezTo>
                  <a:cubicBezTo>
                    <a:pt x="1276" y="481"/>
                    <a:pt x="1276" y="481"/>
                    <a:pt x="1276" y="481"/>
                  </a:cubicBezTo>
                  <a:cubicBezTo>
                    <a:pt x="1274" y="479"/>
                    <a:pt x="1273" y="479"/>
                    <a:pt x="1271" y="478"/>
                  </a:cubicBezTo>
                  <a:cubicBezTo>
                    <a:pt x="1271" y="477"/>
                    <a:pt x="1270" y="477"/>
                    <a:pt x="1270" y="477"/>
                  </a:cubicBezTo>
                  <a:cubicBezTo>
                    <a:pt x="1270" y="477"/>
                    <a:pt x="1269" y="477"/>
                    <a:pt x="1269" y="476"/>
                  </a:cubicBezTo>
                  <a:cubicBezTo>
                    <a:pt x="1269" y="476"/>
                    <a:pt x="1269" y="476"/>
                    <a:pt x="1269" y="476"/>
                  </a:cubicBezTo>
                  <a:cubicBezTo>
                    <a:pt x="1267" y="475"/>
                    <a:pt x="1266" y="474"/>
                    <a:pt x="1264" y="473"/>
                  </a:cubicBezTo>
                  <a:cubicBezTo>
                    <a:pt x="1264" y="473"/>
                    <a:pt x="1264" y="473"/>
                    <a:pt x="1264" y="473"/>
                  </a:cubicBezTo>
                  <a:cubicBezTo>
                    <a:pt x="1263" y="473"/>
                    <a:pt x="1263" y="472"/>
                    <a:pt x="1262" y="472"/>
                  </a:cubicBezTo>
                  <a:cubicBezTo>
                    <a:pt x="1262" y="472"/>
                    <a:pt x="1262" y="472"/>
                    <a:pt x="1262" y="471"/>
                  </a:cubicBezTo>
                  <a:cubicBezTo>
                    <a:pt x="1261" y="471"/>
                    <a:pt x="1261" y="471"/>
                    <a:pt x="1260" y="471"/>
                  </a:cubicBezTo>
                  <a:cubicBezTo>
                    <a:pt x="1260" y="470"/>
                    <a:pt x="1260" y="470"/>
                    <a:pt x="1260" y="470"/>
                  </a:cubicBezTo>
                  <a:cubicBezTo>
                    <a:pt x="1260" y="470"/>
                    <a:pt x="1259" y="470"/>
                    <a:pt x="1259" y="470"/>
                  </a:cubicBezTo>
                  <a:cubicBezTo>
                    <a:pt x="1259" y="470"/>
                    <a:pt x="1259" y="470"/>
                    <a:pt x="1259" y="470"/>
                  </a:cubicBezTo>
                  <a:cubicBezTo>
                    <a:pt x="1258" y="469"/>
                    <a:pt x="1257" y="469"/>
                    <a:pt x="1257" y="468"/>
                  </a:cubicBezTo>
                  <a:cubicBezTo>
                    <a:pt x="1256" y="468"/>
                    <a:pt x="1256" y="468"/>
                    <a:pt x="1255" y="467"/>
                  </a:cubicBezTo>
                  <a:cubicBezTo>
                    <a:pt x="1255" y="467"/>
                    <a:pt x="1254" y="467"/>
                    <a:pt x="1254" y="466"/>
                  </a:cubicBezTo>
                  <a:cubicBezTo>
                    <a:pt x="1252" y="465"/>
                    <a:pt x="1251" y="464"/>
                    <a:pt x="1249" y="463"/>
                  </a:cubicBezTo>
                  <a:cubicBezTo>
                    <a:pt x="1249" y="463"/>
                    <a:pt x="1248" y="463"/>
                    <a:pt x="1248" y="463"/>
                  </a:cubicBezTo>
                  <a:cubicBezTo>
                    <a:pt x="1248" y="462"/>
                    <a:pt x="1247" y="462"/>
                    <a:pt x="1247" y="462"/>
                  </a:cubicBezTo>
                  <a:cubicBezTo>
                    <a:pt x="1245" y="461"/>
                    <a:pt x="1243" y="460"/>
                    <a:pt x="1242" y="458"/>
                  </a:cubicBezTo>
                  <a:cubicBezTo>
                    <a:pt x="1241" y="458"/>
                    <a:pt x="1240" y="458"/>
                    <a:pt x="1240" y="457"/>
                  </a:cubicBezTo>
                  <a:cubicBezTo>
                    <a:pt x="1240" y="457"/>
                    <a:pt x="1239" y="457"/>
                    <a:pt x="1239" y="457"/>
                  </a:cubicBezTo>
                  <a:cubicBezTo>
                    <a:pt x="1238" y="456"/>
                    <a:pt x="1237" y="455"/>
                    <a:pt x="1236" y="455"/>
                  </a:cubicBezTo>
                  <a:cubicBezTo>
                    <a:pt x="1236" y="455"/>
                    <a:pt x="1236" y="455"/>
                    <a:pt x="1236" y="455"/>
                  </a:cubicBezTo>
                  <a:cubicBezTo>
                    <a:pt x="1235" y="454"/>
                    <a:pt x="1235" y="454"/>
                    <a:pt x="1235" y="454"/>
                  </a:cubicBezTo>
                  <a:cubicBezTo>
                    <a:pt x="1234" y="453"/>
                    <a:pt x="1233" y="453"/>
                    <a:pt x="1232" y="452"/>
                  </a:cubicBezTo>
                  <a:cubicBezTo>
                    <a:pt x="1232" y="452"/>
                    <a:pt x="1232" y="452"/>
                    <a:pt x="1232" y="452"/>
                  </a:cubicBezTo>
                  <a:cubicBezTo>
                    <a:pt x="1231" y="452"/>
                    <a:pt x="1231" y="452"/>
                    <a:pt x="1231" y="451"/>
                  </a:cubicBezTo>
                  <a:cubicBezTo>
                    <a:pt x="1230" y="451"/>
                    <a:pt x="1229" y="450"/>
                    <a:pt x="1228" y="449"/>
                  </a:cubicBezTo>
                  <a:cubicBezTo>
                    <a:pt x="1228" y="449"/>
                    <a:pt x="1227" y="449"/>
                    <a:pt x="1227" y="449"/>
                  </a:cubicBezTo>
                  <a:cubicBezTo>
                    <a:pt x="1227" y="449"/>
                    <a:pt x="1227" y="449"/>
                    <a:pt x="1227" y="449"/>
                  </a:cubicBezTo>
                  <a:cubicBezTo>
                    <a:pt x="1227" y="449"/>
                    <a:pt x="1227" y="449"/>
                    <a:pt x="1227" y="449"/>
                  </a:cubicBezTo>
                  <a:cubicBezTo>
                    <a:pt x="1227" y="449"/>
                    <a:pt x="1226" y="448"/>
                    <a:pt x="1226" y="448"/>
                  </a:cubicBezTo>
                  <a:cubicBezTo>
                    <a:pt x="1224" y="447"/>
                    <a:pt x="1222" y="446"/>
                    <a:pt x="1220" y="444"/>
                  </a:cubicBezTo>
                  <a:cubicBezTo>
                    <a:pt x="1220" y="444"/>
                    <a:pt x="1220" y="444"/>
                    <a:pt x="1219" y="444"/>
                  </a:cubicBezTo>
                  <a:cubicBezTo>
                    <a:pt x="1219" y="444"/>
                    <a:pt x="1219" y="444"/>
                    <a:pt x="1219" y="444"/>
                  </a:cubicBezTo>
                  <a:cubicBezTo>
                    <a:pt x="1219" y="443"/>
                    <a:pt x="1219" y="443"/>
                    <a:pt x="1218" y="443"/>
                  </a:cubicBezTo>
                  <a:cubicBezTo>
                    <a:pt x="1218" y="443"/>
                    <a:pt x="1218" y="443"/>
                    <a:pt x="1218" y="443"/>
                  </a:cubicBezTo>
                  <a:cubicBezTo>
                    <a:pt x="1217" y="443"/>
                    <a:pt x="1217" y="443"/>
                    <a:pt x="1217" y="442"/>
                  </a:cubicBezTo>
                  <a:cubicBezTo>
                    <a:pt x="1214" y="440"/>
                    <a:pt x="1211" y="438"/>
                    <a:pt x="1208" y="436"/>
                  </a:cubicBezTo>
                  <a:cubicBezTo>
                    <a:pt x="1208" y="436"/>
                    <a:pt x="1207" y="436"/>
                    <a:pt x="1207" y="436"/>
                  </a:cubicBezTo>
                  <a:cubicBezTo>
                    <a:pt x="1207" y="436"/>
                    <a:pt x="1207" y="436"/>
                    <a:pt x="1207" y="436"/>
                  </a:cubicBezTo>
                  <a:cubicBezTo>
                    <a:pt x="1206" y="435"/>
                    <a:pt x="1205" y="435"/>
                    <a:pt x="1205" y="434"/>
                  </a:cubicBezTo>
                  <a:cubicBezTo>
                    <a:pt x="1203" y="433"/>
                    <a:pt x="1200" y="432"/>
                    <a:pt x="1198" y="430"/>
                  </a:cubicBezTo>
                  <a:cubicBezTo>
                    <a:pt x="1198" y="430"/>
                    <a:pt x="1198" y="430"/>
                    <a:pt x="1198" y="430"/>
                  </a:cubicBezTo>
                  <a:cubicBezTo>
                    <a:pt x="1197" y="429"/>
                    <a:pt x="1195" y="428"/>
                    <a:pt x="1193" y="427"/>
                  </a:cubicBezTo>
                  <a:cubicBezTo>
                    <a:pt x="1192" y="426"/>
                    <a:pt x="1190" y="425"/>
                    <a:pt x="1189" y="424"/>
                  </a:cubicBezTo>
                  <a:cubicBezTo>
                    <a:pt x="1189" y="424"/>
                    <a:pt x="1189" y="424"/>
                    <a:pt x="1189" y="424"/>
                  </a:cubicBezTo>
                  <a:cubicBezTo>
                    <a:pt x="1189" y="424"/>
                    <a:pt x="1188" y="423"/>
                    <a:pt x="1187" y="423"/>
                  </a:cubicBezTo>
                  <a:cubicBezTo>
                    <a:pt x="1187" y="423"/>
                    <a:pt x="1187" y="423"/>
                    <a:pt x="1186" y="422"/>
                  </a:cubicBezTo>
                  <a:cubicBezTo>
                    <a:pt x="1185" y="422"/>
                    <a:pt x="1185" y="421"/>
                    <a:pt x="1184" y="421"/>
                  </a:cubicBezTo>
                  <a:cubicBezTo>
                    <a:pt x="1184" y="421"/>
                    <a:pt x="1183" y="420"/>
                    <a:pt x="1183" y="420"/>
                  </a:cubicBezTo>
                  <a:cubicBezTo>
                    <a:pt x="1183" y="420"/>
                    <a:pt x="1183" y="420"/>
                    <a:pt x="1182" y="420"/>
                  </a:cubicBezTo>
                  <a:cubicBezTo>
                    <a:pt x="1182" y="419"/>
                    <a:pt x="1181" y="419"/>
                    <a:pt x="1181" y="419"/>
                  </a:cubicBezTo>
                  <a:cubicBezTo>
                    <a:pt x="1181" y="419"/>
                    <a:pt x="1180" y="419"/>
                    <a:pt x="1180" y="419"/>
                  </a:cubicBezTo>
                  <a:cubicBezTo>
                    <a:pt x="1180" y="418"/>
                    <a:pt x="1179" y="418"/>
                    <a:pt x="1178" y="417"/>
                  </a:cubicBezTo>
                  <a:cubicBezTo>
                    <a:pt x="1178" y="417"/>
                    <a:pt x="1178" y="417"/>
                    <a:pt x="1177" y="416"/>
                  </a:cubicBezTo>
                  <a:cubicBezTo>
                    <a:pt x="1177" y="416"/>
                    <a:pt x="1177" y="416"/>
                    <a:pt x="1177" y="416"/>
                  </a:cubicBezTo>
                  <a:cubicBezTo>
                    <a:pt x="1176" y="416"/>
                    <a:pt x="1175" y="415"/>
                    <a:pt x="1174" y="415"/>
                  </a:cubicBezTo>
                  <a:cubicBezTo>
                    <a:pt x="1174" y="415"/>
                    <a:pt x="1174" y="415"/>
                    <a:pt x="1174" y="415"/>
                  </a:cubicBezTo>
                  <a:cubicBezTo>
                    <a:pt x="1174" y="414"/>
                    <a:pt x="1173" y="414"/>
                    <a:pt x="1172" y="413"/>
                  </a:cubicBezTo>
                  <a:cubicBezTo>
                    <a:pt x="1172" y="413"/>
                    <a:pt x="1171" y="413"/>
                    <a:pt x="1171" y="412"/>
                  </a:cubicBezTo>
                  <a:cubicBezTo>
                    <a:pt x="1170" y="412"/>
                    <a:pt x="1170" y="412"/>
                    <a:pt x="1169" y="411"/>
                  </a:cubicBezTo>
                  <a:cubicBezTo>
                    <a:pt x="1169" y="411"/>
                    <a:pt x="1169" y="411"/>
                    <a:pt x="1169" y="411"/>
                  </a:cubicBezTo>
                  <a:cubicBezTo>
                    <a:pt x="1168" y="411"/>
                    <a:pt x="1168" y="410"/>
                    <a:pt x="1167" y="410"/>
                  </a:cubicBezTo>
                  <a:cubicBezTo>
                    <a:pt x="1167" y="410"/>
                    <a:pt x="1167" y="410"/>
                    <a:pt x="1166" y="409"/>
                  </a:cubicBezTo>
                  <a:cubicBezTo>
                    <a:pt x="1166" y="409"/>
                    <a:pt x="1166" y="409"/>
                    <a:pt x="1166" y="409"/>
                  </a:cubicBezTo>
                  <a:cubicBezTo>
                    <a:pt x="1165" y="408"/>
                    <a:pt x="1163" y="407"/>
                    <a:pt x="1162" y="407"/>
                  </a:cubicBezTo>
                  <a:cubicBezTo>
                    <a:pt x="1162" y="407"/>
                    <a:pt x="1162" y="407"/>
                    <a:pt x="1162" y="407"/>
                  </a:cubicBezTo>
                  <a:cubicBezTo>
                    <a:pt x="1162" y="406"/>
                    <a:pt x="1161" y="406"/>
                    <a:pt x="1161" y="406"/>
                  </a:cubicBezTo>
                  <a:cubicBezTo>
                    <a:pt x="1161" y="406"/>
                    <a:pt x="1161" y="406"/>
                    <a:pt x="1161" y="406"/>
                  </a:cubicBezTo>
                  <a:cubicBezTo>
                    <a:pt x="1161" y="406"/>
                    <a:pt x="1161" y="406"/>
                    <a:pt x="1160" y="406"/>
                  </a:cubicBezTo>
                  <a:cubicBezTo>
                    <a:pt x="1160" y="405"/>
                    <a:pt x="1160" y="405"/>
                    <a:pt x="1160" y="405"/>
                  </a:cubicBezTo>
                  <a:cubicBezTo>
                    <a:pt x="1159" y="405"/>
                    <a:pt x="1159" y="405"/>
                    <a:pt x="1159" y="404"/>
                  </a:cubicBezTo>
                  <a:cubicBezTo>
                    <a:pt x="1158" y="404"/>
                    <a:pt x="1158" y="404"/>
                    <a:pt x="1157" y="403"/>
                  </a:cubicBezTo>
                  <a:cubicBezTo>
                    <a:pt x="1156" y="403"/>
                    <a:pt x="1156" y="403"/>
                    <a:pt x="1155" y="402"/>
                  </a:cubicBezTo>
                  <a:cubicBezTo>
                    <a:pt x="1155" y="402"/>
                    <a:pt x="1154" y="401"/>
                    <a:pt x="1153" y="401"/>
                  </a:cubicBezTo>
                  <a:cubicBezTo>
                    <a:pt x="1153" y="401"/>
                    <a:pt x="1153" y="401"/>
                    <a:pt x="1153" y="401"/>
                  </a:cubicBezTo>
                  <a:cubicBezTo>
                    <a:pt x="1153" y="401"/>
                    <a:pt x="1152" y="400"/>
                    <a:pt x="1152" y="400"/>
                  </a:cubicBezTo>
                  <a:cubicBezTo>
                    <a:pt x="1151" y="399"/>
                    <a:pt x="1150" y="399"/>
                    <a:pt x="1150" y="398"/>
                  </a:cubicBezTo>
                  <a:cubicBezTo>
                    <a:pt x="1149" y="398"/>
                    <a:pt x="1148" y="397"/>
                    <a:pt x="1147" y="397"/>
                  </a:cubicBezTo>
                  <a:cubicBezTo>
                    <a:pt x="1146" y="396"/>
                    <a:pt x="1146" y="396"/>
                    <a:pt x="1145" y="396"/>
                  </a:cubicBezTo>
                  <a:cubicBezTo>
                    <a:pt x="1145" y="396"/>
                    <a:pt x="1145" y="396"/>
                    <a:pt x="1145" y="396"/>
                  </a:cubicBezTo>
                  <a:cubicBezTo>
                    <a:pt x="1144" y="395"/>
                    <a:pt x="1143" y="394"/>
                    <a:pt x="1143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3"/>
                    <a:pt x="1142" y="393"/>
                  </a:cubicBezTo>
                  <a:cubicBezTo>
                    <a:pt x="1141" y="393"/>
                    <a:pt x="1141" y="393"/>
                    <a:pt x="1141" y="393"/>
                  </a:cubicBezTo>
                  <a:cubicBezTo>
                    <a:pt x="1140" y="392"/>
                    <a:pt x="1140" y="392"/>
                    <a:pt x="1139" y="392"/>
                  </a:cubicBezTo>
                  <a:cubicBezTo>
                    <a:pt x="1139" y="392"/>
                    <a:pt x="1139" y="391"/>
                    <a:pt x="1138" y="391"/>
                  </a:cubicBezTo>
                  <a:cubicBezTo>
                    <a:pt x="1138" y="391"/>
                    <a:pt x="1138" y="391"/>
                    <a:pt x="1138" y="391"/>
                  </a:cubicBezTo>
                  <a:cubicBezTo>
                    <a:pt x="1138" y="391"/>
                    <a:pt x="1138" y="391"/>
                    <a:pt x="1138" y="391"/>
                  </a:cubicBezTo>
                  <a:cubicBezTo>
                    <a:pt x="1137" y="390"/>
                    <a:pt x="1137" y="390"/>
                    <a:pt x="1137" y="390"/>
                  </a:cubicBezTo>
                  <a:cubicBezTo>
                    <a:pt x="1136" y="390"/>
                    <a:pt x="1136" y="389"/>
                    <a:pt x="1135" y="389"/>
                  </a:cubicBezTo>
                  <a:cubicBezTo>
                    <a:pt x="1135" y="389"/>
                    <a:pt x="1135" y="389"/>
                    <a:pt x="1134" y="389"/>
                  </a:cubicBezTo>
                  <a:cubicBezTo>
                    <a:pt x="1134" y="389"/>
                    <a:pt x="1134" y="389"/>
                    <a:pt x="1134" y="389"/>
                  </a:cubicBezTo>
                  <a:cubicBezTo>
                    <a:pt x="1134" y="388"/>
                    <a:pt x="1134" y="388"/>
                    <a:pt x="1134" y="388"/>
                  </a:cubicBezTo>
                  <a:cubicBezTo>
                    <a:pt x="1134" y="388"/>
                    <a:pt x="1133" y="388"/>
                    <a:pt x="1133" y="388"/>
                  </a:cubicBezTo>
                  <a:cubicBezTo>
                    <a:pt x="1132" y="387"/>
                    <a:pt x="1132" y="387"/>
                    <a:pt x="1131" y="386"/>
                  </a:cubicBezTo>
                  <a:cubicBezTo>
                    <a:pt x="1131" y="386"/>
                    <a:pt x="1131" y="386"/>
                    <a:pt x="1131" y="386"/>
                  </a:cubicBezTo>
                  <a:cubicBezTo>
                    <a:pt x="1130" y="386"/>
                    <a:pt x="1130" y="386"/>
                    <a:pt x="1129" y="385"/>
                  </a:cubicBezTo>
                  <a:cubicBezTo>
                    <a:pt x="1129" y="385"/>
                    <a:pt x="1129" y="385"/>
                    <a:pt x="1128" y="385"/>
                  </a:cubicBezTo>
                  <a:cubicBezTo>
                    <a:pt x="1128" y="385"/>
                    <a:pt x="1128" y="384"/>
                    <a:pt x="1128" y="384"/>
                  </a:cubicBezTo>
                  <a:cubicBezTo>
                    <a:pt x="1128" y="384"/>
                    <a:pt x="1127" y="384"/>
                    <a:pt x="1127" y="384"/>
                  </a:cubicBezTo>
                  <a:cubicBezTo>
                    <a:pt x="1127" y="384"/>
                    <a:pt x="1126" y="383"/>
                    <a:pt x="1125" y="383"/>
                  </a:cubicBezTo>
                  <a:cubicBezTo>
                    <a:pt x="1125" y="383"/>
                    <a:pt x="1125" y="383"/>
                    <a:pt x="1125" y="383"/>
                  </a:cubicBezTo>
                  <a:cubicBezTo>
                    <a:pt x="1125" y="382"/>
                    <a:pt x="1124" y="382"/>
                    <a:pt x="1123" y="381"/>
                  </a:cubicBezTo>
                  <a:cubicBezTo>
                    <a:pt x="1123" y="381"/>
                    <a:pt x="1123" y="381"/>
                    <a:pt x="1122" y="381"/>
                  </a:cubicBezTo>
                  <a:cubicBezTo>
                    <a:pt x="1122" y="381"/>
                    <a:pt x="1122" y="381"/>
                    <a:pt x="1122" y="381"/>
                  </a:cubicBezTo>
                  <a:cubicBezTo>
                    <a:pt x="1122" y="381"/>
                    <a:pt x="1122" y="380"/>
                    <a:pt x="1122" y="380"/>
                  </a:cubicBezTo>
                  <a:cubicBezTo>
                    <a:pt x="1121" y="380"/>
                    <a:pt x="1121" y="380"/>
                    <a:pt x="1121" y="380"/>
                  </a:cubicBezTo>
                  <a:cubicBezTo>
                    <a:pt x="1120" y="379"/>
                    <a:pt x="1118" y="378"/>
                    <a:pt x="1117" y="377"/>
                  </a:cubicBezTo>
                  <a:cubicBezTo>
                    <a:pt x="1117" y="377"/>
                    <a:pt x="1117" y="377"/>
                    <a:pt x="1117" y="377"/>
                  </a:cubicBezTo>
                  <a:cubicBezTo>
                    <a:pt x="1116" y="377"/>
                    <a:pt x="1116" y="377"/>
                    <a:pt x="1116" y="377"/>
                  </a:cubicBezTo>
                  <a:cubicBezTo>
                    <a:pt x="1116" y="376"/>
                    <a:pt x="1116" y="376"/>
                    <a:pt x="1116" y="376"/>
                  </a:cubicBezTo>
                  <a:cubicBezTo>
                    <a:pt x="1112" y="374"/>
                    <a:pt x="1109" y="372"/>
                    <a:pt x="1106" y="370"/>
                  </a:cubicBezTo>
                  <a:cubicBezTo>
                    <a:pt x="1106" y="370"/>
                    <a:pt x="1105" y="370"/>
                    <a:pt x="1105" y="370"/>
                  </a:cubicBezTo>
                  <a:cubicBezTo>
                    <a:pt x="1105" y="369"/>
                    <a:pt x="1104" y="369"/>
                    <a:pt x="1104" y="369"/>
                  </a:cubicBezTo>
                  <a:cubicBezTo>
                    <a:pt x="1103" y="368"/>
                    <a:pt x="1103" y="368"/>
                    <a:pt x="1102" y="368"/>
                  </a:cubicBezTo>
                  <a:cubicBezTo>
                    <a:pt x="1102" y="367"/>
                    <a:pt x="1102" y="367"/>
                    <a:pt x="1102" y="367"/>
                  </a:cubicBezTo>
                  <a:cubicBezTo>
                    <a:pt x="1101" y="367"/>
                    <a:pt x="1101" y="367"/>
                    <a:pt x="1100" y="366"/>
                  </a:cubicBezTo>
                  <a:cubicBezTo>
                    <a:pt x="1100" y="366"/>
                    <a:pt x="1100" y="366"/>
                    <a:pt x="1099" y="366"/>
                  </a:cubicBezTo>
                  <a:cubicBezTo>
                    <a:pt x="1099" y="366"/>
                    <a:pt x="1099" y="365"/>
                    <a:pt x="1098" y="365"/>
                  </a:cubicBezTo>
                  <a:cubicBezTo>
                    <a:pt x="1098" y="365"/>
                    <a:pt x="1098" y="365"/>
                    <a:pt x="1097" y="365"/>
                  </a:cubicBezTo>
                  <a:cubicBezTo>
                    <a:pt x="1097" y="364"/>
                    <a:pt x="1097" y="364"/>
                    <a:pt x="1097" y="364"/>
                  </a:cubicBezTo>
                  <a:cubicBezTo>
                    <a:pt x="1096" y="364"/>
                    <a:pt x="1096" y="363"/>
                    <a:pt x="1095" y="363"/>
                  </a:cubicBezTo>
                  <a:cubicBezTo>
                    <a:pt x="1095" y="363"/>
                    <a:pt x="1095" y="363"/>
                    <a:pt x="1095" y="363"/>
                  </a:cubicBezTo>
                  <a:cubicBezTo>
                    <a:pt x="1094" y="362"/>
                    <a:pt x="1093" y="362"/>
                    <a:pt x="1093" y="361"/>
                  </a:cubicBezTo>
                  <a:cubicBezTo>
                    <a:pt x="1092" y="361"/>
                    <a:pt x="1091" y="361"/>
                    <a:pt x="1091" y="360"/>
                  </a:cubicBezTo>
                  <a:cubicBezTo>
                    <a:pt x="1091" y="360"/>
                    <a:pt x="1091" y="360"/>
                    <a:pt x="1091" y="360"/>
                  </a:cubicBezTo>
                  <a:cubicBezTo>
                    <a:pt x="1090" y="360"/>
                    <a:pt x="1089" y="359"/>
                    <a:pt x="1088" y="358"/>
                  </a:cubicBezTo>
                  <a:cubicBezTo>
                    <a:pt x="1088" y="358"/>
                    <a:pt x="1088" y="358"/>
                    <a:pt x="1088" y="358"/>
                  </a:cubicBezTo>
                  <a:cubicBezTo>
                    <a:pt x="1085" y="356"/>
                    <a:pt x="1082" y="354"/>
                    <a:pt x="1079" y="352"/>
                  </a:cubicBezTo>
                  <a:cubicBezTo>
                    <a:pt x="1078" y="352"/>
                    <a:pt x="1078" y="352"/>
                    <a:pt x="1078" y="352"/>
                  </a:cubicBezTo>
                  <a:cubicBezTo>
                    <a:pt x="1077" y="351"/>
                    <a:pt x="1076" y="350"/>
                    <a:pt x="1074" y="349"/>
                  </a:cubicBezTo>
                  <a:cubicBezTo>
                    <a:pt x="1074" y="349"/>
                    <a:pt x="1074" y="349"/>
                    <a:pt x="1073" y="349"/>
                  </a:cubicBezTo>
                  <a:cubicBezTo>
                    <a:pt x="1073" y="349"/>
                    <a:pt x="1073" y="349"/>
                    <a:pt x="1073" y="349"/>
                  </a:cubicBezTo>
                  <a:cubicBezTo>
                    <a:pt x="1071" y="348"/>
                    <a:pt x="1070" y="347"/>
                    <a:pt x="1068" y="346"/>
                  </a:cubicBezTo>
                  <a:cubicBezTo>
                    <a:pt x="1068" y="346"/>
                    <a:pt x="1068" y="346"/>
                    <a:pt x="1068" y="346"/>
                  </a:cubicBezTo>
                  <a:cubicBezTo>
                    <a:pt x="1065" y="343"/>
                    <a:pt x="1062" y="341"/>
                    <a:pt x="1059" y="339"/>
                  </a:cubicBezTo>
                  <a:cubicBezTo>
                    <a:pt x="1058" y="339"/>
                    <a:pt x="1058" y="339"/>
                    <a:pt x="1058" y="339"/>
                  </a:cubicBezTo>
                  <a:cubicBezTo>
                    <a:pt x="1057" y="338"/>
                    <a:pt x="1056" y="337"/>
                    <a:pt x="1054" y="336"/>
                  </a:cubicBezTo>
                  <a:cubicBezTo>
                    <a:pt x="1053" y="336"/>
                    <a:pt x="1052" y="335"/>
                    <a:pt x="1051" y="335"/>
                  </a:cubicBezTo>
                  <a:cubicBezTo>
                    <a:pt x="1051" y="334"/>
                    <a:pt x="1051" y="334"/>
                    <a:pt x="1051" y="334"/>
                  </a:cubicBezTo>
                  <a:cubicBezTo>
                    <a:pt x="1050" y="334"/>
                    <a:pt x="1050" y="334"/>
                    <a:pt x="1050" y="333"/>
                  </a:cubicBezTo>
                  <a:cubicBezTo>
                    <a:pt x="1049" y="333"/>
                    <a:pt x="1049" y="333"/>
                    <a:pt x="1048" y="332"/>
                  </a:cubicBezTo>
                  <a:cubicBezTo>
                    <a:pt x="1048" y="332"/>
                    <a:pt x="1048" y="332"/>
                    <a:pt x="1048" y="332"/>
                  </a:cubicBezTo>
                  <a:cubicBezTo>
                    <a:pt x="1048" y="332"/>
                    <a:pt x="1048" y="332"/>
                    <a:pt x="1047" y="332"/>
                  </a:cubicBezTo>
                  <a:cubicBezTo>
                    <a:pt x="1040" y="327"/>
                    <a:pt x="1032" y="322"/>
                    <a:pt x="1025" y="317"/>
                  </a:cubicBezTo>
                  <a:cubicBezTo>
                    <a:pt x="1020" y="314"/>
                    <a:pt x="1015" y="311"/>
                    <a:pt x="1010" y="308"/>
                  </a:cubicBezTo>
                  <a:cubicBezTo>
                    <a:pt x="1010" y="308"/>
                    <a:pt x="1010" y="307"/>
                    <a:pt x="1010" y="307"/>
                  </a:cubicBezTo>
                  <a:cubicBezTo>
                    <a:pt x="1007" y="306"/>
                    <a:pt x="1005" y="304"/>
                    <a:pt x="1002" y="303"/>
                  </a:cubicBezTo>
                  <a:cubicBezTo>
                    <a:pt x="998" y="300"/>
                    <a:pt x="995" y="298"/>
                    <a:pt x="991" y="295"/>
                  </a:cubicBezTo>
                  <a:cubicBezTo>
                    <a:pt x="991" y="295"/>
                    <a:pt x="991" y="295"/>
                    <a:pt x="991" y="295"/>
                  </a:cubicBezTo>
                  <a:cubicBezTo>
                    <a:pt x="988" y="293"/>
                    <a:pt x="985" y="291"/>
                    <a:pt x="982" y="289"/>
                  </a:cubicBezTo>
                  <a:cubicBezTo>
                    <a:pt x="982" y="289"/>
                    <a:pt x="982" y="289"/>
                    <a:pt x="982" y="289"/>
                  </a:cubicBezTo>
                  <a:cubicBezTo>
                    <a:pt x="981" y="289"/>
                    <a:pt x="980" y="288"/>
                    <a:pt x="979" y="287"/>
                  </a:cubicBezTo>
                  <a:cubicBezTo>
                    <a:pt x="979" y="287"/>
                    <a:pt x="978" y="287"/>
                    <a:pt x="978" y="287"/>
                  </a:cubicBezTo>
                  <a:cubicBezTo>
                    <a:pt x="978" y="287"/>
                    <a:pt x="978" y="286"/>
                    <a:pt x="977" y="286"/>
                  </a:cubicBezTo>
                  <a:cubicBezTo>
                    <a:pt x="977" y="286"/>
                    <a:pt x="976" y="286"/>
                    <a:pt x="976" y="285"/>
                  </a:cubicBezTo>
                  <a:cubicBezTo>
                    <a:pt x="975" y="285"/>
                    <a:pt x="975" y="285"/>
                    <a:pt x="975" y="285"/>
                  </a:cubicBezTo>
                  <a:cubicBezTo>
                    <a:pt x="975" y="285"/>
                    <a:pt x="975" y="284"/>
                    <a:pt x="974" y="284"/>
                  </a:cubicBezTo>
                  <a:cubicBezTo>
                    <a:pt x="974" y="284"/>
                    <a:pt x="973" y="284"/>
                    <a:pt x="973" y="283"/>
                  </a:cubicBezTo>
                  <a:cubicBezTo>
                    <a:pt x="973" y="283"/>
                    <a:pt x="973" y="283"/>
                    <a:pt x="973" y="283"/>
                  </a:cubicBezTo>
                  <a:cubicBezTo>
                    <a:pt x="972" y="283"/>
                    <a:pt x="972" y="283"/>
                    <a:pt x="971" y="282"/>
                  </a:cubicBezTo>
                  <a:cubicBezTo>
                    <a:pt x="971" y="282"/>
                    <a:pt x="971" y="282"/>
                    <a:pt x="971" y="282"/>
                  </a:cubicBezTo>
                  <a:cubicBezTo>
                    <a:pt x="970" y="282"/>
                    <a:pt x="969" y="281"/>
                    <a:pt x="969" y="281"/>
                  </a:cubicBezTo>
                  <a:cubicBezTo>
                    <a:pt x="968" y="280"/>
                    <a:pt x="967" y="280"/>
                    <a:pt x="966" y="279"/>
                  </a:cubicBezTo>
                  <a:cubicBezTo>
                    <a:pt x="965" y="279"/>
                    <a:pt x="965" y="278"/>
                    <a:pt x="964" y="278"/>
                  </a:cubicBezTo>
                  <a:cubicBezTo>
                    <a:pt x="964" y="278"/>
                    <a:pt x="964" y="278"/>
                    <a:pt x="964" y="278"/>
                  </a:cubicBezTo>
                  <a:cubicBezTo>
                    <a:pt x="963" y="277"/>
                    <a:pt x="963" y="277"/>
                    <a:pt x="962" y="277"/>
                  </a:cubicBezTo>
                  <a:cubicBezTo>
                    <a:pt x="962" y="276"/>
                    <a:pt x="962" y="276"/>
                    <a:pt x="962" y="276"/>
                  </a:cubicBezTo>
                  <a:cubicBezTo>
                    <a:pt x="962" y="276"/>
                    <a:pt x="961" y="276"/>
                    <a:pt x="961" y="276"/>
                  </a:cubicBezTo>
                  <a:cubicBezTo>
                    <a:pt x="960" y="275"/>
                    <a:pt x="958" y="274"/>
                    <a:pt x="957" y="273"/>
                  </a:cubicBezTo>
                  <a:cubicBezTo>
                    <a:pt x="957" y="273"/>
                    <a:pt x="956" y="273"/>
                    <a:pt x="956" y="272"/>
                  </a:cubicBezTo>
                  <a:cubicBezTo>
                    <a:pt x="956" y="272"/>
                    <a:pt x="956" y="272"/>
                    <a:pt x="956" y="272"/>
                  </a:cubicBezTo>
                  <a:cubicBezTo>
                    <a:pt x="956" y="272"/>
                    <a:pt x="955" y="272"/>
                    <a:pt x="955" y="272"/>
                  </a:cubicBezTo>
                  <a:cubicBezTo>
                    <a:pt x="954" y="271"/>
                    <a:pt x="953" y="271"/>
                    <a:pt x="952" y="270"/>
                  </a:cubicBezTo>
                  <a:cubicBezTo>
                    <a:pt x="952" y="270"/>
                    <a:pt x="952" y="270"/>
                    <a:pt x="952" y="270"/>
                  </a:cubicBezTo>
                  <a:cubicBezTo>
                    <a:pt x="951" y="269"/>
                    <a:pt x="950" y="269"/>
                    <a:pt x="949" y="268"/>
                  </a:cubicBezTo>
                  <a:cubicBezTo>
                    <a:pt x="949" y="268"/>
                    <a:pt x="949" y="268"/>
                    <a:pt x="949" y="268"/>
                  </a:cubicBezTo>
                  <a:cubicBezTo>
                    <a:pt x="949" y="268"/>
                    <a:pt x="948" y="268"/>
                    <a:pt x="948" y="267"/>
                  </a:cubicBezTo>
                  <a:cubicBezTo>
                    <a:pt x="948" y="267"/>
                    <a:pt x="947" y="267"/>
                    <a:pt x="947" y="267"/>
                  </a:cubicBezTo>
                  <a:cubicBezTo>
                    <a:pt x="947" y="267"/>
                    <a:pt x="947" y="266"/>
                    <a:pt x="947" y="266"/>
                  </a:cubicBezTo>
                  <a:cubicBezTo>
                    <a:pt x="947" y="266"/>
                    <a:pt x="946" y="266"/>
                    <a:pt x="946" y="266"/>
                  </a:cubicBezTo>
                  <a:cubicBezTo>
                    <a:pt x="944" y="265"/>
                    <a:pt x="942" y="263"/>
                    <a:pt x="940" y="262"/>
                  </a:cubicBezTo>
                  <a:cubicBezTo>
                    <a:pt x="940" y="262"/>
                    <a:pt x="940" y="262"/>
                    <a:pt x="940" y="262"/>
                  </a:cubicBezTo>
                  <a:cubicBezTo>
                    <a:pt x="940" y="262"/>
                    <a:pt x="939" y="261"/>
                    <a:pt x="939" y="261"/>
                  </a:cubicBezTo>
                  <a:cubicBezTo>
                    <a:pt x="939" y="261"/>
                    <a:pt x="938" y="261"/>
                    <a:pt x="938" y="261"/>
                  </a:cubicBezTo>
                  <a:cubicBezTo>
                    <a:pt x="938" y="260"/>
                    <a:pt x="937" y="260"/>
                    <a:pt x="937" y="260"/>
                  </a:cubicBezTo>
                  <a:cubicBezTo>
                    <a:pt x="937" y="260"/>
                    <a:pt x="937" y="260"/>
                    <a:pt x="937" y="260"/>
                  </a:cubicBezTo>
                  <a:cubicBezTo>
                    <a:pt x="933" y="258"/>
                    <a:pt x="930" y="255"/>
                    <a:pt x="926" y="253"/>
                  </a:cubicBezTo>
                  <a:cubicBezTo>
                    <a:pt x="926" y="253"/>
                    <a:pt x="926" y="253"/>
                    <a:pt x="926" y="253"/>
                  </a:cubicBezTo>
                  <a:cubicBezTo>
                    <a:pt x="925" y="252"/>
                    <a:pt x="924" y="252"/>
                    <a:pt x="923" y="251"/>
                  </a:cubicBezTo>
                  <a:cubicBezTo>
                    <a:pt x="922" y="250"/>
                    <a:pt x="920" y="249"/>
                    <a:pt x="918" y="248"/>
                  </a:cubicBezTo>
                  <a:cubicBezTo>
                    <a:pt x="918" y="247"/>
                    <a:pt x="917" y="247"/>
                    <a:pt x="916" y="247"/>
                  </a:cubicBezTo>
                  <a:cubicBezTo>
                    <a:pt x="916" y="246"/>
                    <a:pt x="916" y="246"/>
                    <a:pt x="916" y="246"/>
                  </a:cubicBezTo>
                  <a:cubicBezTo>
                    <a:pt x="916" y="246"/>
                    <a:pt x="916" y="246"/>
                    <a:pt x="916" y="246"/>
                  </a:cubicBezTo>
                  <a:cubicBezTo>
                    <a:pt x="915" y="246"/>
                    <a:pt x="915" y="246"/>
                    <a:pt x="915" y="246"/>
                  </a:cubicBezTo>
                  <a:cubicBezTo>
                    <a:pt x="906" y="240"/>
                    <a:pt x="898" y="235"/>
                    <a:pt x="890" y="230"/>
                  </a:cubicBezTo>
                  <a:cubicBezTo>
                    <a:pt x="890" y="229"/>
                    <a:pt x="890" y="229"/>
                    <a:pt x="890" y="229"/>
                  </a:cubicBezTo>
                  <a:cubicBezTo>
                    <a:pt x="889" y="229"/>
                    <a:pt x="889" y="229"/>
                    <a:pt x="889" y="229"/>
                  </a:cubicBezTo>
                  <a:cubicBezTo>
                    <a:pt x="889" y="229"/>
                    <a:pt x="889" y="228"/>
                    <a:pt x="888" y="228"/>
                  </a:cubicBezTo>
                  <a:cubicBezTo>
                    <a:pt x="885" y="226"/>
                    <a:pt x="881" y="224"/>
                    <a:pt x="878" y="222"/>
                  </a:cubicBezTo>
                  <a:cubicBezTo>
                    <a:pt x="878" y="221"/>
                    <a:pt x="878" y="221"/>
                    <a:pt x="878" y="221"/>
                  </a:cubicBezTo>
                  <a:cubicBezTo>
                    <a:pt x="877" y="221"/>
                    <a:pt x="877" y="221"/>
                    <a:pt x="876" y="221"/>
                  </a:cubicBezTo>
                  <a:cubicBezTo>
                    <a:pt x="876" y="220"/>
                    <a:pt x="876" y="220"/>
                    <a:pt x="876" y="220"/>
                  </a:cubicBezTo>
                  <a:cubicBezTo>
                    <a:pt x="876" y="220"/>
                    <a:pt x="876" y="220"/>
                    <a:pt x="876" y="220"/>
                  </a:cubicBezTo>
                  <a:cubicBezTo>
                    <a:pt x="876" y="220"/>
                    <a:pt x="875" y="220"/>
                    <a:pt x="875" y="220"/>
                  </a:cubicBezTo>
                  <a:cubicBezTo>
                    <a:pt x="872" y="217"/>
                    <a:pt x="868" y="215"/>
                    <a:pt x="865" y="213"/>
                  </a:cubicBezTo>
                  <a:cubicBezTo>
                    <a:pt x="863" y="212"/>
                    <a:pt x="861" y="211"/>
                    <a:pt x="860" y="210"/>
                  </a:cubicBezTo>
                  <a:cubicBezTo>
                    <a:pt x="859" y="210"/>
                    <a:pt x="859" y="209"/>
                    <a:pt x="859" y="209"/>
                  </a:cubicBezTo>
                  <a:cubicBezTo>
                    <a:pt x="859" y="209"/>
                    <a:pt x="858" y="209"/>
                    <a:pt x="858" y="209"/>
                  </a:cubicBezTo>
                  <a:cubicBezTo>
                    <a:pt x="858" y="209"/>
                    <a:pt x="858" y="209"/>
                    <a:pt x="858" y="209"/>
                  </a:cubicBezTo>
                  <a:cubicBezTo>
                    <a:pt x="858" y="209"/>
                    <a:pt x="858" y="208"/>
                    <a:pt x="858" y="208"/>
                  </a:cubicBezTo>
                  <a:cubicBezTo>
                    <a:pt x="857" y="208"/>
                    <a:pt x="856" y="207"/>
                    <a:pt x="855" y="207"/>
                  </a:cubicBezTo>
                  <a:cubicBezTo>
                    <a:pt x="854" y="206"/>
                    <a:pt x="854" y="206"/>
                    <a:pt x="853" y="205"/>
                  </a:cubicBezTo>
                  <a:cubicBezTo>
                    <a:pt x="853" y="205"/>
                    <a:pt x="852" y="205"/>
                    <a:pt x="852" y="205"/>
                  </a:cubicBezTo>
                  <a:cubicBezTo>
                    <a:pt x="852" y="204"/>
                    <a:pt x="851" y="204"/>
                    <a:pt x="851" y="204"/>
                  </a:cubicBezTo>
                  <a:cubicBezTo>
                    <a:pt x="851" y="204"/>
                    <a:pt x="851" y="204"/>
                    <a:pt x="850" y="204"/>
                  </a:cubicBezTo>
                  <a:cubicBezTo>
                    <a:pt x="850" y="204"/>
                    <a:pt x="850" y="203"/>
                    <a:pt x="850" y="203"/>
                  </a:cubicBezTo>
                  <a:cubicBezTo>
                    <a:pt x="850" y="203"/>
                    <a:pt x="850" y="203"/>
                    <a:pt x="850" y="203"/>
                  </a:cubicBezTo>
                  <a:cubicBezTo>
                    <a:pt x="850" y="203"/>
                    <a:pt x="849" y="203"/>
                    <a:pt x="849" y="203"/>
                  </a:cubicBezTo>
                  <a:cubicBezTo>
                    <a:pt x="848" y="202"/>
                    <a:pt x="848" y="202"/>
                    <a:pt x="847" y="201"/>
                  </a:cubicBezTo>
                  <a:cubicBezTo>
                    <a:pt x="847" y="201"/>
                    <a:pt x="847" y="201"/>
                    <a:pt x="846" y="201"/>
                  </a:cubicBezTo>
                  <a:cubicBezTo>
                    <a:pt x="846" y="201"/>
                    <a:pt x="846" y="201"/>
                    <a:pt x="845" y="200"/>
                  </a:cubicBezTo>
                  <a:cubicBezTo>
                    <a:pt x="845" y="200"/>
                    <a:pt x="845" y="200"/>
                    <a:pt x="845" y="200"/>
                  </a:cubicBezTo>
                  <a:cubicBezTo>
                    <a:pt x="844" y="199"/>
                    <a:pt x="843" y="199"/>
                    <a:pt x="842" y="198"/>
                  </a:cubicBezTo>
                  <a:cubicBezTo>
                    <a:pt x="842" y="198"/>
                    <a:pt x="842" y="198"/>
                    <a:pt x="842" y="198"/>
                  </a:cubicBezTo>
                  <a:cubicBezTo>
                    <a:pt x="842" y="198"/>
                    <a:pt x="842" y="198"/>
                    <a:pt x="841" y="198"/>
                  </a:cubicBezTo>
                  <a:cubicBezTo>
                    <a:pt x="841" y="198"/>
                    <a:pt x="841" y="197"/>
                    <a:pt x="841" y="197"/>
                  </a:cubicBezTo>
                  <a:cubicBezTo>
                    <a:pt x="839" y="196"/>
                    <a:pt x="838" y="195"/>
                    <a:pt x="837" y="195"/>
                  </a:cubicBezTo>
                  <a:cubicBezTo>
                    <a:pt x="836" y="195"/>
                    <a:pt x="836" y="194"/>
                    <a:pt x="836" y="194"/>
                  </a:cubicBezTo>
                  <a:cubicBezTo>
                    <a:pt x="836" y="194"/>
                    <a:pt x="836" y="194"/>
                    <a:pt x="836" y="194"/>
                  </a:cubicBezTo>
                  <a:cubicBezTo>
                    <a:pt x="835" y="194"/>
                    <a:pt x="835" y="194"/>
                    <a:pt x="835" y="193"/>
                  </a:cubicBezTo>
                  <a:cubicBezTo>
                    <a:pt x="835" y="193"/>
                    <a:pt x="835" y="193"/>
                    <a:pt x="835" y="193"/>
                  </a:cubicBezTo>
                  <a:cubicBezTo>
                    <a:pt x="834" y="193"/>
                    <a:pt x="834" y="193"/>
                    <a:pt x="834" y="193"/>
                  </a:cubicBezTo>
                  <a:cubicBezTo>
                    <a:pt x="829" y="190"/>
                    <a:pt x="825" y="187"/>
                    <a:pt x="820" y="184"/>
                  </a:cubicBezTo>
                  <a:cubicBezTo>
                    <a:pt x="818" y="183"/>
                    <a:pt x="816" y="181"/>
                    <a:pt x="814" y="180"/>
                  </a:cubicBezTo>
                  <a:cubicBezTo>
                    <a:pt x="814" y="180"/>
                    <a:pt x="813" y="180"/>
                    <a:pt x="813" y="180"/>
                  </a:cubicBezTo>
                  <a:cubicBezTo>
                    <a:pt x="810" y="177"/>
                    <a:pt x="807" y="175"/>
                    <a:pt x="803" y="173"/>
                  </a:cubicBezTo>
                  <a:cubicBezTo>
                    <a:pt x="803" y="172"/>
                    <a:pt x="802" y="172"/>
                    <a:pt x="801" y="172"/>
                  </a:cubicBezTo>
                  <a:cubicBezTo>
                    <a:pt x="801" y="171"/>
                    <a:pt x="801" y="171"/>
                    <a:pt x="801" y="171"/>
                  </a:cubicBezTo>
                  <a:cubicBezTo>
                    <a:pt x="799" y="170"/>
                    <a:pt x="798" y="169"/>
                    <a:pt x="796" y="168"/>
                  </a:cubicBezTo>
                  <a:cubicBezTo>
                    <a:pt x="796" y="168"/>
                    <a:pt x="796" y="168"/>
                    <a:pt x="795" y="168"/>
                  </a:cubicBezTo>
                  <a:cubicBezTo>
                    <a:pt x="795" y="167"/>
                    <a:pt x="794" y="167"/>
                    <a:pt x="793" y="167"/>
                  </a:cubicBezTo>
                  <a:cubicBezTo>
                    <a:pt x="793" y="166"/>
                    <a:pt x="793" y="166"/>
                    <a:pt x="792" y="166"/>
                  </a:cubicBezTo>
                  <a:cubicBezTo>
                    <a:pt x="792" y="166"/>
                    <a:pt x="792" y="166"/>
                    <a:pt x="792" y="166"/>
                  </a:cubicBezTo>
                  <a:cubicBezTo>
                    <a:pt x="792" y="166"/>
                    <a:pt x="792" y="166"/>
                    <a:pt x="792" y="166"/>
                  </a:cubicBezTo>
                  <a:cubicBezTo>
                    <a:pt x="792" y="165"/>
                    <a:pt x="792" y="165"/>
                    <a:pt x="792" y="165"/>
                  </a:cubicBezTo>
                  <a:cubicBezTo>
                    <a:pt x="789" y="164"/>
                    <a:pt x="787" y="163"/>
                    <a:pt x="785" y="161"/>
                  </a:cubicBezTo>
                  <a:cubicBezTo>
                    <a:pt x="785" y="161"/>
                    <a:pt x="784" y="161"/>
                    <a:pt x="784" y="160"/>
                  </a:cubicBezTo>
                  <a:cubicBezTo>
                    <a:pt x="784" y="160"/>
                    <a:pt x="784" y="160"/>
                    <a:pt x="784" y="160"/>
                  </a:cubicBezTo>
                  <a:cubicBezTo>
                    <a:pt x="784" y="160"/>
                    <a:pt x="783" y="160"/>
                    <a:pt x="783" y="160"/>
                  </a:cubicBezTo>
                  <a:cubicBezTo>
                    <a:pt x="783" y="160"/>
                    <a:pt x="783" y="160"/>
                    <a:pt x="783" y="160"/>
                  </a:cubicBezTo>
                  <a:cubicBezTo>
                    <a:pt x="782" y="159"/>
                    <a:pt x="781" y="159"/>
                    <a:pt x="781" y="158"/>
                  </a:cubicBezTo>
                  <a:cubicBezTo>
                    <a:pt x="780" y="158"/>
                    <a:pt x="780" y="158"/>
                    <a:pt x="780" y="158"/>
                  </a:cubicBezTo>
                  <a:cubicBezTo>
                    <a:pt x="780" y="158"/>
                    <a:pt x="779" y="157"/>
                    <a:pt x="779" y="157"/>
                  </a:cubicBezTo>
                  <a:cubicBezTo>
                    <a:pt x="779" y="157"/>
                    <a:pt x="779" y="157"/>
                    <a:pt x="779" y="157"/>
                  </a:cubicBezTo>
                  <a:cubicBezTo>
                    <a:pt x="779" y="157"/>
                    <a:pt x="778" y="157"/>
                    <a:pt x="778" y="157"/>
                  </a:cubicBezTo>
                  <a:cubicBezTo>
                    <a:pt x="778" y="157"/>
                    <a:pt x="778" y="157"/>
                    <a:pt x="778" y="156"/>
                  </a:cubicBezTo>
                  <a:cubicBezTo>
                    <a:pt x="777" y="156"/>
                    <a:pt x="777" y="156"/>
                    <a:pt x="776" y="155"/>
                  </a:cubicBezTo>
                  <a:cubicBezTo>
                    <a:pt x="776" y="155"/>
                    <a:pt x="776" y="155"/>
                    <a:pt x="775" y="155"/>
                  </a:cubicBezTo>
                  <a:cubicBezTo>
                    <a:pt x="774" y="154"/>
                    <a:pt x="773" y="153"/>
                    <a:pt x="772" y="153"/>
                  </a:cubicBezTo>
                  <a:cubicBezTo>
                    <a:pt x="772" y="153"/>
                    <a:pt x="772" y="152"/>
                    <a:pt x="771" y="152"/>
                  </a:cubicBezTo>
                  <a:cubicBezTo>
                    <a:pt x="771" y="152"/>
                    <a:pt x="771" y="152"/>
                    <a:pt x="771" y="152"/>
                  </a:cubicBezTo>
                  <a:cubicBezTo>
                    <a:pt x="771" y="152"/>
                    <a:pt x="771" y="152"/>
                    <a:pt x="771" y="152"/>
                  </a:cubicBezTo>
                  <a:cubicBezTo>
                    <a:pt x="771" y="152"/>
                    <a:pt x="771" y="152"/>
                    <a:pt x="771" y="152"/>
                  </a:cubicBezTo>
                  <a:cubicBezTo>
                    <a:pt x="770" y="151"/>
                    <a:pt x="770" y="151"/>
                    <a:pt x="770" y="151"/>
                  </a:cubicBezTo>
                  <a:cubicBezTo>
                    <a:pt x="769" y="151"/>
                    <a:pt x="769" y="151"/>
                    <a:pt x="769" y="151"/>
                  </a:cubicBezTo>
                  <a:cubicBezTo>
                    <a:pt x="769" y="151"/>
                    <a:pt x="769" y="151"/>
                    <a:pt x="769" y="151"/>
                  </a:cubicBezTo>
                  <a:cubicBezTo>
                    <a:pt x="769" y="150"/>
                    <a:pt x="768" y="150"/>
                    <a:pt x="768" y="150"/>
                  </a:cubicBezTo>
                  <a:cubicBezTo>
                    <a:pt x="768" y="150"/>
                    <a:pt x="768" y="150"/>
                    <a:pt x="768" y="150"/>
                  </a:cubicBezTo>
                  <a:cubicBezTo>
                    <a:pt x="767" y="149"/>
                    <a:pt x="765" y="148"/>
                    <a:pt x="763" y="147"/>
                  </a:cubicBezTo>
                  <a:cubicBezTo>
                    <a:pt x="763" y="147"/>
                    <a:pt x="763" y="147"/>
                    <a:pt x="763" y="146"/>
                  </a:cubicBezTo>
                  <a:cubicBezTo>
                    <a:pt x="762" y="146"/>
                    <a:pt x="762" y="146"/>
                    <a:pt x="762" y="146"/>
                  </a:cubicBezTo>
                  <a:cubicBezTo>
                    <a:pt x="762" y="146"/>
                    <a:pt x="761" y="145"/>
                    <a:pt x="760" y="145"/>
                  </a:cubicBezTo>
                  <a:cubicBezTo>
                    <a:pt x="760" y="144"/>
                    <a:pt x="759" y="144"/>
                    <a:pt x="758" y="143"/>
                  </a:cubicBezTo>
                  <a:cubicBezTo>
                    <a:pt x="758" y="143"/>
                    <a:pt x="758" y="143"/>
                    <a:pt x="758" y="143"/>
                  </a:cubicBezTo>
                  <a:cubicBezTo>
                    <a:pt x="758" y="143"/>
                    <a:pt x="758" y="143"/>
                    <a:pt x="758" y="143"/>
                  </a:cubicBezTo>
                  <a:cubicBezTo>
                    <a:pt x="757" y="143"/>
                    <a:pt x="756" y="142"/>
                    <a:pt x="756" y="142"/>
                  </a:cubicBezTo>
                  <a:cubicBezTo>
                    <a:pt x="756" y="142"/>
                    <a:pt x="756" y="142"/>
                    <a:pt x="755" y="142"/>
                  </a:cubicBezTo>
                  <a:cubicBezTo>
                    <a:pt x="755" y="141"/>
                    <a:pt x="754" y="141"/>
                    <a:pt x="754" y="141"/>
                  </a:cubicBezTo>
                  <a:cubicBezTo>
                    <a:pt x="754" y="141"/>
                    <a:pt x="753" y="140"/>
                    <a:pt x="753" y="140"/>
                  </a:cubicBezTo>
                  <a:cubicBezTo>
                    <a:pt x="753" y="140"/>
                    <a:pt x="753" y="140"/>
                    <a:pt x="753" y="140"/>
                  </a:cubicBezTo>
                  <a:cubicBezTo>
                    <a:pt x="752" y="140"/>
                    <a:pt x="752" y="140"/>
                    <a:pt x="752" y="139"/>
                  </a:cubicBezTo>
                  <a:cubicBezTo>
                    <a:pt x="751" y="139"/>
                    <a:pt x="751" y="139"/>
                    <a:pt x="751" y="139"/>
                  </a:cubicBezTo>
                  <a:cubicBezTo>
                    <a:pt x="751" y="139"/>
                    <a:pt x="751" y="139"/>
                    <a:pt x="751" y="139"/>
                  </a:cubicBezTo>
                  <a:cubicBezTo>
                    <a:pt x="749" y="138"/>
                    <a:pt x="747" y="136"/>
                    <a:pt x="745" y="135"/>
                  </a:cubicBezTo>
                  <a:cubicBezTo>
                    <a:pt x="745" y="135"/>
                    <a:pt x="745" y="135"/>
                    <a:pt x="745" y="135"/>
                  </a:cubicBezTo>
                  <a:cubicBezTo>
                    <a:pt x="743" y="134"/>
                    <a:pt x="740" y="132"/>
                    <a:pt x="738" y="131"/>
                  </a:cubicBezTo>
                  <a:cubicBezTo>
                    <a:pt x="738" y="131"/>
                    <a:pt x="738" y="131"/>
                    <a:pt x="738" y="131"/>
                  </a:cubicBezTo>
                  <a:cubicBezTo>
                    <a:pt x="735" y="128"/>
                    <a:pt x="732" y="126"/>
                    <a:pt x="729" y="124"/>
                  </a:cubicBezTo>
                  <a:cubicBezTo>
                    <a:pt x="728" y="124"/>
                    <a:pt x="728" y="124"/>
                    <a:pt x="728" y="124"/>
                  </a:cubicBezTo>
                  <a:cubicBezTo>
                    <a:pt x="728" y="124"/>
                    <a:pt x="728" y="124"/>
                    <a:pt x="728" y="124"/>
                  </a:cubicBezTo>
                  <a:cubicBezTo>
                    <a:pt x="728" y="124"/>
                    <a:pt x="728" y="124"/>
                    <a:pt x="728" y="124"/>
                  </a:cubicBezTo>
                  <a:cubicBezTo>
                    <a:pt x="726" y="123"/>
                    <a:pt x="724" y="121"/>
                    <a:pt x="722" y="120"/>
                  </a:cubicBezTo>
                  <a:cubicBezTo>
                    <a:pt x="722" y="120"/>
                    <a:pt x="722" y="120"/>
                    <a:pt x="722" y="120"/>
                  </a:cubicBezTo>
                  <a:cubicBezTo>
                    <a:pt x="721" y="120"/>
                    <a:pt x="721" y="119"/>
                    <a:pt x="720" y="119"/>
                  </a:cubicBezTo>
                  <a:cubicBezTo>
                    <a:pt x="720" y="119"/>
                    <a:pt x="720" y="119"/>
                    <a:pt x="720" y="119"/>
                  </a:cubicBezTo>
                  <a:cubicBezTo>
                    <a:pt x="719" y="118"/>
                    <a:pt x="719" y="118"/>
                    <a:pt x="718" y="118"/>
                  </a:cubicBezTo>
                  <a:cubicBezTo>
                    <a:pt x="717" y="117"/>
                    <a:pt x="717" y="116"/>
                    <a:pt x="716" y="116"/>
                  </a:cubicBezTo>
                  <a:cubicBezTo>
                    <a:pt x="715" y="115"/>
                    <a:pt x="714" y="115"/>
                    <a:pt x="713" y="114"/>
                  </a:cubicBezTo>
                  <a:cubicBezTo>
                    <a:pt x="713" y="114"/>
                    <a:pt x="713" y="114"/>
                    <a:pt x="713" y="114"/>
                  </a:cubicBezTo>
                  <a:cubicBezTo>
                    <a:pt x="713" y="114"/>
                    <a:pt x="713" y="114"/>
                    <a:pt x="712" y="114"/>
                  </a:cubicBezTo>
                  <a:cubicBezTo>
                    <a:pt x="711" y="113"/>
                    <a:pt x="710" y="112"/>
                    <a:pt x="709" y="112"/>
                  </a:cubicBezTo>
                  <a:cubicBezTo>
                    <a:pt x="709" y="112"/>
                    <a:pt x="709" y="112"/>
                    <a:pt x="709" y="111"/>
                  </a:cubicBezTo>
                  <a:cubicBezTo>
                    <a:pt x="707" y="111"/>
                    <a:pt x="706" y="110"/>
                    <a:pt x="705" y="109"/>
                  </a:cubicBezTo>
                  <a:cubicBezTo>
                    <a:pt x="705" y="109"/>
                    <a:pt x="705" y="109"/>
                    <a:pt x="704" y="109"/>
                  </a:cubicBezTo>
                  <a:cubicBezTo>
                    <a:pt x="704" y="109"/>
                    <a:pt x="704" y="109"/>
                    <a:pt x="704" y="109"/>
                  </a:cubicBezTo>
                  <a:cubicBezTo>
                    <a:pt x="704" y="108"/>
                    <a:pt x="704" y="108"/>
                    <a:pt x="704" y="108"/>
                  </a:cubicBezTo>
                  <a:cubicBezTo>
                    <a:pt x="704" y="108"/>
                    <a:pt x="703" y="108"/>
                    <a:pt x="703" y="107"/>
                  </a:cubicBezTo>
                  <a:cubicBezTo>
                    <a:pt x="702" y="107"/>
                    <a:pt x="702" y="107"/>
                    <a:pt x="702" y="107"/>
                  </a:cubicBezTo>
                  <a:cubicBezTo>
                    <a:pt x="702" y="107"/>
                    <a:pt x="702" y="107"/>
                    <a:pt x="702" y="107"/>
                  </a:cubicBezTo>
                  <a:cubicBezTo>
                    <a:pt x="702" y="107"/>
                    <a:pt x="702" y="107"/>
                    <a:pt x="702" y="107"/>
                  </a:cubicBezTo>
                  <a:cubicBezTo>
                    <a:pt x="701" y="106"/>
                    <a:pt x="701" y="106"/>
                    <a:pt x="700" y="106"/>
                  </a:cubicBezTo>
                  <a:cubicBezTo>
                    <a:pt x="700" y="106"/>
                    <a:pt x="700" y="106"/>
                    <a:pt x="700" y="105"/>
                  </a:cubicBezTo>
                  <a:cubicBezTo>
                    <a:pt x="699" y="105"/>
                    <a:pt x="699" y="105"/>
                    <a:pt x="699" y="105"/>
                  </a:cubicBezTo>
                  <a:cubicBezTo>
                    <a:pt x="699" y="105"/>
                    <a:pt x="699" y="105"/>
                    <a:pt x="699" y="105"/>
                  </a:cubicBezTo>
                  <a:cubicBezTo>
                    <a:pt x="698" y="105"/>
                    <a:pt x="698" y="104"/>
                    <a:pt x="697" y="104"/>
                  </a:cubicBezTo>
                  <a:cubicBezTo>
                    <a:pt x="697" y="104"/>
                    <a:pt x="696" y="103"/>
                    <a:pt x="696" y="103"/>
                  </a:cubicBezTo>
                  <a:cubicBezTo>
                    <a:pt x="696" y="103"/>
                    <a:pt x="695" y="103"/>
                    <a:pt x="695" y="103"/>
                  </a:cubicBezTo>
                  <a:cubicBezTo>
                    <a:pt x="695" y="102"/>
                    <a:pt x="695" y="102"/>
                    <a:pt x="695" y="102"/>
                  </a:cubicBezTo>
                  <a:cubicBezTo>
                    <a:pt x="695" y="102"/>
                    <a:pt x="695" y="102"/>
                    <a:pt x="695" y="102"/>
                  </a:cubicBezTo>
                  <a:cubicBezTo>
                    <a:pt x="694" y="102"/>
                    <a:pt x="694" y="102"/>
                    <a:pt x="694" y="102"/>
                  </a:cubicBezTo>
                  <a:cubicBezTo>
                    <a:pt x="694" y="102"/>
                    <a:pt x="694" y="102"/>
                    <a:pt x="694" y="102"/>
                  </a:cubicBezTo>
                  <a:cubicBezTo>
                    <a:pt x="693" y="101"/>
                    <a:pt x="693" y="101"/>
                    <a:pt x="693" y="101"/>
                  </a:cubicBezTo>
                  <a:cubicBezTo>
                    <a:pt x="693" y="101"/>
                    <a:pt x="693" y="101"/>
                    <a:pt x="692" y="101"/>
                  </a:cubicBezTo>
                  <a:cubicBezTo>
                    <a:pt x="692" y="100"/>
                    <a:pt x="691" y="100"/>
                    <a:pt x="691" y="100"/>
                  </a:cubicBezTo>
                  <a:cubicBezTo>
                    <a:pt x="690" y="99"/>
                    <a:pt x="689" y="98"/>
                    <a:pt x="688" y="98"/>
                  </a:cubicBezTo>
                  <a:cubicBezTo>
                    <a:pt x="688" y="98"/>
                    <a:pt x="688" y="98"/>
                    <a:pt x="688" y="98"/>
                  </a:cubicBezTo>
                  <a:cubicBezTo>
                    <a:pt x="688" y="98"/>
                    <a:pt x="687" y="98"/>
                    <a:pt x="687" y="97"/>
                  </a:cubicBezTo>
                  <a:cubicBezTo>
                    <a:pt x="687" y="97"/>
                    <a:pt x="687" y="97"/>
                    <a:pt x="687" y="97"/>
                  </a:cubicBezTo>
                  <a:cubicBezTo>
                    <a:pt x="687" y="97"/>
                    <a:pt x="687" y="97"/>
                    <a:pt x="686" y="97"/>
                  </a:cubicBezTo>
                  <a:cubicBezTo>
                    <a:pt x="686" y="97"/>
                    <a:pt x="686" y="97"/>
                    <a:pt x="686" y="97"/>
                  </a:cubicBezTo>
                  <a:cubicBezTo>
                    <a:pt x="686" y="97"/>
                    <a:pt x="686" y="97"/>
                    <a:pt x="686" y="97"/>
                  </a:cubicBezTo>
                  <a:cubicBezTo>
                    <a:pt x="686" y="96"/>
                    <a:pt x="686" y="96"/>
                    <a:pt x="685" y="96"/>
                  </a:cubicBezTo>
                  <a:cubicBezTo>
                    <a:pt x="685" y="96"/>
                    <a:pt x="685" y="96"/>
                    <a:pt x="685" y="96"/>
                  </a:cubicBezTo>
                  <a:cubicBezTo>
                    <a:pt x="685" y="96"/>
                    <a:pt x="685" y="96"/>
                    <a:pt x="685" y="96"/>
                  </a:cubicBezTo>
                  <a:cubicBezTo>
                    <a:pt x="685" y="96"/>
                    <a:pt x="684" y="96"/>
                    <a:pt x="684" y="95"/>
                  </a:cubicBezTo>
                  <a:cubicBezTo>
                    <a:pt x="684" y="95"/>
                    <a:pt x="684" y="95"/>
                    <a:pt x="684" y="95"/>
                  </a:cubicBezTo>
                  <a:cubicBezTo>
                    <a:pt x="682" y="94"/>
                    <a:pt x="681" y="93"/>
                    <a:pt x="679" y="92"/>
                  </a:cubicBezTo>
                  <a:cubicBezTo>
                    <a:pt x="679" y="92"/>
                    <a:pt x="679" y="92"/>
                    <a:pt x="679" y="92"/>
                  </a:cubicBezTo>
                  <a:cubicBezTo>
                    <a:pt x="678" y="91"/>
                    <a:pt x="678" y="91"/>
                    <a:pt x="677" y="91"/>
                  </a:cubicBezTo>
                  <a:cubicBezTo>
                    <a:pt x="677" y="91"/>
                    <a:pt x="677" y="91"/>
                    <a:pt x="677" y="91"/>
                  </a:cubicBezTo>
                  <a:cubicBezTo>
                    <a:pt x="677" y="91"/>
                    <a:pt x="677" y="91"/>
                    <a:pt x="677" y="90"/>
                  </a:cubicBezTo>
                  <a:cubicBezTo>
                    <a:pt x="677" y="90"/>
                    <a:pt x="677" y="90"/>
                    <a:pt x="677" y="90"/>
                  </a:cubicBezTo>
                  <a:cubicBezTo>
                    <a:pt x="676" y="90"/>
                    <a:pt x="676" y="90"/>
                    <a:pt x="676" y="90"/>
                  </a:cubicBezTo>
                  <a:cubicBezTo>
                    <a:pt x="676" y="90"/>
                    <a:pt x="675" y="90"/>
                    <a:pt x="675" y="90"/>
                  </a:cubicBezTo>
                  <a:cubicBezTo>
                    <a:pt x="674" y="89"/>
                    <a:pt x="673" y="88"/>
                    <a:pt x="672" y="88"/>
                  </a:cubicBezTo>
                  <a:cubicBezTo>
                    <a:pt x="672" y="88"/>
                    <a:pt x="672" y="87"/>
                    <a:pt x="672" y="87"/>
                  </a:cubicBezTo>
                  <a:cubicBezTo>
                    <a:pt x="672" y="87"/>
                    <a:pt x="672" y="87"/>
                    <a:pt x="672" y="87"/>
                  </a:cubicBezTo>
                  <a:cubicBezTo>
                    <a:pt x="671" y="87"/>
                    <a:pt x="671" y="87"/>
                    <a:pt x="671" y="87"/>
                  </a:cubicBezTo>
                  <a:cubicBezTo>
                    <a:pt x="670" y="86"/>
                    <a:pt x="669" y="86"/>
                    <a:pt x="669" y="85"/>
                  </a:cubicBezTo>
                  <a:cubicBezTo>
                    <a:pt x="668" y="85"/>
                    <a:pt x="668" y="85"/>
                    <a:pt x="668" y="85"/>
                  </a:cubicBezTo>
                  <a:cubicBezTo>
                    <a:pt x="668" y="85"/>
                    <a:pt x="668" y="85"/>
                    <a:pt x="668" y="85"/>
                  </a:cubicBezTo>
                  <a:cubicBezTo>
                    <a:pt x="668" y="85"/>
                    <a:pt x="668" y="85"/>
                    <a:pt x="668" y="85"/>
                  </a:cubicBezTo>
                  <a:cubicBezTo>
                    <a:pt x="662" y="81"/>
                    <a:pt x="656" y="77"/>
                    <a:pt x="650" y="73"/>
                  </a:cubicBezTo>
                  <a:cubicBezTo>
                    <a:pt x="650" y="73"/>
                    <a:pt x="650" y="73"/>
                    <a:pt x="649" y="73"/>
                  </a:cubicBezTo>
                  <a:cubicBezTo>
                    <a:pt x="649" y="72"/>
                    <a:pt x="648" y="72"/>
                    <a:pt x="647" y="71"/>
                  </a:cubicBezTo>
                  <a:cubicBezTo>
                    <a:pt x="647" y="71"/>
                    <a:pt x="647" y="71"/>
                    <a:pt x="647" y="71"/>
                  </a:cubicBezTo>
                  <a:cubicBezTo>
                    <a:pt x="647" y="71"/>
                    <a:pt x="647" y="71"/>
                    <a:pt x="647" y="71"/>
                  </a:cubicBezTo>
                  <a:cubicBezTo>
                    <a:pt x="647" y="71"/>
                    <a:pt x="647" y="71"/>
                    <a:pt x="647" y="71"/>
                  </a:cubicBezTo>
                  <a:cubicBezTo>
                    <a:pt x="646" y="70"/>
                    <a:pt x="645" y="70"/>
                    <a:pt x="644" y="69"/>
                  </a:cubicBezTo>
                  <a:cubicBezTo>
                    <a:pt x="644" y="69"/>
                    <a:pt x="644" y="69"/>
                    <a:pt x="644" y="69"/>
                  </a:cubicBezTo>
                  <a:cubicBezTo>
                    <a:pt x="643" y="69"/>
                    <a:pt x="643" y="69"/>
                    <a:pt x="643" y="69"/>
                  </a:cubicBezTo>
                  <a:cubicBezTo>
                    <a:pt x="643" y="68"/>
                    <a:pt x="642" y="68"/>
                    <a:pt x="642" y="68"/>
                  </a:cubicBezTo>
                  <a:cubicBezTo>
                    <a:pt x="642" y="68"/>
                    <a:pt x="641" y="67"/>
                    <a:pt x="640" y="67"/>
                  </a:cubicBezTo>
                  <a:cubicBezTo>
                    <a:pt x="640" y="67"/>
                    <a:pt x="640" y="67"/>
                    <a:pt x="640" y="67"/>
                  </a:cubicBezTo>
                  <a:cubicBezTo>
                    <a:pt x="640" y="66"/>
                    <a:pt x="639" y="66"/>
                    <a:pt x="639" y="66"/>
                  </a:cubicBezTo>
                  <a:cubicBezTo>
                    <a:pt x="639" y="66"/>
                    <a:pt x="639" y="66"/>
                    <a:pt x="638" y="66"/>
                  </a:cubicBezTo>
                  <a:cubicBezTo>
                    <a:pt x="638" y="65"/>
                    <a:pt x="637" y="65"/>
                    <a:pt x="636" y="64"/>
                  </a:cubicBezTo>
                  <a:cubicBezTo>
                    <a:pt x="636" y="64"/>
                    <a:pt x="636" y="64"/>
                    <a:pt x="636" y="64"/>
                  </a:cubicBezTo>
                  <a:cubicBezTo>
                    <a:pt x="633" y="62"/>
                    <a:pt x="631" y="61"/>
                    <a:pt x="629" y="59"/>
                  </a:cubicBezTo>
                  <a:cubicBezTo>
                    <a:pt x="629" y="59"/>
                    <a:pt x="628" y="59"/>
                    <a:pt x="628" y="59"/>
                  </a:cubicBezTo>
                  <a:cubicBezTo>
                    <a:pt x="628" y="59"/>
                    <a:pt x="628" y="59"/>
                    <a:pt x="628" y="59"/>
                  </a:cubicBezTo>
                  <a:cubicBezTo>
                    <a:pt x="628" y="59"/>
                    <a:pt x="628" y="59"/>
                    <a:pt x="628" y="59"/>
                  </a:cubicBezTo>
                  <a:cubicBezTo>
                    <a:pt x="624" y="56"/>
                    <a:pt x="620" y="54"/>
                    <a:pt x="616" y="51"/>
                  </a:cubicBezTo>
                  <a:cubicBezTo>
                    <a:pt x="616" y="51"/>
                    <a:pt x="616" y="51"/>
                    <a:pt x="616" y="51"/>
                  </a:cubicBezTo>
                  <a:cubicBezTo>
                    <a:pt x="616" y="51"/>
                    <a:pt x="616" y="51"/>
                    <a:pt x="615" y="51"/>
                  </a:cubicBezTo>
                  <a:cubicBezTo>
                    <a:pt x="615" y="51"/>
                    <a:pt x="615" y="51"/>
                    <a:pt x="615" y="50"/>
                  </a:cubicBezTo>
                  <a:cubicBezTo>
                    <a:pt x="614" y="50"/>
                    <a:pt x="614" y="50"/>
                    <a:pt x="613" y="49"/>
                  </a:cubicBezTo>
                  <a:cubicBezTo>
                    <a:pt x="613" y="49"/>
                    <a:pt x="613" y="49"/>
                    <a:pt x="613" y="49"/>
                  </a:cubicBezTo>
                  <a:cubicBezTo>
                    <a:pt x="612" y="48"/>
                    <a:pt x="611" y="47"/>
                    <a:pt x="610" y="47"/>
                  </a:cubicBezTo>
                  <a:cubicBezTo>
                    <a:pt x="610" y="47"/>
                    <a:pt x="609" y="47"/>
                    <a:pt x="609" y="47"/>
                  </a:cubicBezTo>
                  <a:cubicBezTo>
                    <a:pt x="609" y="47"/>
                    <a:pt x="609" y="47"/>
                    <a:pt x="609" y="47"/>
                  </a:cubicBezTo>
                  <a:cubicBezTo>
                    <a:pt x="609" y="46"/>
                    <a:pt x="609" y="46"/>
                    <a:pt x="609" y="46"/>
                  </a:cubicBezTo>
                  <a:cubicBezTo>
                    <a:pt x="609" y="46"/>
                    <a:pt x="609" y="46"/>
                    <a:pt x="608" y="46"/>
                  </a:cubicBezTo>
                  <a:cubicBezTo>
                    <a:pt x="608" y="46"/>
                    <a:pt x="608" y="46"/>
                    <a:pt x="608" y="46"/>
                  </a:cubicBezTo>
                  <a:cubicBezTo>
                    <a:pt x="604" y="43"/>
                    <a:pt x="600" y="41"/>
                    <a:pt x="597" y="38"/>
                  </a:cubicBezTo>
                  <a:cubicBezTo>
                    <a:pt x="597" y="38"/>
                    <a:pt x="596" y="38"/>
                    <a:pt x="596" y="38"/>
                  </a:cubicBezTo>
                  <a:cubicBezTo>
                    <a:pt x="595" y="37"/>
                    <a:pt x="593" y="36"/>
                    <a:pt x="591" y="35"/>
                  </a:cubicBezTo>
                  <a:cubicBezTo>
                    <a:pt x="591" y="35"/>
                    <a:pt x="591" y="35"/>
                    <a:pt x="591" y="35"/>
                  </a:cubicBezTo>
                  <a:cubicBezTo>
                    <a:pt x="591" y="35"/>
                    <a:pt x="591" y="35"/>
                    <a:pt x="591" y="35"/>
                  </a:cubicBezTo>
                  <a:cubicBezTo>
                    <a:pt x="591" y="35"/>
                    <a:pt x="591" y="35"/>
                    <a:pt x="591" y="35"/>
                  </a:cubicBezTo>
                  <a:cubicBezTo>
                    <a:pt x="591" y="34"/>
                    <a:pt x="590" y="34"/>
                    <a:pt x="590" y="34"/>
                  </a:cubicBezTo>
                  <a:cubicBezTo>
                    <a:pt x="590" y="34"/>
                    <a:pt x="590" y="34"/>
                    <a:pt x="590" y="34"/>
                  </a:cubicBezTo>
                  <a:cubicBezTo>
                    <a:pt x="590" y="34"/>
                    <a:pt x="590" y="34"/>
                    <a:pt x="590" y="34"/>
                  </a:cubicBezTo>
                  <a:cubicBezTo>
                    <a:pt x="590" y="34"/>
                    <a:pt x="590" y="34"/>
                    <a:pt x="590" y="34"/>
                  </a:cubicBezTo>
                  <a:cubicBezTo>
                    <a:pt x="590" y="34"/>
                    <a:pt x="590" y="34"/>
                    <a:pt x="590" y="34"/>
                  </a:cubicBezTo>
                  <a:cubicBezTo>
                    <a:pt x="590" y="34"/>
                    <a:pt x="590" y="34"/>
                    <a:pt x="590" y="34"/>
                  </a:cubicBezTo>
                  <a:cubicBezTo>
                    <a:pt x="589" y="34"/>
                    <a:pt x="589" y="34"/>
                    <a:pt x="589" y="34"/>
                  </a:cubicBezTo>
                  <a:cubicBezTo>
                    <a:pt x="589" y="34"/>
                    <a:pt x="589" y="34"/>
                    <a:pt x="589" y="34"/>
                  </a:cubicBezTo>
                  <a:cubicBezTo>
                    <a:pt x="589" y="33"/>
                    <a:pt x="589" y="33"/>
                    <a:pt x="589" y="33"/>
                  </a:cubicBezTo>
                  <a:cubicBezTo>
                    <a:pt x="589" y="33"/>
                    <a:pt x="589" y="33"/>
                    <a:pt x="589" y="33"/>
                  </a:cubicBezTo>
                  <a:cubicBezTo>
                    <a:pt x="588" y="33"/>
                    <a:pt x="587" y="32"/>
                    <a:pt x="587" y="32"/>
                  </a:cubicBezTo>
                  <a:cubicBezTo>
                    <a:pt x="587" y="32"/>
                    <a:pt x="587" y="32"/>
                    <a:pt x="587" y="32"/>
                  </a:cubicBezTo>
                  <a:cubicBezTo>
                    <a:pt x="586" y="32"/>
                    <a:pt x="586" y="31"/>
                    <a:pt x="586" y="31"/>
                  </a:cubicBezTo>
                  <a:cubicBezTo>
                    <a:pt x="586" y="31"/>
                    <a:pt x="586" y="31"/>
                    <a:pt x="585" y="31"/>
                  </a:cubicBezTo>
                  <a:cubicBezTo>
                    <a:pt x="585" y="31"/>
                    <a:pt x="585" y="31"/>
                    <a:pt x="585" y="31"/>
                  </a:cubicBezTo>
                  <a:cubicBezTo>
                    <a:pt x="585" y="31"/>
                    <a:pt x="585" y="31"/>
                    <a:pt x="585" y="31"/>
                  </a:cubicBezTo>
                  <a:cubicBezTo>
                    <a:pt x="585" y="31"/>
                    <a:pt x="585" y="31"/>
                    <a:pt x="585" y="31"/>
                  </a:cubicBezTo>
                  <a:cubicBezTo>
                    <a:pt x="585" y="31"/>
                    <a:pt x="585" y="31"/>
                    <a:pt x="585" y="31"/>
                  </a:cubicBezTo>
                  <a:cubicBezTo>
                    <a:pt x="585" y="31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3" y="30"/>
                    <a:pt x="583" y="30"/>
                    <a:pt x="583" y="30"/>
                  </a:cubicBezTo>
                  <a:cubicBezTo>
                    <a:pt x="583" y="30"/>
                    <a:pt x="583" y="29"/>
                    <a:pt x="583" y="29"/>
                  </a:cubicBezTo>
                  <a:cubicBezTo>
                    <a:pt x="583" y="29"/>
                    <a:pt x="583" y="29"/>
                    <a:pt x="583" y="29"/>
                  </a:cubicBezTo>
                  <a:cubicBezTo>
                    <a:pt x="582" y="29"/>
                    <a:pt x="582" y="29"/>
                    <a:pt x="582" y="29"/>
                  </a:cubicBezTo>
                  <a:cubicBezTo>
                    <a:pt x="582" y="29"/>
                    <a:pt x="582" y="29"/>
                    <a:pt x="582" y="29"/>
                  </a:cubicBezTo>
                  <a:cubicBezTo>
                    <a:pt x="582" y="29"/>
                    <a:pt x="581" y="28"/>
                    <a:pt x="581" y="28"/>
                  </a:cubicBezTo>
                  <a:cubicBezTo>
                    <a:pt x="581" y="28"/>
                    <a:pt x="581" y="28"/>
                    <a:pt x="581" y="28"/>
                  </a:cubicBezTo>
                  <a:cubicBezTo>
                    <a:pt x="581" y="28"/>
                    <a:pt x="581" y="28"/>
                    <a:pt x="581" y="28"/>
                  </a:cubicBezTo>
                  <a:cubicBezTo>
                    <a:pt x="581" y="28"/>
                    <a:pt x="580" y="28"/>
                    <a:pt x="580" y="28"/>
                  </a:cubicBezTo>
                  <a:cubicBezTo>
                    <a:pt x="580" y="28"/>
                    <a:pt x="580" y="28"/>
                    <a:pt x="580" y="28"/>
                  </a:cubicBezTo>
                  <a:cubicBezTo>
                    <a:pt x="580" y="28"/>
                    <a:pt x="580" y="27"/>
                    <a:pt x="580" y="27"/>
                  </a:cubicBezTo>
                  <a:cubicBezTo>
                    <a:pt x="580" y="27"/>
                    <a:pt x="580" y="27"/>
                    <a:pt x="580" y="27"/>
                  </a:cubicBezTo>
                  <a:cubicBezTo>
                    <a:pt x="579" y="27"/>
                    <a:pt x="579" y="27"/>
                    <a:pt x="579" y="27"/>
                  </a:cubicBezTo>
                  <a:cubicBezTo>
                    <a:pt x="579" y="27"/>
                    <a:pt x="579" y="27"/>
                    <a:pt x="579" y="27"/>
                  </a:cubicBezTo>
                  <a:cubicBezTo>
                    <a:pt x="579" y="27"/>
                    <a:pt x="579" y="27"/>
                    <a:pt x="579" y="27"/>
                  </a:cubicBezTo>
                  <a:cubicBezTo>
                    <a:pt x="579" y="27"/>
                    <a:pt x="579" y="27"/>
                    <a:pt x="579" y="27"/>
                  </a:cubicBezTo>
                  <a:cubicBezTo>
                    <a:pt x="579" y="27"/>
                    <a:pt x="579" y="27"/>
                    <a:pt x="579" y="27"/>
                  </a:cubicBezTo>
                  <a:cubicBezTo>
                    <a:pt x="578" y="26"/>
                    <a:pt x="577" y="26"/>
                    <a:pt x="577" y="25"/>
                  </a:cubicBezTo>
                  <a:cubicBezTo>
                    <a:pt x="577" y="25"/>
                    <a:pt x="576" y="25"/>
                    <a:pt x="576" y="25"/>
                  </a:cubicBezTo>
                  <a:cubicBezTo>
                    <a:pt x="576" y="25"/>
                    <a:pt x="576" y="25"/>
                    <a:pt x="576" y="25"/>
                  </a:cubicBezTo>
                  <a:cubicBezTo>
                    <a:pt x="576" y="25"/>
                    <a:pt x="576" y="25"/>
                    <a:pt x="576" y="25"/>
                  </a:cubicBezTo>
                  <a:cubicBezTo>
                    <a:pt x="576" y="25"/>
                    <a:pt x="576" y="25"/>
                    <a:pt x="576" y="25"/>
                  </a:cubicBezTo>
                  <a:cubicBezTo>
                    <a:pt x="576" y="25"/>
                    <a:pt x="576" y="25"/>
                    <a:pt x="576" y="25"/>
                  </a:cubicBezTo>
                  <a:cubicBezTo>
                    <a:pt x="576" y="25"/>
                    <a:pt x="575" y="25"/>
                    <a:pt x="575" y="25"/>
                  </a:cubicBezTo>
                  <a:cubicBezTo>
                    <a:pt x="575" y="24"/>
                    <a:pt x="575" y="24"/>
                    <a:pt x="575" y="24"/>
                  </a:cubicBezTo>
                  <a:cubicBezTo>
                    <a:pt x="575" y="24"/>
                    <a:pt x="575" y="24"/>
                    <a:pt x="575" y="24"/>
                  </a:cubicBezTo>
                  <a:cubicBezTo>
                    <a:pt x="574" y="24"/>
                    <a:pt x="574" y="24"/>
                    <a:pt x="573" y="23"/>
                  </a:cubicBezTo>
                  <a:cubicBezTo>
                    <a:pt x="573" y="23"/>
                    <a:pt x="573" y="23"/>
                    <a:pt x="573" y="23"/>
                  </a:cubicBezTo>
                  <a:cubicBezTo>
                    <a:pt x="573" y="23"/>
                    <a:pt x="573" y="23"/>
                    <a:pt x="573" y="23"/>
                  </a:cubicBezTo>
                  <a:cubicBezTo>
                    <a:pt x="573" y="23"/>
                    <a:pt x="573" y="23"/>
                    <a:pt x="573" y="23"/>
                  </a:cubicBezTo>
                  <a:cubicBezTo>
                    <a:pt x="573" y="23"/>
                    <a:pt x="573" y="23"/>
                    <a:pt x="573" y="23"/>
                  </a:cubicBezTo>
                  <a:cubicBezTo>
                    <a:pt x="573" y="23"/>
                    <a:pt x="573" y="23"/>
                    <a:pt x="573" y="23"/>
                  </a:cubicBezTo>
                  <a:cubicBezTo>
                    <a:pt x="573" y="23"/>
                    <a:pt x="573" y="23"/>
                    <a:pt x="573" y="23"/>
                  </a:cubicBezTo>
                  <a:cubicBezTo>
                    <a:pt x="573" y="23"/>
                    <a:pt x="573" y="23"/>
                    <a:pt x="572" y="23"/>
                  </a:cubicBezTo>
                  <a:cubicBezTo>
                    <a:pt x="572" y="23"/>
                    <a:pt x="572" y="23"/>
                    <a:pt x="572" y="23"/>
                  </a:cubicBezTo>
                  <a:cubicBezTo>
                    <a:pt x="572" y="22"/>
                    <a:pt x="572" y="22"/>
                    <a:pt x="572" y="22"/>
                  </a:cubicBezTo>
                  <a:cubicBezTo>
                    <a:pt x="572" y="22"/>
                    <a:pt x="572" y="22"/>
                    <a:pt x="571" y="22"/>
                  </a:cubicBezTo>
                  <a:cubicBezTo>
                    <a:pt x="571" y="22"/>
                    <a:pt x="571" y="22"/>
                    <a:pt x="571" y="22"/>
                  </a:cubicBezTo>
                  <a:cubicBezTo>
                    <a:pt x="571" y="22"/>
                    <a:pt x="570" y="21"/>
                    <a:pt x="570" y="21"/>
                  </a:cubicBezTo>
                  <a:cubicBezTo>
                    <a:pt x="570" y="21"/>
                    <a:pt x="570" y="21"/>
                    <a:pt x="570" y="21"/>
                  </a:cubicBezTo>
                  <a:cubicBezTo>
                    <a:pt x="570" y="21"/>
                    <a:pt x="570" y="21"/>
                    <a:pt x="569" y="21"/>
                  </a:cubicBezTo>
                  <a:cubicBezTo>
                    <a:pt x="569" y="21"/>
                    <a:pt x="569" y="21"/>
                    <a:pt x="569" y="21"/>
                  </a:cubicBezTo>
                  <a:cubicBezTo>
                    <a:pt x="569" y="21"/>
                    <a:pt x="569" y="21"/>
                    <a:pt x="569" y="21"/>
                  </a:cubicBezTo>
                  <a:cubicBezTo>
                    <a:pt x="569" y="21"/>
                    <a:pt x="569" y="21"/>
                    <a:pt x="569" y="21"/>
                  </a:cubicBezTo>
                  <a:cubicBezTo>
                    <a:pt x="568" y="20"/>
                    <a:pt x="568" y="19"/>
                    <a:pt x="567" y="19"/>
                  </a:cubicBezTo>
                  <a:cubicBezTo>
                    <a:pt x="567" y="19"/>
                    <a:pt x="567" y="19"/>
                    <a:pt x="567" y="19"/>
                  </a:cubicBezTo>
                  <a:cubicBezTo>
                    <a:pt x="567" y="19"/>
                    <a:pt x="567" y="19"/>
                    <a:pt x="567" y="19"/>
                  </a:cubicBezTo>
                  <a:cubicBezTo>
                    <a:pt x="566" y="19"/>
                    <a:pt x="566" y="19"/>
                    <a:pt x="566" y="19"/>
                  </a:cubicBezTo>
                  <a:cubicBezTo>
                    <a:pt x="566" y="19"/>
                    <a:pt x="566" y="19"/>
                    <a:pt x="566" y="19"/>
                  </a:cubicBezTo>
                  <a:cubicBezTo>
                    <a:pt x="566" y="19"/>
                    <a:pt x="566" y="18"/>
                    <a:pt x="566" y="18"/>
                  </a:cubicBezTo>
                  <a:cubicBezTo>
                    <a:pt x="566" y="18"/>
                    <a:pt x="566" y="18"/>
                    <a:pt x="566" y="18"/>
                  </a:cubicBezTo>
                  <a:cubicBezTo>
                    <a:pt x="566" y="18"/>
                    <a:pt x="566" y="18"/>
                    <a:pt x="565" y="18"/>
                  </a:cubicBezTo>
                  <a:cubicBezTo>
                    <a:pt x="565" y="18"/>
                    <a:pt x="565" y="18"/>
                    <a:pt x="565" y="18"/>
                  </a:cubicBezTo>
                  <a:cubicBezTo>
                    <a:pt x="565" y="18"/>
                    <a:pt x="565" y="18"/>
                    <a:pt x="565" y="18"/>
                  </a:cubicBezTo>
                  <a:cubicBezTo>
                    <a:pt x="565" y="18"/>
                    <a:pt x="565" y="18"/>
                    <a:pt x="565" y="18"/>
                  </a:cubicBezTo>
                  <a:cubicBezTo>
                    <a:pt x="565" y="18"/>
                    <a:pt x="565" y="18"/>
                    <a:pt x="565" y="18"/>
                  </a:cubicBezTo>
                  <a:cubicBezTo>
                    <a:pt x="565" y="18"/>
                    <a:pt x="565" y="18"/>
                    <a:pt x="564" y="17"/>
                  </a:cubicBezTo>
                  <a:cubicBezTo>
                    <a:pt x="564" y="17"/>
                    <a:pt x="564" y="17"/>
                    <a:pt x="564" y="17"/>
                  </a:cubicBezTo>
                  <a:cubicBezTo>
                    <a:pt x="564" y="17"/>
                    <a:pt x="564" y="17"/>
                    <a:pt x="564" y="17"/>
                  </a:cubicBezTo>
                  <a:cubicBezTo>
                    <a:pt x="564" y="17"/>
                    <a:pt x="564" y="17"/>
                    <a:pt x="564" y="17"/>
                  </a:cubicBezTo>
                  <a:cubicBezTo>
                    <a:pt x="564" y="17"/>
                    <a:pt x="564" y="17"/>
                    <a:pt x="564" y="17"/>
                  </a:cubicBezTo>
                  <a:cubicBezTo>
                    <a:pt x="564" y="17"/>
                    <a:pt x="564" y="17"/>
                    <a:pt x="564" y="17"/>
                  </a:cubicBezTo>
                  <a:cubicBezTo>
                    <a:pt x="564" y="17"/>
                    <a:pt x="564" y="17"/>
                    <a:pt x="564" y="17"/>
                  </a:cubicBezTo>
                  <a:cubicBezTo>
                    <a:pt x="564" y="17"/>
                    <a:pt x="564" y="17"/>
                    <a:pt x="564" y="17"/>
                  </a:cubicBezTo>
                  <a:cubicBezTo>
                    <a:pt x="564" y="17"/>
                    <a:pt x="564" y="17"/>
                    <a:pt x="564" y="17"/>
                  </a:cubicBezTo>
                  <a:cubicBezTo>
                    <a:pt x="564" y="17"/>
                    <a:pt x="564" y="17"/>
                    <a:pt x="564" y="17"/>
                  </a:cubicBezTo>
                  <a:cubicBezTo>
                    <a:pt x="563" y="17"/>
                    <a:pt x="563" y="17"/>
                    <a:pt x="563" y="17"/>
                  </a:cubicBezTo>
                  <a:cubicBezTo>
                    <a:pt x="563" y="17"/>
                    <a:pt x="563" y="17"/>
                    <a:pt x="563" y="17"/>
                  </a:cubicBezTo>
                  <a:cubicBezTo>
                    <a:pt x="563" y="17"/>
                    <a:pt x="563" y="16"/>
                    <a:pt x="563" y="16"/>
                  </a:cubicBezTo>
                  <a:cubicBezTo>
                    <a:pt x="563" y="16"/>
                    <a:pt x="563" y="16"/>
                    <a:pt x="563" y="16"/>
                  </a:cubicBezTo>
                  <a:cubicBezTo>
                    <a:pt x="563" y="16"/>
                    <a:pt x="563" y="16"/>
                    <a:pt x="562" y="16"/>
                  </a:cubicBezTo>
                  <a:cubicBezTo>
                    <a:pt x="562" y="16"/>
                    <a:pt x="562" y="16"/>
                    <a:pt x="562" y="16"/>
                  </a:cubicBezTo>
                  <a:cubicBezTo>
                    <a:pt x="562" y="16"/>
                    <a:pt x="562" y="16"/>
                    <a:pt x="562" y="16"/>
                  </a:cubicBezTo>
                  <a:cubicBezTo>
                    <a:pt x="562" y="16"/>
                    <a:pt x="562" y="16"/>
                    <a:pt x="562" y="16"/>
                  </a:cubicBezTo>
                  <a:cubicBezTo>
                    <a:pt x="561" y="15"/>
                    <a:pt x="561" y="15"/>
                    <a:pt x="561" y="15"/>
                  </a:cubicBezTo>
                  <a:cubicBezTo>
                    <a:pt x="561" y="15"/>
                    <a:pt x="561" y="15"/>
                    <a:pt x="561" y="15"/>
                  </a:cubicBezTo>
                  <a:cubicBezTo>
                    <a:pt x="561" y="15"/>
                    <a:pt x="561" y="15"/>
                    <a:pt x="561" y="15"/>
                  </a:cubicBezTo>
                  <a:cubicBezTo>
                    <a:pt x="561" y="15"/>
                    <a:pt x="560" y="15"/>
                    <a:pt x="560" y="15"/>
                  </a:cubicBezTo>
                  <a:cubicBezTo>
                    <a:pt x="560" y="15"/>
                    <a:pt x="560" y="15"/>
                    <a:pt x="560" y="15"/>
                  </a:cubicBezTo>
                  <a:cubicBezTo>
                    <a:pt x="560" y="15"/>
                    <a:pt x="560" y="14"/>
                    <a:pt x="560" y="14"/>
                  </a:cubicBezTo>
                  <a:cubicBezTo>
                    <a:pt x="560" y="14"/>
                    <a:pt x="560" y="14"/>
                    <a:pt x="560" y="14"/>
                  </a:cubicBezTo>
                  <a:cubicBezTo>
                    <a:pt x="560" y="14"/>
                    <a:pt x="559" y="14"/>
                    <a:pt x="559" y="14"/>
                  </a:cubicBezTo>
                  <a:cubicBezTo>
                    <a:pt x="559" y="14"/>
                    <a:pt x="559" y="14"/>
                    <a:pt x="559" y="14"/>
                  </a:cubicBezTo>
                  <a:cubicBezTo>
                    <a:pt x="559" y="14"/>
                    <a:pt x="559" y="14"/>
                    <a:pt x="559" y="14"/>
                  </a:cubicBezTo>
                  <a:cubicBezTo>
                    <a:pt x="559" y="14"/>
                    <a:pt x="559" y="14"/>
                    <a:pt x="559" y="14"/>
                  </a:cubicBezTo>
                  <a:cubicBezTo>
                    <a:pt x="559" y="14"/>
                    <a:pt x="558" y="14"/>
                    <a:pt x="558" y="13"/>
                  </a:cubicBezTo>
                  <a:cubicBezTo>
                    <a:pt x="558" y="13"/>
                    <a:pt x="558" y="13"/>
                    <a:pt x="558" y="13"/>
                  </a:cubicBezTo>
                  <a:cubicBezTo>
                    <a:pt x="558" y="13"/>
                    <a:pt x="558" y="13"/>
                    <a:pt x="558" y="13"/>
                  </a:cubicBezTo>
                  <a:cubicBezTo>
                    <a:pt x="558" y="13"/>
                    <a:pt x="558" y="13"/>
                    <a:pt x="558" y="13"/>
                  </a:cubicBezTo>
                  <a:cubicBezTo>
                    <a:pt x="558" y="13"/>
                    <a:pt x="558" y="13"/>
                    <a:pt x="557" y="13"/>
                  </a:cubicBezTo>
                  <a:cubicBezTo>
                    <a:pt x="557" y="13"/>
                    <a:pt x="557" y="13"/>
                    <a:pt x="557" y="13"/>
                  </a:cubicBezTo>
                  <a:cubicBezTo>
                    <a:pt x="557" y="13"/>
                    <a:pt x="557" y="13"/>
                    <a:pt x="557" y="13"/>
                  </a:cubicBezTo>
                  <a:cubicBezTo>
                    <a:pt x="557" y="13"/>
                    <a:pt x="557" y="13"/>
                    <a:pt x="557" y="13"/>
                  </a:cubicBezTo>
                  <a:cubicBezTo>
                    <a:pt x="557" y="13"/>
                    <a:pt x="557" y="13"/>
                    <a:pt x="557" y="13"/>
                  </a:cubicBezTo>
                  <a:cubicBezTo>
                    <a:pt x="557" y="13"/>
                    <a:pt x="557" y="13"/>
                    <a:pt x="557" y="1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57" y="12"/>
                    <a:pt x="557" y="12"/>
                    <a:pt x="556" y="12"/>
                  </a:cubicBezTo>
                  <a:cubicBezTo>
                    <a:pt x="556" y="12"/>
                    <a:pt x="556" y="12"/>
                    <a:pt x="556" y="12"/>
                  </a:cubicBezTo>
                  <a:cubicBezTo>
                    <a:pt x="556" y="12"/>
                    <a:pt x="556" y="12"/>
                    <a:pt x="556" y="12"/>
                  </a:cubicBezTo>
                  <a:cubicBezTo>
                    <a:pt x="556" y="12"/>
                    <a:pt x="556" y="12"/>
                    <a:pt x="556" y="12"/>
                  </a:cubicBezTo>
                  <a:cubicBezTo>
                    <a:pt x="556" y="12"/>
                    <a:pt x="556" y="12"/>
                    <a:pt x="556" y="12"/>
                  </a:cubicBezTo>
                  <a:cubicBezTo>
                    <a:pt x="556" y="12"/>
                    <a:pt x="556" y="12"/>
                    <a:pt x="556" y="12"/>
                  </a:cubicBezTo>
                  <a:cubicBezTo>
                    <a:pt x="556" y="12"/>
                    <a:pt x="556" y="12"/>
                    <a:pt x="556" y="12"/>
                  </a:cubicBezTo>
                  <a:cubicBezTo>
                    <a:pt x="556" y="12"/>
                    <a:pt x="556" y="12"/>
                    <a:pt x="556" y="12"/>
                  </a:cubicBezTo>
                  <a:cubicBezTo>
                    <a:pt x="556" y="12"/>
                    <a:pt x="556" y="12"/>
                    <a:pt x="556" y="12"/>
                  </a:cubicBezTo>
                  <a:cubicBezTo>
                    <a:pt x="556" y="12"/>
                    <a:pt x="556" y="12"/>
                    <a:pt x="555" y="12"/>
                  </a:cubicBezTo>
                  <a:cubicBezTo>
                    <a:pt x="555" y="12"/>
                    <a:pt x="555" y="12"/>
                    <a:pt x="555" y="12"/>
                  </a:cubicBezTo>
                  <a:cubicBezTo>
                    <a:pt x="555" y="12"/>
                    <a:pt x="555" y="12"/>
                    <a:pt x="555" y="12"/>
                  </a:cubicBezTo>
                  <a:cubicBezTo>
                    <a:pt x="555" y="12"/>
                    <a:pt x="555" y="12"/>
                    <a:pt x="555" y="12"/>
                  </a:cubicBezTo>
                  <a:cubicBezTo>
                    <a:pt x="555" y="11"/>
                    <a:pt x="555" y="11"/>
                    <a:pt x="555" y="11"/>
                  </a:cubicBezTo>
                  <a:cubicBezTo>
                    <a:pt x="555" y="11"/>
                    <a:pt x="555" y="11"/>
                    <a:pt x="555" y="11"/>
                  </a:cubicBezTo>
                  <a:cubicBezTo>
                    <a:pt x="555" y="11"/>
                    <a:pt x="555" y="11"/>
                    <a:pt x="555" y="11"/>
                  </a:cubicBezTo>
                  <a:cubicBezTo>
                    <a:pt x="555" y="11"/>
                    <a:pt x="555" y="11"/>
                    <a:pt x="555" y="11"/>
                  </a:cubicBezTo>
                  <a:cubicBezTo>
                    <a:pt x="555" y="11"/>
                    <a:pt x="555" y="11"/>
                    <a:pt x="555" y="11"/>
                  </a:cubicBezTo>
                  <a:cubicBezTo>
                    <a:pt x="555" y="11"/>
                    <a:pt x="555" y="11"/>
                    <a:pt x="554" y="11"/>
                  </a:cubicBezTo>
                  <a:cubicBezTo>
                    <a:pt x="554" y="11"/>
                    <a:pt x="554" y="11"/>
                    <a:pt x="554" y="11"/>
                  </a:cubicBezTo>
                  <a:cubicBezTo>
                    <a:pt x="554" y="11"/>
                    <a:pt x="554" y="11"/>
                    <a:pt x="554" y="11"/>
                  </a:cubicBezTo>
                  <a:cubicBezTo>
                    <a:pt x="554" y="11"/>
                    <a:pt x="554" y="11"/>
                    <a:pt x="554" y="11"/>
                  </a:cubicBezTo>
                  <a:cubicBezTo>
                    <a:pt x="554" y="11"/>
                    <a:pt x="554" y="10"/>
                    <a:pt x="553" y="10"/>
                  </a:cubicBezTo>
                  <a:cubicBezTo>
                    <a:pt x="553" y="10"/>
                    <a:pt x="553" y="10"/>
                    <a:pt x="553" y="10"/>
                  </a:cubicBezTo>
                  <a:cubicBezTo>
                    <a:pt x="553" y="10"/>
                    <a:pt x="553" y="10"/>
                    <a:pt x="553" y="10"/>
                  </a:cubicBezTo>
                  <a:cubicBezTo>
                    <a:pt x="553" y="10"/>
                    <a:pt x="553" y="10"/>
                    <a:pt x="553" y="10"/>
                  </a:cubicBezTo>
                  <a:cubicBezTo>
                    <a:pt x="553" y="10"/>
                    <a:pt x="553" y="10"/>
                    <a:pt x="553" y="10"/>
                  </a:cubicBezTo>
                  <a:cubicBezTo>
                    <a:pt x="553" y="10"/>
                    <a:pt x="553" y="10"/>
                    <a:pt x="553" y="10"/>
                  </a:cubicBezTo>
                  <a:cubicBezTo>
                    <a:pt x="553" y="10"/>
                    <a:pt x="553" y="10"/>
                    <a:pt x="553" y="10"/>
                  </a:cubicBezTo>
                  <a:cubicBezTo>
                    <a:pt x="553" y="10"/>
                    <a:pt x="553" y="10"/>
                    <a:pt x="553" y="10"/>
                  </a:cubicBezTo>
                  <a:cubicBezTo>
                    <a:pt x="553" y="10"/>
                    <a:pt x="553" y="10"/>
                    <a:pt x="552" y="10"/>
                  </a:cubicBezTo>
                  <a:cubicBezTo>
                    <a:pt x="552" y="10"/>
                    <a:pt x="552" y="10"/>
                    <a:pt x="552" y="10"/>
                  </a:cubicBezTo>
                  <a:cubicBezTo>
                    <a:pt x="552" y="10"/>
                    <a:pt x="552" y="10"/>
                    <a:pt x="552" y="10"/>
                  </a:cubicBezTo>
                  <a:cubicBezTo>
                    <a:pt x="552" y="10"/>
                    <a:pt x="552" y="10"/>
                    <a:pt x="552" y="9"/>
                  </a:cubicBezTo>
                  <a:cubicBezTo>
                    <a:pt x="552" y="9"/>
                    <a:pt x="552" y="9"/>
                    <a:pt x="552" y="9"/>
                  </a:cubicBezTo>
                  <a:cubicBezTo>
                    <a:pt x="552" y="9"/>
                    <a:pt x="552" y="9"/>
                    <a:pt x="552" y="9"/>
                  </a:cubicBezTo>
                  <a:cubicBezTo>
                    <a:pt x="552" y="9"/>
                    <a:pt x="552" y="9"/>
                    <a:pt x="552" y="9"/>
                  </a:cubicBezTo>
                  <a:cubicBezTo>
                    <a:pt x="552" y="9"/>
                    <a:pt x="552" y="9"/>
                    <a:pt x="552" y="9"/>
                  </a:cubicBezTo>
                  <a:cubicBezTo>
                    <a:pt x="552" y="9"/>
                    <a:pt x="552" y="9"/>
                    <a:pt x="552" y="9"/>
                  </a:cubicBezTo>
                  <a:cubicBezTo>
                    <a:pt x="552" y="9"/>
                    <a:pt x="552" y="9"/>
                    <a:pt x="552" y="9"/>
                  </a:cubicBezTo>
                  <a:cubicBezTo>
                    <a:pt x="551" y="9"/>
                    <a:pt x="551" y="9"/>
                    <a:pt x="551" y="9"/>
                  </a:cubicBezTo>
                  <a:cubicBezTo>
                    <a:pt x="551" y="9"/>
                    <a:pt x="551" y="9"/>
                    <a:pt x="551" y="9"/>
                  </a:cubicBezTo>
                  <a:cubicBezTo>
                    <a:pt x="551" y="9"/>
                    <a:pt x="551" y="9"/>
                    <a:pt x="551" y="9"/>
                  </a:cubicBezTo>
                  <a:cubicBezTo>
                    <a:pt x="551" y="9"/>
                    <a:pt x="551" y="9"/>
                    <a:pt x="551" y="9"/>
                  </a:cubicBezTo>
                  <a:cubicBezTo>
                    <a:pt x="551" y="9"/>
                    <a:pt x="551" y="9"/>
                    <a:pt x="551" y="9"/>
                  </a:cubicBezTo>
                  <a:cubicBezTo>
                    <a:pt x="551" y="9"/>
                    <a:pt x="551" y="9"/>
                    <a:pt x="551" y="9"/>
                  </a:cubicBezTo>
                  <a:cubicBezTo>
                    <a:pt x="551" y="9"/>
                    <a:pt x="551" y="9"/>
                    <a:pt x="551" y="9"/>
                  </a:cubicBezTo>
                  <a:cubicBezTo>
                    <a:pt x="551" y="9"/>
                    <a:pt x="551" y="8"/>
                    <a:pt x="551" y="8"/>
                  </a:cubicBezTo>
                  <a:cubicBezTo>
                    <a:pt x="551" y="8"/>
                    <a:pt x="551" y="8"/>
                    <a:pt x="551" y="8"/>
                  </a:cubicBezTo>
                  <a:cubicBezTo>
                    <a:pt x="551" y="8"/>
                    <a:pt x="551" y="8"/>
                    <a:pt x="550" y="8"/>
                  </a:cubicBezTo>
                  <a:cubicBezTo>
                    <a:pt x="550" y="8"/>
                    <a:pt x="550" y="8"/>
                    <a:pt x="550" y="8"/>
                  </a:cubicBezTo>
                  <a:cubicBezTo>
                    <a:pt x="550" y="8"/>
                    <a:pt x="550" y="8"/>
                    <a:pt x="550" y="8"/>
                  </a:cubicBezTo>
                  <a:cubicBezTo>
                    <a:pt x="550" y="8"/>
                    <a:pt x="550" y="8"/>
                    <a:pt x="550" y="8"/>
                  </a:cubicBezTo>
                  <a:cubicBezTo>
                    <a:pt x="550" y="8"/>
                    <a:pt x="550" y="8"/>
                    <a:pt x="550" y="8"/>
                  </a:cubicBezTo>
                  <a:cubicBezTo>
                    <a:pt x="550" y="8"/>
                    <a:pt x="550" y="8"/>
                    <a:pt x="550" y="8"/>
                  </a:cubicBezTo>
                  <a:cubicBezTo>
                    <a:pt x="550" y="8"/>
                    <a:pt x="550" y="8"/>
                    <a:pt x="550" y="8"/>
                  </a:cubicBezTo>
                  <a:cubicBezTo>
                    <a:pt x="550" y="8"/>
                    <a:pt x="550" y="8"/>
                    <a:pt x="550" y="8"/>
                  </a:cubicBezTo>
                  <a:cubicBezTo>
                    <a:pt x="550" y="8"/>
                    <a:pt x="550" y="8"/>
                    <a:pt x="550" y="8"/>
                  </a:cubicBezTo>
                  <a:cubicBezTo>
                    <a:pt x="550" y="8"/>
                    <a:pt x="550" y="8"/>
                    <a:pt x="550" y="8"/>
                  </a:cubicBezTo>
                  <a:cubicBezTo>
                    <a:pt x="550" y="8"/>
                    <a:pt x="550" y="8"/>
                    <a:pt x="550" y="8"/>
                  </a:cubicBezTo>
                  <a:cubicBezTo>
                    <a:pt x="549" y="8"/>
                    <a:pt x="549" y="8"/>
                    <a:pt x="549" y="7"/>
                  </a:cubicBezTo>
                  <a:cubicBezTo>
                    <a:pt x="549" y="7"/>
                    <a:pt x="549" y="7"/>
                    <a:pt x="549" y="7"/>
                  </a:cubicBezTo>
                  <a:cubicBezTo>
                    <a:pt x="549" y="7"/>
                    <a:pt x="549" y="7"/>
                    <a:pt x="549" y="7"/>
                  </a:cubicBezTo>
                  <a:cubicBezTo>
                    <a:pt x="548" y="7"/>
                    <a:pt x="548" y="7"/>
                    <a:pt x="548" y="7"/>
                  </a:cubicBezTo>
                  <a:cubicBezTo>
                    <a:pt x="548" y="7"/>
                    <a:pt x="548" y="7"/>
                    <a:pt x="548" y="7"/>
                  </a:cubicBezTo>
                  <a:cubicBezTo>
                    <a:pt x="548" y="7"/>
                    <a:pt x="548" y="7"/>
                    <a:pt x="548" y="7"/>
                  </a:cubicBezTo>
                  <a:cubicBezTo>
                    <a:pt x="548" y="7"/>
                    <a:pt x="548" y="7"/>
                    <a:pt x="548" y="6"/>
                  </a:cubicBezTo>
                  <a:cubicBezTo>
                    <a:pt x="548" y="6"/>
                    <a:pt x="548" y="6"/>
                    <a:pt x="548" y="6"/>
                  </a:cubicBezTo>
                  <a:cubicBezTo>
                    <a:pt x="546" y="6"/>
                    <a:pt x="545" y="5"/>
                    <a:pt x="545" y="4"/>
                  </a:cubicBezTo>
                  <a:cubicBezTo>
                    <a:pt x="545" y="4"/>
                    <a:pt x="544" y="4"/>
                    <a:pt x="544" y="4"/>
                  </a:cubicBezTo>
                  <a:cubicBezTo>
                    <a:pt x="544" y="4"/>
                    <a:pt x="544" y="4"/>
                    <a:pt x="544" y="4"/>
                  </a:cubicBezTo>
                  <a:cubicBezTo>
                    <a:pt x="544" y="4"/>
                    <a:pt x="544" y="4"/>
                    <a:pt x="544" y="4"/>
                  </a:cubicBezTo>
                  <a:cubicBezTo>
                    <a:pt x="544" y="4"/>
                    <a:pt x="544" y="4"/>
                    <a:pt x="544" y="4"/>
                  </a:cubicBezTo>
                  <a:cubicBezTo>
                    <a:pt x="544" y="4"/>
                    <a:pt x="544" y="4"/>
                    <a:pt x="544" y="4"/>
                  </a:cubicBezTo>
                  <a:cubicBezTo>
                    <a:pt x="543" y="4"/>
                    <a:pt x="543" y="4"/>
                    <a:pt x="543" y="4"/>
                  </a:cubicBezTo>
                  <a:cubicBezTo>
                    <a:pt x="543" y="4"/>
                    <a:pt x="543" y="4"/>
                    <a:pt x="543" y="4"/>
                  </a:cubicBezTo>
                  <a:cubicBezTo>
                    <a:pt x="543" y="4"/>
                    <a:pt x="543" y="4"/>
                    <a:pt x="543" y="4"/>
                  </a:cubicBezTo>
                  <a:cubicBezTo>
                    <a:pt x="543" y="4"/>
                    <a:pt x="543" y="4"/>
                    <a:pt x="543" y="4"/>
                  </a:cubicBezTo>
                  <a:cubicBezTo>
                    <a:pt x="543" y="4"/>
                    <a:pt x="543" y="4"/>
                    <a:pt x="543" y="4"/>
                  </a:cubicBezTo>
                  <a:cubicBezTo>
                    <a:pt x="543" y="4"/>
                    <a:pt x="543" y="4"/>
                    <a:pt x="543" y="4"/>
                  </a:cubicBezTo>
                  <a:cubicBezTo>
                    <a:pt x="543" y="4"/>
                    <a:pt x="543" y="4"/>
                    <a:pt x="543" y="4"/>
                  </a:cubicBezTo>
                  <a:cubicBezTo>
                    <a:pt x="543" y="4"/>
                    <a:pt x="543" y="4"/>
                    <a:pt x="543" y="4"/>
                  </a:cubicBezTo>
                  <a:cubicBezTo>
                    <a:pt x="543" y="4"/>
                    <a:pt x="543" y="4"/>
                    <a:pt x="543" y="4"/>
                  </a:cubicBezTo>
                  <a:cubicBezTo>
                    <a:pt x="543" y="3"/>
                    <a:pt x="543" y="3"/>
                    <a:pt x="543" y="3"/>
                  </a:cubicBezTo>
                  <a:cubicBezTo>
                    <a:pt x="543" y="3"/>
                    <a:pt x="543" y="3"/>
                    <a:pt x="543" y="3"/>
                  </a:cubicBezTo>
                  <a:cubicBezTo>
                    <a:pt x="543" y="3"/>
                    <a:pt x="543" y="3"/>
                    <a:pt x="543" y="3"/>
                  </a:cubicBezTo>
                  <a:cubicBezTo>
                    <a:pt x="542" y="3"/>
                    <a:pt x="542" y="3"/>
                    <a:pt x="542" y="3"/>
                  </a:cubicBezTo>
                  <a:cubicBezTo>
                    <a:pt x="542" y="3"/>
                    <a:pt x="542" y="3"/>
                    <a:pt x="542" y="3"/>
                  </a:cubicBezTo>
                  <a:cubicBezTo>
                    <a:pt x="541" y="2"/>
                    <a:pt x="541" y="2"/>
                    <a:pt x="540" y="2"/>
                  </a:cubicBezTo>
                  <a:cubicBezTo>
                    <a:pt x="540" y="2"/>
                    <a:pt x="540" y="2"/>
                    <a:pt x="540" y="2"/>
                  </a:cubicBezTo>
                  <a:cubicBezTo>
                    <a:pt x="540" y="2"/>
                    <a:pt x="540" y="2"/>
                    <a:pt x="540" y="2"/>
                  </a:cubicBezTo>
                  <a:cubicBezTo>
                    <a:pt x="540" y="2"/>
                    <a:pt x="540" y="2"/>
                    <a:pt x="540" y="2"/>
                  </a:cubicBezTo>
                  <a:cubicBezTo>
                    <a:pt x="540" y="2"/>
                    <a:pt x="540" y="2"/>
                    <a:pt x="540" y="2"/>
                  </a:cubicBezTo>
                  <a:cubicBezTo>
                    <a:pt x="540" y="2"/>
                    <a:pt x="540" y="2"/>
                    <a:pt x="540" y="2"/>
                  </a:cubicBezTo>
                  <a:cubicBezTo>
                    <a:pt x="540" y="2"/>
                    <a:pt x="540" y="2"/>
                    <a:pt x="540" y="2"/>
                  </a:cubicBezTo>
                  <a:cubicBezTo>
                    <a:pt x="540" y="2"/>
                    <a:pt x="540" y="2"/>
                    <a:pt x="540" y="2"/>
                  </a:cubicBezTo>
                  <a:cubicBezTo>
                    <a:pt x="540" y="1"/>
                    <a:pt x="540" y="1"/>
                    <a:pt x="539" y="1"/>
                  </a:cubicBezTo>
                  <a:cubicBezTo>
                    <a:pt x="539" y="1"/>
                    <a:pt x="539" y="1"/>
                    <a:pt x="539" y="1"/>
                  </a:cubicBezTo>
                  <a:cubicBezTo>
                    <a:pt x="538" y="0"/>
                    <a:pt x="538" y="0"/>
                    <a:pt x="538" y="0"/>
                  </a:cubicBezTo>
                  <a:cubicBezTo>
                    <a:pt x="538" y="0"/>
                    <a:pt x="538" y="0"/>
                    <a:pt x="538" y="0"/>
                  </a:cubicBezTo>
                  <a:cubicBezTo>
                    <a:pt x="538" y="0"/>
                    <a:pt x="538" y="0"/>
                    <a:pt x="5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68" name="Freeform 268">
              <a:extLst>
                <a:ext uri="{FF2B5EF4-FFF2-40B4-BE49-F238E27FC236}">
                  <a16:creationId xmlns:a16="http://schemas.microsoft.com/office/drawing/2014/main" id="{19F4D889-409E-2946-A83A-33A537E4A2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" y="3601"/>
              <a:ext cx="87" cy="37"/>
            </a:xfrm>
            <a:custGeom>
              <a:avLst/>
              <a:gdLst>
                <a:gd name="T0" fmla="*/ 3 w 1467"/>
                <a:gd name="T1" fmla="*/ 623 h 624"/>
                <a:gd name="T2" fmla="*/ 6 w 1467"/>
                <a:gd name="T3" fmla="*/ 621 h 624"/>
                <a:gd name="T4" fmla="*/ 11 w 1467"/>
                <a:gd name="T5" fmla="*/ 619 h 624"/>
                <a:gd name="T6" fmla="*/ 19 w 1467"/>
                <a:gd name="T7" fmla="*/ 616 h 624"/>
                <a:gd name="T8" fmla="*/ 24 w 1467"/>
                <a:gd name="T9" fmla="*/ 614 h 624"/>
                <a:gd name="T10" fmla="*/ 26 w 1467"/>
                <a:gd name="T11" fmla="*/ 613 h 624"/>
                <a:gd name="T12" fmla="*/ 34 w 1467"/>
                <a:gd name="T13" fmla="*/ 609 h 624"/>
                <a:gd name="T14" fmla="*/ 42 w 1467"/>
                <a:gd name="T15" fmla="*/ 606 h 624"/>
                <a:gd name="T16" fmla="*/ 50 w 1467"/>
                <a:gd name="T17" fmla="*/ 602 h 624"/>
                <a:gd name="T18" fmla="*/ 58 w 1467"/>
                <a:gd name="T19" fmla="*/ 599 h 624"/>
                <a:gd name="T20" fmla="*/ 63 w 1467"/>
                <a:gd name="T21" fmla="*/ 597 h 624"/>
                <a:gd name="T22" fmla="*/ 72 w 1467"/>
                <a:gd name="T23" fmla="*/ 593 h 624"/>
                <a:gd name="T24" fmla="*/ 96 w 1467"/>
                <a:gd name="T25" fmla="*/ 583 h 624"/>
                <a:gd name="T26" fmla="*/ 114 w 1467"/>
                <a:gd name="T27" fmla="*/ 575 h 624"/>
                <a:gd name="T28" fmla="*/ 122 w 1467"/>
                <a:gd name="T29" fmla="*/ 572 h 624"/>
                <a:gd name="T30" fmla="*/ 139 w 1467"/>
                <a:gd name="T31" fmla="*/ 565 h 624"/>
                <a:gd name="T32" fmla="*/ 166 w 1467"/>
                <a:gd name="T33" fmla="*/ 553 h 624"/>
                <a:gd name="T34" fmla="*/ 198 w 1467"/>
                <a:gd name="T35" fmla="*/ 540 h 624"/>
                <a:gd name="T36" fmla="*/ 215 w 1467"/>
                <a:gd name="T37" fmla="*/ 532 h 624"/>
                <a:gd name="T38" fmla="*/ 247 w 1467"/>
                <a:gd name="T39" fmla="*/ 519 h 624"/>
                <a:gd name="T40" fmla="*/ 304 w 1467"/>
                <a:gd name="T41" fmla="*/ 495 h 624"/>
                <a:gd name="T42" fmla="*/ 350 w 1467"/>
                <a:gd name="T43" fmla="*/ 475 h 624"/>
                <a:gd name="T44" fmla="*/ 389 w 1467"/>
                <a:gd name="T45" fmla="*/ 458 h 624"/>
                <a:gd name="T46" fmla="*/ 417 w 1467"/>
                <a:gd name="T47" fmla="*/ 446 h 624"/>
                <a:gd name="T48" fmla="*/ 447 w 1467"/>
                <a:gd name="T49" fmla="*/ 434 h 624"/>
                <a:gd name="T50" fmla="*/ 498 w 1467"/>
                <a:gd name="T51" fmla="*/ 412 h 624"/>
                <a:gd name="T52" fmla="*/ 560 w 1467"/>
                <a:gd name="T53" fmla="*/ 386 h 624"/>
                <a:gd name="T54" fmla="*/ 585 w 1467"/>
                <a:gd name="T55" fmla="*/ 375 h 624"/>
                <a:gd name="T56" fmla="*/ 611 w 1467"/>
                <a:gd name="T57" fmla="*/ 364 h 624"/>
                <a:gd name="T58" fmla="*/ 666 w 1467"/>
                <a:gd name="T59" fmla="*/ 341 h 624"/>
                <a:gd name="T60" fmla="*/ 702 w 1467"/>
                <a:gd name="T61" fmla="*/ 325 h 624"/>
                <a:gd name="T62" fmla="*/ 758 w 1467"/>
                <a:gd name="T63" fmla="*/ 301 h 624"/>
                <a:gd name="T64" fmla="*/ 784 w 1467"/>
                <a:gd name="T65" fmla="*/ 291 h 624"/>
                <a:gd name="T66" fmla="*/ 842 w 1467"/>
                <a:gd name="T67" fmla="*/ 266 h 624"/>
                <a:gd name="T68" fmla="*/ 879 w 1467"/>
                <a:gd name="T69" fmla="*/ 250 h 624"/>
                <a:gd name="T70" fmla="*/ 914 w 1467"/>
                <a:gd name="T71" fmla="*/ 235 h 624"/>
                <a:gd name="T72" fmla="*/ 953 w 1467"/>
                <a:gd name="T73" fmla="*/ 218 h 624"/>
                <a:gd name="T74" fmla="*/ 987 w 1467"/>
                <a:gd name="T75" fmla="*/ 204 h 624"/>
                <a:gd name="T76" fmla="*/ 1029 w 1467"/>
                <a:gd name="T77" fmla="*/ 186 h 624"/>
                <a:gd name="T78" fmla="*/ 1100 w 1467"/>
                <a:gd name="T79" fmla="*/ 156 h 624"/>
                <a:gd name="T80" fmla="*/ 1139 w 1467"/>
                <a:gd name="T81" fmla="*/ 140 h 624"/>
                <a:gd name="T82" fmla="*/ 1163 w 1467"/>
                <a:gd name="T83" fmla="*/ 129 h 624"/>
                <a:gd name="T84" fmla="*/ 1205 w 1467"/>
                <a:gd name="T85" fmla="*/ 111 h 624"/>
                <a:gd name="T86" fmla="*/ 1229 w 1467"/>
                <a:gd name="T87" fmla="*/ 101 h 624"/>
                <a:gd name="T88" fmla="*/ 1254 w 1467"/>
                <a:gd name="T89" fmla="*/ 90 h 624"/>
                <a:gd name="T90" fmla="*/ 1277 w 1467"/>
                <a:gd name="T91" fmla="*/ 81 h 624"/>
                <a:gd name="T92" fmla="*/ 1314 w 1467"/>
                <a:gd name="T93" fmla="*/ 65 h 624"/>
                <a:gd name="T94" fmla="*/ 1324 w 1467"/>
                <a:gd name="T95" fmla="*/ 61 h 624"/>
                <a:gd name="T96" fmla="*/ 1342 w 1467"/>
                <a:gd name="T97" fmla="*/ 53 h 624"/>
                <a:gd name="T98" fmla="*/ 1363 w 1467"/>
                <a:gd name="T99" fmla="*/ 44 h 624"/>
                <a:gd name="T100" fmla="*/ 1372 w 1467"/>
                <a:gd name="T101" fmla="*/ 40 h 624"/>
                <a:gd name="T102" fmla="*/ 1386 w 1467"/>
                <a:gd name="T103" fmla="*/ 34 h 624"/>
                <a:gd name="T104" fmla="*/ 1392 w 1467"/>
                <a:gd name="T105" fmla="*/ 32 h 624"/>
                <a:gd name="T106" fmla="*/ 1409 w 1467"/>
                <a:gd name="T107" fmla="*/ 24 h 624"/>
                <a:gd name="T108" fmla="*/ 1423 w 1467"/>
                <a:gd name="T109" fmla="*/ 19 h 624"/>
                <a:gd name="T110" fmla="*/ 1430 w 1467"/>
                <a:gd name="T111" fmla="*/ 16 h 624"/>
                <a:gd name="T112" fmla="*/ 1439 w 1467"/>
                <a:gd name="T113" fmla="*/ 12 h 624"/>
                <a:gd name="T114" fmla="*/ 1443 w 1467"/>
                <a:gd name="T115" fmla="*/ 10 h 624"/>
                <a:gd name="T116" fmla="*/ 1449 w 1467"/>
                <a:gd name="T117" fmla="*/ 8 h 624"/>
                <a:gd name="T118" fmla="*/ 1452 w 1467"/>
                <a:gd name="T119" fmla="*/ 6 h 624"/>
                <a:gd name="T120" fmla="*/ 1455 w 1467"/>
                <a:gd name="T121" fmla="*/ 5 h 624"/>
                <a:gd name="T122" fmla="*/ 1461 w 1467"/>
                <a:gd name="T123" fmla="*/ 2 h 624"/>
                <a:gd name="T124" fmla="*/ 1466 w 1467"/>
                <a:gd name="T125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67" h="624">
                  <a:moveTo>
                    <a:pt x="1" y="624"/>
                  </a:moveTo>
                  <a:cubicBezTo>
                    <a:pt x="0" y="624"/>
                    <a:pt x="0" y="624"/>
                    <a:pt x="0" y="624"/>
                  </a:cubicBezTo>
                  <a:cubicBezTo>
                    <a:pt x="0" y="624"/>
                    <a:pt x="0" y="624"/>
                    <a:pt x="1" y="624"/>
                  </a:cubicBezTo>
                  <a:moveTo>
                    <a:pt x="1" y="624"/>
                  </a:moveTo>
                  <a:cubicBezTo>
                    <a:pt x="1" y="624"/>
                    <a:pt x="1" y="624"/>
                    <a:pt x="1" y="624"/>
                  </a:cubicBezTo>
                  <a:cubicBezTo>
                    <a:pt x="1" y="624"/>
                    <a:pt x="1" y="624"/>
                    <a:pt x="1" y="624"/>
                  </a:cubicBezTo>
                  <a:moveTo>
                    <a:pt x="1" y="623"/>
                  </a:moveTo>
                  <a:cubicBezTo>
                    <a:pt x="1" y="623"/>
                    <a:pt x="1" y="624"/>
                    <a:pt x="1" y="624"/>
                  </a:cubicBezTo>
                  <a:cubicBezTo>
                    <a:pt x="1" y="623"/>
                    <a:pt x="1" y="624"/>
                    <a:pt x="1" y="623"/>
                  </a:cubicBezTo>
                  <a:moveTo>
                    <a:pt x="1" y="623"/>
                  </a:moveTo>
                  <a:cubicBezTo>
                    <a:pt x="1" y="623"/>
                    <a:pt x="1" y="623"/>
                    <a:pt x="1" y="623"/>
                  </a:cubicBezTo>
                  <a:cubicBezTo>
                    <a:pt x="1" y="623"/>
                    <a:pt x="1" y="623"/>
                    <a:pt x="1" y="623"/>
                  </a:cubicBezTo>
                  <a:moveTo>
                    <a:pt x="1" y="623"/>
                  </a:moveTo>
                  <a:cubicBezTo>
                    <a:pt x="1" y="623"/>
                    <a:pt x="1" y="623"/>
                    <a:pt x="1" y="623"/>
                  </a:cubicBezTo>
                  <a:cubicBezTo>
                    <a:pt x="1" y="623"/>
                    <a:pt x="1" y="623"/>
                    <a:pt x="1" y="623"/>
                  </a:cubicBezTo>
                  <a:moveTo>
                    <a:pt x="1" y="623"/>
                  </a:moveTo>
                  <a:cubicBezTo>
                    <a:pt x="1" y="623"/>
                    <a:pt x="1" y="623"/>
                    <a:pt x="1" y="623"/>
                  </a:cubicBezTo>
                  <a:cubicBezTo>
                    <a:pt x="1" y="623"/>
                    <a:pt x="1" y="623"/>
                    <a:pt x="1" y="623"/>
                  </a:cubicBezTo>
                  <a:moveTo>
                    <a:pt x="2" y="623"/>
                  </a:moveTo>
                  <a:cubicBezTo>
                    <a:pt x="2" y="623"/>
                    <a:pt x="2" y="623"/>
                    <a:pt x="1" y="623"/>
                  </a:cubicBezTo>
                  <a:cubicBezTo>
                    <a:pt x="2" y="623"/>
                    <a:pt x="2" y="623"/>
                    <a:pt x="2" y="623"/>
                  </a:cubicBezTo>
                  <a:moveTo>
                    <a:pt x="2" y="623"/>
                  </a:moveTo>
                  <a:cubicBezTo>
                    <a:pt x="2" y="623"/>
                    <a:pt x="2" y="623"/>
                    <a:pt x="2" y="623"/>
                  </a:cubicBezTo>
                  <a:cubicBezTo>
                    <a:pt x="2" y="623"/>
                    <a:pt x="2" y="623"/>
                    <a:pt x="2" y="623"/>
                  </a:cubicBezTo>
                  <a:moveTo>
                    <a:pt x="3" y="623"/>
                  </a:moveTo>
                  <a:cubicBezTo>
                    <a:pt x="2" y="623"/>
                    <a:pt x="2" y="623"/>
                    <a:pt x="2" y="623"/>
                  </a:cubicBezTo>
                  <a:cubicBezTo>
                    <a:pt x="3" y="623"/>
                    <a:pt x="2" y="623"/>
                    <a:pt x="3" y="623"/>
                  </a:cubicBezTo>
                  <a:moveTo>
                    <a:pt x="3" y="623"/>
                  </a:moveTo>
                  <a:cubicBezTo>
                    <a:pt x="3" y="623"/>
                    <a:pt x="3" y="623"/>
                    <a:pt x="3" y="623"/>
                  </a:cubicBezTo>
                  <a:cubicBezTo>
                    <a:pt x="3" y="623"/>
                    <a:pt x="3" y="623"/>
                    <a:pt x="3" y="623"/>
                  </a:cubicBezTo>
                  <a:moveTo>
                    <a:pt x="4" y="622"/>
                  </a:moveTo>
                  <a:cubicBezTo>
                    <a:pt x="3" y="622"/>
                    <a:pt x="3" y="623"/>
                    <a:pt x="3" y="623"/>
                  </a:cubicBezTo>
                  <a:cubicBezTo>
                    <a:pt x="3" y="623"/>
                    <a:pt x="3" y="622"/>
                    <a:pt x="4" y="622"/>
                  </a:cubicBezTo>
                  <a:moveTo>
                    <a:pt x="4" y="622"/>
                  </a:moveTo>
                  <a:cubicBezTo>
                    <a:pt x="4" y="622"/>
                    <a:pt x="4" y="622"/>
                    <a:pt x="4" y="622"/>
                  </a:cubicBezTo>
                  <a:cubicBezTo>
                    <a:pt x="4" y="622"/>
                    <a:pt x="4" y="622"/>
                    <a:pt x="4" y="622"/>
                  </a:cubicBezTo>
                  <a:moveTo>
                    <a:pt x="4" y="622"/>
                  </a:moveTo>
                  <a:cubicBezTo>
                    <a:pt x="4" y="622"/>
                    <a:pt x="4" y="622"/>
                    <a:pt x="4" y="622"/>
                  </a:cubicBezTo>
                  <a:cubicBezTo>
                    <a:pt x="4" y="622"/>
                    <a:pt x="4" y="622"/>
                    <a:pt x="4" y="622"/>
                  </a:cubicBezTo>
                  <a:moveTo>
                    <a:pt x="4" y="622"/>
                  </a:moveTo>
                  <a:cubicBezTo>
                    <a:pt x="4" y="622"/>
                    <a:pt x="4" y="622"/>
                    <a:pt x="4" y="622"/>
                  </a:cubicBezTo>
                  <a:cubicBezTo>
                    <a:pt x="4" y="622"/>
                    <a:pt x="4" y="622"/>
                    <a:pt x="4" y="622"/>
                  </a:cubicBezTo>
                  <a:moveTo>
                    <a:pt x="5" y="622"/>
                  </a:moveTo>
                  <a:cubicBezTo>
                    <a:pt x="5" y="622"/>
                    <a:pt x="4" y="622"/>
                    <a:pt x="4" y="622"/>
                  </a:cubicBezTo>
                  <a:cubicBezTo>
                    <a:pt x="4" y="622"/>
                    <a:pt x="5" y="622"/>
                    <a:pt x="5" y="622"/>
                  </a:cubicBezTo>
                  <a:moveTo>
                    <a:pt x="5" y="622"/>
                  </a:moveTo>
                  <a:cubicBezTo>
                    <a:pt x="5" y="622"/>
                    <a:pt x="5" y="622"/>
                    <a:pt x="5" y="622"/>
                  </a:cubicBezTo>
                  <a:cubicBezTo>
                    <a:pt x="5" y="622"/>
                    <a:pt x="5" y="622"/>
                    <a:pt x="5" y="622"/>
                  </a:cubicBezTo>
                  <a:moveTo>
                    <a:pt x="5" y="622"/>
                  </a:moveTo>
                  <a:cubicBezTo>
                    <a:pt x="5" y="622"/>
                    <a:pt x="5" y="622"/>
                    <a:pt x="5" y="622"/>
                  </a:cubicBezTo>
                  <a:cubicBezTo>
                    <a:pt x="5" y="622"/>
                    <a:pt x="5" y="622"/>
                    <a:pt x="5" y="622"/>
                  </a:cubicBezTo>
                  <a:moveTo>
                    <a:pt x="5" y="622"/>
                  </a:moveTo>
                  <a:cubicBezTo>
                    <a:pt x="5" y="622"/>
                    <a:pt x="5" y="622"/>
                    <a:pt x="5" y="622"/>
                  </a:cubicBezTo>
                  <a:cubicBezTo>
                    <a:pt x="5" y="622"/>
                    <a:pt x="5" y="622"/>
                    <a:pt x="5" y="622"/>
                  </a:cubicBezTo>
                  <a:moveTo>
                    <a:pt x="6" y="621"/>
                  </a:moveTo>
                  <a:cubicBezTo>
                    <a:pt x="6" y="621"/>
                    <a:pt x="6" y="622"/>
                    <a:pt x="6" y="622"/>
                  </a:cubicBezTo>
                  <a:cubicBezTo>
                    <a:pt x="6" y="621"/>
                    <a:pt x="6" y="621"/>
                    <a:pt x="6" y="621"/>
                  </a:cubicBezTo>
                  <a:moveTo>
                    <a:pt x="6" y="621"/>
                  </a:moveTo>
                  <a:cubicBezTo>
                    <a:pt x="6" y="621"/>
                    <a:pt x="6" y="621"/>
                    <a:pt x="6" y="621"/>
                  </a:cubicBezTo>
                  <a:cubicBezTo>
                    <a:pt x="6" y="621"/>
                    <a:pt x="6" y="621"/>
                    <a:pt x="6" y="621"/>
                  </a:cubicBezTo>
                  <a:moveTo>
                    <a:pt x="7" y="621"/>
                  </a:moveTo>
                  <a:cubicBezTo>
                    <a:pt x="7" y="621"/>
                    <a:pt x="6" y="621"/>
                    <a:pt x="6" y="621"/>
                  </a:cubicBezTo>
                  <a:cubicBezTo>
                    <a:pt x="6" y="621"/>
                    <a:pt x="7" y="621"/>
                    <a:pt x="7" y="621"/>
                  </a:cubicBezTo>
                  <a:moveTo>
                    <a:pt x="9" y="620"/>
                  </a:moveTo>
                  <a:cubicBezTo>
                    <a:pt x="8" y="620"/>
                    <a:pt x="8" y="621"/>
                    <a:pt x="7" y="621"/>
                  </a:cubicBezTo>
                  <a:cubicBezTo>
                    <a:pt x="8" y="621"/>
                    <a:pt x="8" y="620"/>
                    <a:pt x="9" y="620"/>
                  </a:cubicBezTo>
                  <a:moveTo>
                    <a:pt x="9" y="620"/>
                  </a:moveTo>
                  <a:cubicBezTo>
                    <a:pt x="9" y="620"/>
                    <a:pt x="9" y="620"/>
                    <a:pt x="9" y="620"/>
                  </a:cubicBezTo>
                  <a:cubicBezTo>
                    <a:pt x="9" y="620"/>
                    <a:pt x="9" y="620"/>
                    <a:pt x="9" y="620"/>
                  </a:cubicBezTo>
                  <a:moveTo>
                    <a:pt x="9" y="620"/>
                  </a:moveTo>
                  <a:cubicBezTo>
                    <a:pt x="9" y="620"/>
                    <a:pt x="9" y="620"/>
                    <a:pt x="9" y="620"/>
                  </a:cubicBezTo>
                  <a:cubicBezTo>
                    <a:pt x="9" y="620"/>
                    <a:pt x="9" y="620"/>
                    <a:pt x="9" y="620"/>
                  </a:cubicBezTo>
                  <a:moveTo>
                    <a:pt x="10" y="620"/>
                  </a:moveTo>
                  <a:cubicBezTo>
                    <a:pt x="10" y="620"/>
                    <a:pt x="9" y="620"/>
                    <a:pt x="9" y="620"/>
                  </a:cubicBezTo>
                  <a:cubicBezTo>
                    <a:pt x="9" y="620"/>
                    <a:pt x="10" y="620"/>
                    <a:pt x="10" y="620"/>
                  </a:cubicBezTo>
                  <a:moveTo>
                    <a:pt x="10" y="620"/>
                  </a:moveTo>
                  <a:cubicBezTo>
                    <a:pt x="10" y="620"/>
                    <a:pt x="10" y="620"/>
                    <a:pt x="10" y="620"/>
                  </a:cubicBezTo>
                  <a:cubicBezTo>
                    <a:pt x="10" y="620"/>
                    <a:pt x="10" y="620"/>
                    <a:pt x="10" y="620"/>
                  </a:cubicBezTo>
                  <a:moveTo>
                    <a:pt x="10" y="619"/>
                  </a:moveTo>
                  <a:cubicBezTo>
                    <a:pt x="10" y="619"/>
                    <a:pt x="10" y="620"/>
                    <a:pt x="10" y="620"/>
                  </a:cubicBezTo>
                  <a:cubicBezTo>
                    <a:pt x="10" y="620"/>
                    <a:pt x="10" y="620"/>
                    <a:pt x="10" y="619"/>
                  </a:cubicBezTo>
                  <a:moveTo>
                    <a:pt x="10" y="619"/>
                  </a:moveTo>
                  <a:cubicBezTo>
                    <a:pt x="10" y="619"/>
                    <a:pt x="10" y="619"/>
                    <a:pt x="10" y="619"/>
                  </a:cubicBezTo>
                  <a:cubicBezTo>
                    <a:pt x="10" y="619"/>
                    <a:pt x="10" y="619"/>
                    <a:pt x="10" y="619"/>
                  </a:cubicBezTo>
                  <a:moveTo>
                    <a:pt x="11" y="619"/>
                  </a:moveTo>
                  <a:cubicBezTo>
                    <a:pt x="11" y="619"/>
                    <a:pt x="11" y="619"/>
                    <a:pt x="11" y="619"/>
                  </a:cubicBezTo>
                  <a:cubicBezTo>
                    <a:pt x="11" y="619"/>
                    <a:pt x="11" y="619"/>
                    <a:pt x="11" y="619"/>
                  </a:cubicBezTo>
                  <a:moveTo>
                    <a:pt x="11" y="619"/>
                  </a:moveTo>
                  <a:cubicBezTo>
                    <a:pt x="11" y="619"/>
                    <a:pt x="11" y="619"/>
                    <a:pt x="11" y="619"/>
                  </a:cubicBezTo>
                  <a:cubicBezTo>
                    <a:pt x="11" y="619"/>
                    <a:pt x="11" y="619"/>
                    <a:pt x="11" y="619"/>
                  </a:cubicBezTo>
                  <a:moveTo>
                    <a:pt x="11" y="619"/>
                  </a:moveTo>
                  <a:cubicBezTo>
                    <a:pt x="11" y="619"/>
                    <a:pt x="11" y="619"/>
                    <a:pt x="11" y="619"/>
                  </a:cubicBezTo>
                  <a:cubicBezTo>
                    <a:pt x="11" y="619"/>
                    <a:pt x="11" y="619"/>
                    <a:pt x="11" y="619"/>
                  </a:cubicBezTo>
                  <a:moveTo>
                    <a:pt x="11" y="619"/>
                  </a:moveTo>
                  <a:cubicBezTo>
                    <a:pt x="11" y="619"/>
                    <a:pt x="11" y="619"/>
                    <a:pt x="11" y="619"/>
                  </a:cubicBezTo>
                  <a:cubicBezTo>
                    <a:pt x="11" y="619"/>
                    <a:pt x="11" y="619"/>
                    <a:pt x="11" y="619"/>
                  </a:cubicBezTo>
                  <a:moveTo>
                    <a:pt x="12" y="619"/>
                  </a:moveTo>
                  <a:cubicBezTo>
                    <a:pt x="11" y="619"/>
                    <a:pt x="11" y="619"/>
                    <a:pt x="11" y="619"/>
                  </a:cubicBezTo>
                  <a:cubicBezTo>
                    <a:pt x="12" y="619"/>
                    <a:pt x="12" y="619"/>
                    <a:pt x="12" y="619"/>
                  </a:cubicBezTo>
                  <a:moveTo>
                    <a:pt x="12" y="619"/>
                  </a:moveTo>
                  <a:cubicBezTo>
                    <a:pt x="12" y="619"/>
                    <a:pt x="12" y="619"/>
                    <a:pt x="12" y="619"/>
                  </a:cubicBezTo>
                  <a:cubicBezTo>
                    <a:pt x="12" y="619"/>
                    <a:pt x="12" y="619"/>
                    <a:pt x="12" y="619"/>
                  </a:cubicBezTo>
                  <a:moveTo>
                    <a:pt x="18" y="616"/>
                  </a:moveTo>
                  <a:cubicBezTo>
                    <a:pt x="16" y="617"/>
                    <a:pt x="14" y="618"/>
                    <a:pt x="12" y="619"/>
                  </a:cubicBezTo>
                  <a:cubicBezTo>
                    <a:pt x="14" y="618"/>
                    <a:pt x="16" y="617"/>
                    <a:pt x="18" y="616"/>
                  </a:cubicBezTo>
                  <a:moveTo>
                    <a:pt x="19" y="616"/>
                  </a:moveTo>
                  <a:cubicBezTo>
                    <a:pt x="19" y="616"/>
                    <a:pt x="18" y="616"/>
                    <a:pt x="18" y="616"/>
                  </a:cubicBezTo>
                  <a:cubicBezTo>
                    <a:pt x="19" y="616"/>
                    <a:pt x="18" y="616"/>
                    <a:pt x="19" y="616"/>
                  </a:cubicBezTo>
                  <a:moveTo>
                    <a:pt x="19" y="616"/>
                  </a:moveTo>
                  <a:cubicBezTo>
                    <a:pt x="19" y="616"/>
                    <a:pt x="19" y="616"/>
                    <a:pt x="19" y="616"/>
                  </a:cubicBezTo>
                  <a:cubicBezTo>
                    <a:pt x="19" y="616"/>
                    <a:pt x="19" y="616"/>
                    <a:pt x="19" y="616"/>
                  </a:cubicBezTo>
                  <a:moveTo>
                    <a:pt x="19" y="616"/>
                  </a:moveTo>
                  <a:cubicBezTo>
                    <a:pt x="19" y="616"/>
                    <a:pt x="19" y="616"/>
                    <a:pt x="19" y="616"/>
                  </a:cubicBezTo>
                  <a:cubicBezTo>
                    <a:pt x="19" y="616"/>
                    <a:pt x="19" y="616"/>
                    <a:pt x="19" y="616"/>
                  </a:cubicBezTo>
                  <a:moveTo>
                    <a:pt x="20" y="615"/>
                  </a:moveTo>
                  <a:cubicBezTo>
                    <a:pt x="20" y="615"/>
                    <a:pt x="20" y="616"/>
                    <a:pt x="19" y="616"/>
                  </a:cubicBezTo>
                  <a:cubicBezTo>
                    <a:pt x="20" y="616"/>
                    <a:pt x="20" y="615"/>
                    <a:pt x="20" y="615"/>
                  </a:cubicBezTo>
                  <a:moveTo>
                    <a:pt x="20" y="615"/>
                  </a:moveTo>
                  <a:cubicBezTo>
                    <a:pt x="20" y="615"/>
                    <a:pt x="20" y="615"/>
                    <a:pt x="20" y="615"/>
                  </a:cubicBezTo>
                  <a:cubicBezTo>
                    <a:pt x="20" y="615"/>
                    <a:pt x="20" y="615"/>
                    <a:pt x="20" y="615"/>
                  </a:cubicBezTo>
                  <a:moveTo>
                    <a:pt x="21" y="615"/>
                  </a:moveTo>
                  <a:cubicBezTo>
                    <a:pt x="21" y="615"/>
                    <a:pt x="21" y="615"/>
                    <a:pt x="21" y="615"/>
                  </a:cubicBezTo>
                  <a:cubicBezTo>
                    <a:pt x="21" y="615"/>
                    <a:pt x="21" y="615"/>
                    <a:pt x="21" y="615"/>
                  </a:cubicBezTo>
                  <a:moveTo>
                    <a:pt x="22" y="615"/>
                  </a:moveTo>
                  <a:cubicBezTo>
                    <a:pt x="21" y="615"/>
                    <a:pt x="21" y="615"/>
                    <a:pt x="21" y="615"/>
                  </a:cubicBezTo>
                  <a:cubicBezTo>
                    <a:pt x="21" y="615"/>
                    <a:pt x="21" y="615"/>
                    <a:pt x="22" y="615"/>
                  </a:cubicBezTo>
                  <a:moveTo>
                    <a:pt x="22" y="614"/>
                  </a:moveTo>
                  <a:cubicBezTo>
                    <a:pt x="22" y="615"/>
                    <a:pt x="22" y="615"/>
                    <a:pt x="22" y="615"/>
                  </a:cubicBezTo>
                  <a:cubicBezTo>
                    <a:pt x="22" y="615"/>
                    <a:pt x="22" y="615"/>
                    <a:pt x="22" y="614"/>
                  </a:cubicBezTo>
                  <a:moveTo>
                    <a:pt x="22" y="614"/>
                  </a:moveTo>
                  <a:cubicBezTo>
                    <a:pt x="22" y="614"/>
                    <a:pt x="22" y="614"/>
                    <a:pt x="22" y="614"/>
                  </a:cubicBezTo>
                  <a:cubicBezTo>
                    <a:pt x="22" y="614"/>
                    <a:pt x="22" y="614"/>
                    <a:pt x="22" y="614"/>
                  </a:cubicBezTo>
                  <a:moveTo>
                    <a:pt x="23" y="614"/>
                  </a:moveTo>
                  <a:cubicBezTo>
                    <a:pt x="22" y="614"/>
                    <a:pt x="22" y="614"/>
                    <a:pt x="22" y="614"/>
                  </a:cubicBezTo>
                  <a:cubicBezTo>
                    <a:pt x="23" y="614"/>
                    <a:pt x="23" y="614"/>
                    <a:pt x="23" y="614"/>
                  </a:cubicBezTo>
                  <a:moveTo>
                    <a:pt x="23" y="614"/>
                  </a:moveTo>
                  <a:cubicBezTo>
                    <a:pt x="23" y="614"/>
                    <a:pt x="23" y="614"/>
                    <a:pt x="23" y="614"/>
                  </a:cubicBezTo>
                  <a:cubicBezTo>
                    <a:pt x="23" y="614"/>
                    <a:pt x="23" y="614"/>
                    <a:pt x="23" y="614"/>
                  </a:cubicBezTo>
                  <a:moveTo>
                    <a:pt x="23" y="614"/>
                  </a:moveTo>
                  <a:cubicBezTo>
                    <a:pt x="23" y="614"/>
                    <a:pt x="23" y="614"/>
                    <a:pt x="23" y="614"/>
                  </a:cubicBezTo>
                  <a:cubicBezTo>
                    <a:pt x="23" y="614"/>
                    <a:pt x="23" y="614"/>
                    <a:pt x="23" y="614"/>
                  </a:cubicBezTo>
                  <a:moveTo>
                    <a:pt x="23" y="614"/>
                  </a:moveTo>
                  <a:cubicBezTo>
                    <a:pt x="23" y="614"/>
                    <a:pt x="23" y="614"/>
                    <a:pt x="23" y="614"/>
                  </a:cubicBezTo>
                  <a:cubicBezTo>
                    <a:pt x="23" y="614"/>
                    <a:pt x="23" y="614"/>
                    <a:pt x="23" y="614"/>
                  </a:cubicBezTo>
                  <a:moveTo>
                    <a:pt x="24" y="614"/>
                  </a:moveTo>
                  <a:cubicBezTo>
                    <a:pt x="23" y="614"/>
                    <a:pt x="23" y="614"/>
                    <a:pt x="23" y="614"/>
                  </a:cubicBezTo>
                  <a:cubicBezTo>
                    <a:pt x="23" y="614"/>
                    <a:pt x="23" y="614"/>
                    <a:pt x="24" y="614"/>
                  </a:cubicBezTo>
                  <a:moveTo>
                    <a:pt x="24" y="614"/>
                  </a:moveTo>
                  <a:cubicBezTo>
                    <a:pt x="24" y="614"/>
                    <a:pt x="24" y="614"/>
                    <a:pt x="24" y="614"/>
                  </a:cubicBezTo>
                  <a:cubicBezTo>
                    <a:pt x="24" y="614"/>
                    <a:pt x="24" y="614"/>
                    <a:pt x="24" y="614"/>
                  </a:cubicBezTo>
                  <a:moveTo>
                    <a:pt x="24" y="614"/>
                  </a:moveTo>
                  <a:cubicBezTo>
                    <a:pt x="24" y="614"/>
                    <a:pt x="24" y="614"/>
                    <a:pt x="24" y="614"/>
                  </a:cubicBezTo>
                  <a:cubicBezTo>
                    <a:pt x="24" y="614"/>
                    <a:pt x="24" y="614"/>
                    <a:pt x="24" y="614"/>
                  </a:cubicBezTo>
                  <a:moveTo>
                    <a:pt x="24" y="614"/>
                  </a:moveTo>
                  <a:cubicBezTo>
                    <a:pt x="24" y="614"/>
                    <a:pt x="24" y="614"/>
                    <a:pt x="24" y="614"/>
                  </a:cubicBezTo>
                  <a:cubicBezTo>
                    <a:pt x="24" y="614"/>
                    <a:pt x="24" y="614"/>
                    <a:pt x="24" y="614"/>
                  </a:cubicBezTo>
                  <a:moveTo>
                    <a:pt x="24" y="614"/>
                  </a:moveTo>
                  <a:cubicBezTo>
                    <a:pt x="24" y="614"/>
                    <a:pt x="24" y="614"/>
                    <a:pt x="24" y="614"/>
                  </a:cubicBezTo>
                  <a:cubicBezTo>
                    <a:pt x="24" y="614"/>
                    <a:pt x="24" y="614"/>
                    <a:pt x="24" y="614"/>
                  </a:cubicBezTo>
                  <a:moveTo>
                    <a:pt x="25" y="613"/>
                  </a:moveTo>
                  <a:cubicBezTo>
                    <a:pt x="24" y="613"/>
                    <a:pt x="24" y="613"/>
                    <a:pt x="24" y="613"/>
                  </a:cubicBezTo>
                  <a:cubicBezTo>
                    <a:pt x="25" y="613"/>
                    <a:pt x="25" y="613"/>
                    <a:pt x="25" y="613"/>
                  </a:cubicBezTo>
                  <a:moveTo>
                    <a:pt x="25" y="613"/>
                  </a:moveTo>
                  <a:cubicBezTo>
                    <a:pt x="25" y="613"/>
                    <a:pt x="25" y="613"/>
                    <a:pt x="25" y="613"/>
                  </a:cubicBezTo>
                  <a:cubicBezTo>
                    <a:pt x="25" y="613"/>
                    <a:pt x="25" y="613"/>
                    <a:pt x="25" y="613"/>
                  </a:cubicBezTo>
                  <a:moveTo>
                    <a:pt x="26" y="613"/>
                  </a:moveTo>
                  <a:cubicBezTo>
                    <a:pt x="26" y="613"/>
                    <a:pt x="25" y="613"/>
                    <a:pt x="25" y="613"/>
                  </a:cubicBezTo>
                  <a:cubicBezTo>
                    <a:pt x="25" y="613"/>
                    <a:pt x="26" y="613"/>
                    <a:pt x="26" y="613"/>
                  </a:cubicBezTo>
                  <a:moveTo>
                    <a:pt x="26" y="613"/>
                  </a:moveTo>
                  <a:cubicBezTo>
                    <a:pt x="26" y="613"/>
                    <a:pt x="26" y="613"/>
                    <a:pt x="26" y="613"/>
                  </a:cubicBezTo>
                  <a:cubicBezTo>
                    <a:pt x="26" y="613"/>
                    <a:pt x="26" y="613"/>
                    <a:pt x="26" y="613"/>
                  </a:cubicBezTo>
                  <a:moveTo>
                    <a:pt x="26" y="613"/>
                  </a:moveTo>
                  <a:cubicBezTo>
                    <a:pt x="26" y="613"/>
                    <a:pt x="26" y="613"/>
                    <a:pt x="26" y="613"/>
                  </a:cubicBezTo>
                  <a:cubicBezTo>
                    <a:pt x="26" y="613"/>
                    <a:pt x="26" y="613"/>
                    <a:pt x="26" y="613"/>
                  </a:cubicBezTo>
                  <a:moveTo>
                    <a:pt x="27" y="612"/>
                  </a:moveTo>
                  <a:cubicBezTo>
                    <a:pt x="27" y="612"/>
                    <a:pt x="27" y="613"/>
                    <a:pt x="27" y="613"/>
                  </a:cubicBezTo>
                  <a:cubicBezTo>
                    <a:pt x="27" y="612"/>
                    <a:pt x="27" y="612"/>
                    <a:pt x="27" y="612"/>
                  </a:cubicBezTo>
                  <a:moveTo>
                    <a:pt x="27" y="612"/>
                  </a:moveTo>
                  <a:cubicBezTo>
                    <a:pt x="27" y="612"/>
                    <a:pt x="27" y="612"/>
                    <a:pt x="27" y="612"/>
                  </a:cubicBezTo>
                  <a:cubicBezTo>
                    <a:pt x="27" y="612"/>
                    <a:pt x="27" y="612"/>
                    <a:pt x="27" y="612"/>
                  </a:cubicBezTo>
                  <a:moveTo>
                    <a:pt x="27" y="612"/>
                  </a:moveTo>
                  <a:cubicBezTo>
                    <a:pt x="27" y="612"/>
                    <a:pt x="27" y="612"/>
                    <a:pt x="27" y="612"/>
                  </a:cubicBezTo>
                  <a:cubicBezTo>
                    <a:pt x="27" y="612"/>
                    <a:pt x="27" y="612"/>
                    <a:pt x="27" y="612"/>
                  </a:cubicBezTo>
                  <a:moveTo>
                    <a:pt x="28" y="612"/>
                  </a:moveTo>
                  <a:cubicBezTo>
                    <a:pt x="28" y="612"/>
                    <a:pt x="27" y="612"/>
                    <a:pt x="27" y="612"/>
                  </a:cubicBezTo>
                  <a:cubicBezTo>
                    <a:pt x="27" y="612"/>
                    <a:pt x="28" y="612"/>
                    <a:pt x="28" y="612"/>
                  </a:cubicBezTo>
                  <a:moveTo>
                    <a:pt x="28" y="612"/>
                  </a:moveTo>
                  <a:cubicBezTo>
                    <a:pt x="28" y="612"/>
                    <a:pt x="28" y="612"/>
                    <a:pt x="28" y="612"/>
                  </a:cubicBezTo>
                  <a:cubicBezTo>
                    <a:pt x="28" y="612"/>
                    <a:pt x="28" y="612"/>
                    <a:pt x="28" y="612"/>
                  </a:cubicBezTo>
                  <a:moveTo>
                    <a:pt x="30" y="611"/>
                  </a:moveTo>
                  <a:cubicBezTo>
                    <a:pt x="30" y="611"/>
                    <a:pt x="30" y="611"/>
                    <a:pt x="30" y="611"/>
                  </a:cubicBezTo>
                  <a:cubicBezTo>
                    <a:pt x="30" y="611"/>
                    <a:pt x="30" y="611"/>
                    <a:pt x="30" y="611"/>
                  </a:cubicBezTo>
                  <a:moveTo>
                    <a:pt x="31" y="611"/>
                  </a:moveTo>
                  <a:cubicBezTo>
                    <a:pt x="31" y="611"/>
                    <a:pt x="30" y="611"/>
                    <a:pt x="30" y="611"/>
                  </a:cubicBezTo>
                  <a:cubicBezTo>
                    <a:pt x="31" y="611"/>
                    <a:pt x="31" y="611"/>
                    <a:pt x="31" y="611"/>
                  </a:cubicBezTo>
                  <a:moveTo>
                    <a:pt x="33" y="610"/>
                  </a:moveTo>
                  <a:cubicBezTo>
                    <a:pt x="33" y="610"/>
                    <a:pt x="33" y="610"/>
                    <a:pt x="33" y="610"/>
                  </a:cubicBezTo>
                  <a:cubicBezTo>
                    <a:pt x="33" y="610"/>
                    <a:pt x="33" y="610"/>
                    <a:pt x="33" y="610"/>
                  </a:cubicBezTo>
                  <a:moveTo>
                    <a:pt x="34" y="610"/>
                  </a:moveTo>
                  <a:cubicBezTo>
                    <a:pt x="34" y="610"/>
                    <a:pt x="34" y="610"/>
                    <a:pt x="34" y="610"/>
                  </a:cubicBezTo>
                  <a:cubicBezTo>
                    <a:pt x="34" y="610"/>
                    <a:pt x="34" y="610"/>
                    <a:pt x="34" y="610"/>
                  </a:cubicBezTo>
                  <a:moveTo>
                    <a:pt x="35" y="609"/>
                  </a:moveTo>
                  <a:cubicBezTo>
                    <a:pt x="35" y="609"/>
                    <a:pt x="34" y="609"/>
                    <a:pt x="34" y="609"/>
                  </a:cubicBezTo>
                  <a:cubicBezTo>
                    <a:pt x="34" y="609"/>
                    <a:pt x="35" y="609"/>
                    <a:pt x="35" y="609"/>
                  </a:cubicBezTo>
                  <a:moveTo>
                    <a:pt x="37" y="608"/>
                  </a:moveTo>
                  <a:cubicBezTo>
                    <a:pt x="36" y="609"/>
                    <a:pt x="36" y="609"/>
                    <a:pt x="35" y="609"/>
                  </a:cubicBezTo>
                  <a:cubicBezTo>
                    <a:pt x="36" y="609"/>
                    <a:pt x="36" y="609"/>
                    <a:pt x="37" y="608"/>
                  </a:cubicBezTo>
                  <a:moveTo>
                    <a:pt x="37" y="608"/>
                  </a:moveTo>
                  <a:cubicBezTo>
                    <a:pt x="37" y="608"/>
                    <a:pt x="37" y="608"/>
                    <a:pt x="37" y="608"/>
                  </a:cubicBezTo>
                  <a:cubicBezTo>
                    <a:pt x="37" y="608"/>
                    <a:pt x="37" y="608"/>
                    <a:pt x="37" y="608"/>
                  </a:cubicBezTo>
                  <a:moveTo>
                    <a:pt x="38" y="608"/>
                  </a:moveTo>
                  <a:cubicBezTo>
                    <a:pt x="38" y="608"/>
                    <a:pt x="37" y="608"/>
                    <a:pt x="37" y="608"/>
                  </a:cubicBezTo>
                  <a:cubicBezTo>
                    <a:pt x="38" y="608"/>
                    <a:pt x="38" y="608"/>
                    <a:pt x="38" y="608"/>
                  </a:cubicBezTo>
                  <a:moveTo>
                    <a:pt x="38" y="608"/>
                  </a:moveTo>
                  <a:cubicBezTo>
                    <a:pt x="38" y="608"/>
                    <a:pt x="38" y="608"/>
                    <a:pt x="38" y="608"/>
                  </a:cubicBezTo>
                  <a:cubicBezTo>
                    <a:pt x="38" y="608"/>
                    <a:pt x="38" y="608"/>
                    <a:pt x="38" y="608"/>
                  </a:cubicBezTo>
                  <a:moveTo>
                    <a:pt x="39" y="607"/>
                  </a:moveTo>
                  <a:cubicBezTo>
                    <a:pt x="39" y="607"/>
                    <a:pt x="39" y="607"/>
                    <a:pt x="39" y="607"/>
                  </a:cubicBezTo>
                  <a:cubicBezTo>
                    <a:pt x="39" y="607"/>
                    <a:pt x="39" y="607"/>
                    <a:pt x="39" y="607"/>
                  </a:cubicBezTo>
                  <a:moveTo>
                    <a:pt x="40" y="607"/>
                  </a:moveTo>
                  <a:cubicBezTo>
                    <a:pt x="39" y="607"/>
                    <a:pt x="39" y="607"/>
                    <a:pt x="39" y="607"/>
                  </a:cubicBezTo>
                  <a:cubicBezTo>
                    <a:pt x="40" y="607"/>
                    <a:pt x="39" y="607"/>
                    <a:pt x="40" y="607"/>
                  </a:cubicBezTo>
                  <a:moveTo>
                    <a:pt x="40" y="607"/>
                  </a:moveTo>
                  <a:cubicBezTo>
                    <a:pt x="40" y="607"/>
                    <a:pt x="40" y="607"/>
                    <a:pt x="40" y="607"/>
                  </a:cubicBezTo>
                  <a:cubicBezTo>
                    <a:pt x="40" y="607"/>
                    <a:pt x="40" y="607"/>
                    <a:pt x="40" y="607"/>
                  </a:cubicBezTo>
                  <a:moveTo>
                    <a:pt x="40" y="607"/>
                  </a:moveTo>
                  <a:cubicBezTo>
                    <a:pt x="40" y="607"/>
                    <a:pt x="40" y="607"/>
                    <a:pt x="40" y="607"/>
                  </a:cubicBezTo>
                  <a:cubicBezTo>
                    <a:pt x="40" y="607"/>
                    <a:pt x="40" y="607"/>
                    <a:pt x="40" y="607"/>
                  </a:cubicBezTo>
                  <a:moveTo>
                    <a:pt x="42" y="606"/>
                  </a:moveTo>
                  <a:cubicBezTo>
                    <a:pt x="41" y="606"/>
                    <a:pt x="41" y="606"/>
                    <a:pt x="41" y="606"/>
                  </a:cubicBezTo>
                  <a:cubicBezTo>
                    <a:pt x="42" y="606"/>
                    <a:pt x="42" y="606"/>
                    <a:pt x="42" y="606"/>
                  </a:cubicBezTo>
                  <a:moveTo>
                    <a:pt x="42" y="606"/>
                  </a:moveTo>
                  <a:cubicBezTo>
                    <a:pt x="42" y="606"/>
                    <a:pt x="42" y="606"/>
                    <a:pt x="42" y="606"/>
                  </a:cubicBezTo>
                  <a:cubicBezTo>
                    <a:pt x="42" y="606"/>
                    <a:pt x="42" y="606"/>
                    <a:pt x="42" y="606"/>
                  </a:cubicBezTo>
                  <a:moveTo>
                    <a:pt x="43" y="606"/>
                  </a:moveTo>
                  <a:cubicBezTo>
                    <a:pt x="43" y="606"/>
                    <a:pt x="42" y="606"/>
                    <a:pt x="42" y="606"/>
                  </a:cubicBezTo>
                  <a:cubicBezTo>
                    <a:pt x="43" y="606"/>
                    <a:pt x="43" y="606"/>
                    <a:pt x="43" y="606"/>
                  </a:cubicBezTo>
                  <a:moveTo>
                    <a:pt x="43" y="606"/>
                  </a:moveTo>
                  <a:cubicBezTo>
                    <a:pt x="43" y="606"/>
                    <a:pt x="43" y="606"/>
                    <a:pt x="43" y="606"/>
                  </a:cubicBezTo>
                  <a:cubicBezTo>
                    <a:pt x="43" y="606"/>
                    <a:pt x="43" y="606"/>
                    <a:pt x="43" y="606"/>
                  </a:cubicBezTo>
                  <a:moveTo>
                    <a:pt x="44" y="605"/>
                  </a:moveTo>
                  <a:cubicBezTo>
                    <a:pt x="44" y="605"/>
                    <a:pt x="44" y="605"/>
                    <a:pt x="44" y="605"/>
                  </a:cubicBezTo>
                  <a:cubicBezTo>
                    <a:pt x="44" y="605"/>
                    <a:pt x="44" y="605"/>
                    <a:pt x="44" y="605"/>
                  </a:cubicBezTo>
                  <a:moveTo>
                    <a:pt x="46" y="604"/>
                  </a:moveTo>
                  <a:cubicBezTo>
                    <a:pt x="46" y="604"/>
                    <a:pt x="46" y="604"/>
                    <a:pt x="46" y="604"/>
                  </a:cubicBezTo>
                  <a:cubicBezTo>
                    <a:pt x="46" y="604"/>
                    <a:pt x="46" y="604"/>
                    <a:pt x="46" y="604"/>
                  </a:cubicBezTo>
                  <a:moveTo>
                    <a:pt x="47" y="604"/>
                  </a:moveTo>
                  <a:cubicBezTo>
                    <a:pt x="47" y="604"/>
                    <a:pt x="47" y="604"/>
                    <a:pt x="47" y="604"/>
                  </a:cubicBezTo>
                  <a:cubicBezTo>
                    <a:pt x="47" y="604"/>
                    <a:pt x="47" y="604"/>
                    <a:pt x="47" y="604"/>
                  </a:cubicBezTo>
                  <a:moveTo>
                    <a:pt x="50" y="603"/>
                  </a:moveTo>
                  <a:cubicBezTo>
                    <a:pt x="50" y="603"/>
                    <a:pt x="50" y="603"/>
                    <a:pt x="50" y="603"/>
                  </a:cubicBezTo>
                  <a:cubicBezTo>
                    <a:pt x="50" y="603"/>
                    <a:pt x="50" y="603"/>
                    <a:pt x="50" y="603"/>
                  </a:cubicBezTo>
                  <a:moveTo>
                    <a:pt x="50" y="603"/>
                  </a:moveTo>
                  <a:cubicBezTo>
                    <a:pt x="50" y="603"/>
                    <a:pt x="50" y="603"/>
                    <a:pt x="50" y="603"/>
                  </a:cubicBezTo>
                  <a:cubicBezTo>
                    <a:pt x="50" y="603"/>
                    <a:pt x="50" y="603"/>
                    <a:pt x="50" y="603"/>
                  </a:cubicBezTo>
                  <a:moveTo>
                    <a:pt x="50" y="603"/>
                  </a:moveTo>
                  <a:cubicBezTo>
                    <a:pt x="50" y="603"/>
                    <a:pt x="50" y="603"/>
                    <a:pt x="50" y="603"/>
                  </a:cubicBezTo>
                  <a:cubicBezTo>
                    <a:pt x="50" y="603"/>
                    <a:pt x="50" y="603"/>
                    <a:pt x="50" y="603"/>
                  </a:cubicBezTo>
                  <a:moveTo>
                    <a:pt x="50" y="602"/>
                  </a:moveTo>
                  <a:cubicBezTo>
                    <a:pt x="50" y="602"/>
                    <a:pt x="50" y="602"/>
                    <a:pt x="50" y="603"/>
                  </a:cubicBezTo>
                  <a:cubicBezTo>
                    <a:pt x="50" y="602"/>
                    <a:pt x="50" y="603"/>
                    <a:pt x="50" y="602"/>
                  </a:cubicBezTo>
                  <a:moveTo>
                    <a:pt x="53" y="602"/>
                  </a:moveTo>
                  <a:cubicBezTo>
                    <a:pt x="53" y="602"/>
                    <a:pt x="53" y="602"/>
                    <a:pt x="53" y="602"/>
                  </a:cubicBezTo>
                  <a:cubicBezTo>
                    <a:pt x="53" y="602"/>
                    <a:pt x="53" y="602"/>
                    <a:pt x="53" y="602"/>
                  </a:cubicBezTo>
                  <a:moveTo>
                    <a:pt x="54" y="601"/>
                  </a:move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moveTo>
                    <a:pt x="54" y="601"/>
                  </a:move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moveTo>
                    <a:pt x="55" y="601"/>
                  </a:move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5" y="601"/>
                  </a:cubicBezTo>
                  <a:moveTo>
                    <a:pt x="55" y="601"/>
                  </a:moveTo>
                  <a:cubicBezTo>
                    <a:pt x="55" y="601"/>
                    <a:pt x="55" y="601"/>
                    <a:pt x="55" y="601"/>
                  </a:cubicBezTo>
                  <a:cubicBezTo>
                    <a:pt x="55" y="601"/>
                    <a:pt x="55" y="601"/>
                    <a:pt x="55" y="601"/>
                  </a:cubicBezTo>
                  <a:moveTo>
                    <a:pt x="55" y="600"/>
                  </a:moveTo>
                  <a:cubicBezTo>
                    <a:pt x="55" y="600"/>
                    <a:pt x="55" y="601"/>
                    <a:pt x="55" y="601"/>
                  </a:cubicBezTo>
                  <a:cubicBezTo>
                    <a:pt x="55" y="600"/>
                    <a:pt x="55" y="600"/>
                    <a:pt x="55" y="600"/>
                  </a:cubicBezTo>
                  <a:moveTo>
                    <a:pt x="56" y="600"/>
                  </a:moveTo>
                  <a:cubicBezTo>
                    <a:pt x="56" y="600"/>
                    <a:pt x="56" y="600"/>
                    <a:pt x="56" y="600"/>
                  </a:cubicBezTo>
                  <a:cubicBezTo>
                    <a:pt x="56" y="600"/>
                    <a:pt x="56" y="600"/>
                    <a:pt x="56" y="600"/>
                  </a:cubicBezTo>
                  <a:moveTo>
                    <a:pt x="57" y="600"/>
                  </a:moveTo>
                  <a:cubicBezTo>
                    <a:pt x="57" y="600"/>
                    <a:pt x="57" y="600"/>
                    <a:pt x="56" y="600"/>
                  </a:cubicBezTo>
                  <a:cubicBezTo>
                    <a:pt x="57" y="600"/>
                    <a:pt x="57" y="600"/>
                    <a:pt x="57" y="600"/>
                  </a:cubicBezTo>
                  <a:moveTo>
                    <a:pt x="58" y="599"/>
                  </a:moveTo>
                  <a:cubicBezTo>
                    <a:pt x="58" y="599"/>
                    <a:pt x="58" y="599"/>
                    <a:pt x="57" y="600"/>
                  </a:cubicBezTo>
                  <a:cubicBezTo>
                    <a:pt x="58" y="599"/>
                    <a:pt x="58" y="599"/>
                    <a:pt x="58" y="599"/>
                  </a:cubicBezTo>
                  <a:moveTo>
                    <a:pt x="58" y="599"/>
                  </a:moveTo>
                  <a:cubicBezTo>
                    <a:pt x="58" y="599"/>
                    <a:pt x="58" y="599"/>
                    <a:pt x="58" y="599"/>
                  </a:cubicBezTo>
                  <a:cubicBezTo>
                    <a:pt x="58" y="599"/>
                    <a:pt x="58" y="599"/>
                    <a:pt x="58" y="599"/>
                  </a:cubicBezTo>
                  <a:moveTo>
                    <a:pt x="59" y="599"/>
                  </a:moveTo>
                  <a:cubicBezTo>
                    <a:pt x="59" y="599"/>
                    <a:pt x="59" y="599"/>
                    <a:pt x="59" y="599"/>
                  </a:cubicBezTo>
                  <a:cubicBezTo>
                    <a:pt x="59" y="599"/>
                    <a:pt x="59" y="599"/>
                    <a:pt x="59" y="599"/>
                  </a:cubicBezTo>
                  <a:moveTo>
                    <a:pt x="59" y="599"/>
                  </a:moveTo>
                  <a:cubicBezTo>
                    <a:pt x="59" y="599"/>
                    <a:pt x="59" y="599"/>
                    <a:pt x="59" y="599"/>
                  </a:cubicBezTo>
                  <a:cubicBezTo>
                    <a:pt x="59" y="599"/>
                    <a:pt x="59" y="599"/>
                    <a:pt x="59" y="599"/>
                  </a:cubicBezTo>
                  <a:moveTo>
                    <a:pt x="59" y="599"/>
                  </a:moveTo>
                  <a:cubicBezTo>
                    <a:pt x="59" y="599"/>
                    <a:pt x="59" y="599"/>
                    <a:pt x="59" y="599"/>
                  </a:cubicBezTo>
                  <a:cubicBezTo>
                    <a:pt x="59" y="599"/>
                    <a:pt x="59" y="599"/>
                    <a:pt x="59" y="599"/>
                  </a:cubicBezTo>
                  <a:moveTo>
                    <a:pt x="60" y="598"/>
                  </a:moveTo>
                  <a:cubicBezTo>
                    <a:pt x="60" y="598"/>
                    <a:pt x="60" y="599"/>
                    <a:pt x="60" y="599"/>
                  </a:cubicBezTo>
                  <a:cubicBezTo>
                    <a:pt x="60" y="598"/>
                    <a:pt x="60" y="598"/>
                    <a:pt x="60" y="598"/>
                  </a:cubicBezTo>
                  <a:moveTo>
                    <a:pt x="61" y="598"/>
                  </a:moveTo>
                  <a:cubicBezTo>
                    <a:pt x="61" y="598"/>
                    <a:pt x="61" y="598"/>
                    <a:pt x="61" y="598"/>
                  </a:cubicBezTo>
                  <a:cubicBezTo>
                    <a:pt x="61" y="598"/>
                    <a:pt x="61" y="598"/>
                    <a:pt x="61" y="598"/>
                  </a:cubicBezTo>
                  <a:moveTo>
                    <a:pt x="61" y="598"/>
                  </a:moveTo>
                  <a:cubicBezTo>
                    <a:pt x="61" y="598"/>
                    <a:pt x="61" y="598"/>
                    <a:pt x="61" y="598"/>
                  </a:cubicBezTo>
                  <a:cubicBezTo>
                    <a:pt x="61" y="598"/>
                    <a:pt x="61" y="598"/>
                    <a:pt x="61" y="598"/>
                  </a:cubicBezTo>
                  <a:moveTo>
                    <a:pt x="61" y="598"/>
                  </a:moveTo>
                  <a:cubicBezTo>
                    <a:pt x="61" y="598"/>
                    <a:pt x="61" y="598"/>
                    <a:pt x="61" y="598"/>
                  </a:cubicBezTo>
                  <a:cubicBezTo>
                    <a:pt x="61" y="598"/>
                    <a:pt x="61" y="598"/>
                    <a:pt x="61" y="598"/>
                  </a:cubicBezTo>
                  <a:moveTo>
                    <a:pt x="62" y="597"/>
                  </a:moveTo>
                  <a:cubicBezTo>
                    <a:pt x="62" y="597"/>
                    <a:pt x="62" y="597"/>
                    <a:pt x="62" y="597"/>
                  </a:cubicBezTo>
                  <a:cubicBezTo>
                    <a:pt x="62" y="597"/>
                    <a:pt x="62" y="597"/>
                    <a:pt x="62" y="597"/>
                  </a:cubicBezTo>
                  <a:moveTo>
                    <a:pt x="63" y="597"/>
                  </a:moveTo>
                  <a:cubicBezTo>
                    <a:pt x="63" y="597"/>
                    <a:pt x="63" y="597"/>
                    <a:pt x="62" y="597"/>
                  </a:cubicBezTo>
                  <a:cubicBezTo>
                    <a:pt x="62" y="597"/>
                    <a:pt x="63" y="597"/>
                    <a:pt x="63" y="597"/>
                  </a:cubicBezTo>
                  <a:moveTo>
                    <a:pt x="63" y="597"/>
                  </a:moveTo>
                  <a:cubicBezTo>
                    <a:pt x="63" y="597"/>
                    <a:pt x="63" y="597"/>
                    <a:pt x="63" y="597"/>
                  </a:cubicBezTo>
                  <a:cubicBezTo>
                    <a:pt x="63" y="597"/>
                    <a:pt x="63" y="597"/>
                    <a:pt x="63" y="597"/>
                  </a:cubicBezTo>
                  <a:moveTo>
                    <a:pt x="64" y="597"/>
                  </a:moveTo>
                  <a:cubicBezTo>
                    <a:pt x="64" y="597"/>
                    <a:pt x="64" y="597"/>
                    <a:pt x="63" y="597"/>
                  </a:cubicBezTo>
                  <a:cubicBezTo>
                    <a:pt x="64" y="597"/>
                    <a:pt x="64" y="597"/>
                    <a:pt x="64" y="597"/>
                  </a:cubicBezTo>
                  <a:moveTo>
                    <a:pt x="65" y="596"/>
                  </a:moveTo>
                  <a:cubicBezTo>
                    <a:pt x="65" y="596"/>
                    <a:pt x="65" y="596"/>
                    <a:pt x="65" y="596"/>
                  </a:cubicBezTo>
                  <a:cubicBezTo>
                    <a:pt x="65" y="596"/>
                    <a:pt x="65" y="596"/>
                    <a:pt x="65" y="596"/>
                  </a:cubicBezTo>
                  <a:moveTo>
                    <a:pt x="65" y="596"/>
                  </a:moveTo>
                  <a:cubicBezTo>
                    <a:pt x="65" y="596"/>
                    <a:pt x="65" y="596"/>
                    <a:pt x="65" y="596"/>
                  </a:cubicBezTo>
                  <a:cubicBezTo>
                    <a:pt x="65" y="596"/>
                    <a:pt x="65" y="596"/>
                    <a:pt x="65" y="596"/>
                  </a:cubicBezTo>
                  <a:moveTo>
                    <a:pt x="65" y="596"/>
                  </a:moveTo>
                  <a:cubicBezTo>
                    <a:pt x="65" y="596"/>
                    <a:pt x="65" y="596"/>
                    <a:pt x="65" y="596"/>
                  </a:cubicBezTo>
                  <a:cubicBezTo>
                    <a:pt x="65" y="596"/>
                    <a:pt x="65" y="596"/>
                    <a:pt x="65" y="596"/>
                  </a:cubicBezTo>
                  <a:moveTo>
                    <a:pt x="66" y="596"/>
                  </a:moveTo>
                  <a:cubicBezTo>
                    <a:pt x="66" y="596"/>
                    <a:pt x="66" y="596"/>
                    <a:pt x="66" y="596"/>
                  </a:cubicBezTo>
                  <a:cubicBezTo>
                    <a:pt x="66" y="596"/>
                    <a:pt x="66" y="596"/>
                    <a:pt x="66" y="596"/>
                  </a:cubicBezTo>
                  <a:moveTo>
                    <a:pt x="66" y="596"/>
                  </a:moveTo>
                  <a:cubicBezTo>
                    <a:pt x="66" y="596"/>
                    <a:pt x="66" y="596"/>
                    <a:pt x="66" y="596"/>
                  </a:cubicBezTo>
                  <a:cubicBezTo>
                    <a:pt x="66" y="596"/>
                    <a:pt x="66" y="596"/>
                    <a:pt x="66" y="596"/>
                  </a:cubicBezTo>
                  <a:moveTo>
                    <a:pt x="70" y="594"/>
                  </a:moveTo>
                  <a:cubicBezTo>
                    <a:pt x="69" y="595"/>
                    <a:pt x="67" y="595"/>
                    <a:pt x="66" y="596"/>
                  </a:cubicBezTo>
                  <a:cubicBezTo>
                    <a:pt x="67" y="595"/>
                    <a:pt x="69" y="595"/>
                    <a:pt x="70" y="594"/>
                  </a:cubicBezTo>
                  <a:moveTo>
                    <a:pt x="71" y="594"/>
                  </a:moveTo>
                  <a:cubicBezTo>
                    <a:pt x="71" y="594"/>
                    <a:pt x="70" y="594"/>
                    <a:pt x="70" y="594"/>
                  </a:cubicBezTo>
                  <a:cubicBezTo>
                    <a:pt x="70" y="594"/>
                    <a:pt x="71" y="594"/>
                    <a:pt x="71" y="594"/>
                  </a:cubicBezTo>
                  <a:moveTo>
                    <a:pt x="72" y="593"/>
                  </a:moveTo>
                  <a:cubicBezTo>
                    <a:pt x="72" y="593"/>
                    <a:pt x="72" y="593"/>
                    <a:pt x="71" y="594"/>
                  </a:cubicBezTo>
                  <a:cubicBezTo>
                    <a:pt x="72" y="593"/>
                    <a:pt x="72" y="593"/>
                    <a:pt x="72" y="593"/>
                  </a:cubicBezTo>
                  <a:moveTo>
                    <a:pt x="74" y="592"/>
                  </a:moveTo>
                  <a:cubicBezTo>
                    <a:pt x="74" y="592"/>
                    <a:pt x="73" y="593"/>
                    <a:pt x="72" y="593"/>
                  </a:cubicBezTo>
                  <a:cubicBezTo>
                    <a:pt x="73" y="593"/>
                    <a:pt x="74" y="592"/>
                    <a:pt x="74" y="592"/>
                  </a:cubicBezTo>
                  <a:moveTo>
                    <a:pt x="76" y="591"/>
                  </a:moveTo>
                  <a:cubicBezTo>
                    <a:pt x="76" y="592"/>
                    <a:pt x="75" y="592"/>
                    <a:pt x="75" y="592"/>
                  </a:cubicBezTo>
                  <a:cubicBezTo>
                    <a:pt x="75" y="592"/>
                    <a:pt x="76" y="592"/>
                    <a:pt x="76" y="591"/>
                  </a:cubicBezTo>
                  <a:moveTo>
                    <a:pt x="78" y="591"/>
                  </a:moveTo>
                  <a:cubicBezTo>
                    <a:pt x="78" y="591"/>
                    <a:pt x="78" y="591"/>
                    <a:pt x="78" y="591"/>
                  </a:cubicBezTo>
                  <a:cubicBezTo>
                    <a:pt x="78" y="591"/>
                    <a:pt x="78" y="591"/>
                    <a:pt x="78" y="591"/>
                  </a:cubicBezTo>
                  <a:moveTo>
                    <a:pt x="78" y="590"/>
                  </a:moveTo>
                  <a:cubicBezTo>
                    <a:pt x="78" y="591"/>
                    <a:pt x="78" y="591"/>
                    <a:pt x="78" y="591"/>
                  </a:cubicBezTo>
                  <a:cubicBezTo>
                    <a:pt x="78" y="590"/>
                    <a:pt x="78" y="591"/>
                    <a:pt x="78" y="590"/>
                  </a:cubicBezTo>
                  <a:moveTo>
                    <a:pt x="79" y="590"/>
                  </a:moveTo>
                  <a:cubicBezTo>
                    <a:pt x="79" y="590"/>
                    <a:pt x="79" y="590"/>
                    <a:pt x="79" y="590"/>
                  </a:cubicBezTo>
                  <a:cubicBezTo>
                    <a:pt x="79" y="590"/>
                    <a:pt x="79" y="590"/>
                    <a:pt x="79" y="590"/>
                  </a:cubicBezTo>
                  <a:moveTo>
                    <a:pt x="81" y="590"/>
                  </a:moveTo>
                  <a:cubicBezTo>
                    <a:pt x="80" y="590"/>
                    <a:pt x="80" y="590"/>
                    <a:pt x="80" y="590"/>
                  </a:cubicBezTo>
                  <a:cubicBezTo>
                    <a:pt x="80" y="590"/>
                    <a:pt x="80" y="590"/>
                    <a:pt x="81" y="590"/>
                  </a:cubicBezTo>
                  <a:moveTo>
                    <a:pt x="84" y="588"/>
                  </a:moveTo>
                  <a:cubicBezTo>
                    <a:pt x="84" y="588"/>
                    <a:pt x="84" y="588"/>
                    <a:pt x="83" y="588"/>
                  </a:cubicBezTo>
                  <a:cubicBezTo>
                    <a:pt x="83" y="588"/>
                    <a:pt x="84" y="588"/>
                    <a:pt x="84" y="588"/>
                  </a:cubicBezTo>
                  <a:moveTo>
                    <a:pt x="92" y="585"/>
                  </a:moveTo>
                  <a:cubicBezTo>
                    <a:pt x="92" y="585"/>
                    <a:pt x="92" y="585"/>
                    <a:pt x="91" y="585"/>
                  </a:cubicBezTo>
                  <a:cubicBezTo>
                    <a:pt x="91" y="585"/>
                    <a:pt x="92" y="585"/>
                    <a:pt x="92" y="585"/>
                  </a:cubicBezTo>
                  <a:moveTo>
                    <a:pt x="94" y="584"/>
                  </a:moveTo>
                  <a:cubicBezTo>
                    <a:pt x="94" y="584"/>
                    <a:pt x="94" y="584"/>
                    <a:pt x="94" y="584"/>
                  </a:cubicBezTo>
                  <a:cubicBezTo>
                    <a:pt x="94" y="584"/>
                    <a:pt x="94" y="584"/>
                    <a:pt x="94" y="584"/>
                  </a:cubicBezTo>
                  <a:moveTo>
                    <a:pt x="96" y="583"/>
                  </a:moveTo>
                  <a:cubicBezTo>
                    <a:pt x="96" y="583"/>
                    <a:pt x="96" y="583"/>
                    <a:pt x="96" y="583"/>
                  </a:cubicBezTo>
                  <a:cubicBezTo>
                    <a:pt x="96" y="583"/>
                    <a:pt x="96" y="583"/>
                    <a:pt x="96" y="583"/>
                  </a:cubicBezTo>
                  <a:moveTo>
                    <a:pt x="97" y="583"/>
                  </a:moveTo>
                  <a:cubicBezTo>
                    <a:pt x="97" y="583"/>
                    <a:pt x="97" y="583"/>
                    <a:pt x="97" y="583"/>
                  </a:cubicBezTo>
                  <a:cubicBezTo>
                    <a:pt x="97" y="583"/>
                    <a:pt x="97" y="583"/>
                    <a:pt x="97" y="583"/>
                  </a:cubicBezTo>
                  <a:moveTo>
                    <a:pt x="98" y="582"/>
                  </a:moveTo>
                  <a:cubicBezTo>
                    <a:pt x="98" y="582"/>
                    <a:pt x="97" y="582"/>
                    <a:pt x="97" y="582"/>
                  </a:cubicBezTo>
                  <a:cubicBezTo>
                    <a:pt x="97" y="582"/>
                    <a:pt x="98" y="582"/>
                    <a:pt x="98" y="582"/>
                  </a:cubicBezTo>
                  <a:moveTo>
                    <a:pt x="99" y="582"/>
                  </a:moveTo>
                  <a:cubicBezTo>
                    <a:pt x="99" y="582"/>
                    <a:pt x="98" y="582"/>
                    <a:pt x="98" y="582"/>
                  </a:cubicBezTo>
                  <a:cubicBezTo>
                    <a:pt x="98" y="582"/>
                    <a:pt x="99" y="582"/>
                    <a:pt x="99" y="582"/>
                  </a:cubicBezTo>
                  <a:moveTo>
                    <a:pt x="99" y="582"/>
                  </a:moveTo>
                  <a:cubicBezTo>
                    <a:pt x="99" y="582"/>
                    <a:pt x="99" y="582"/>
                    <a:pt x="99" y="582"/>
                  </a:cubicBezTo>
                  <a:cubicBezTo>
                    <a:pt x="99" y="582"/>
                    <a:pt x="99" y="582"/>
                    <a:pt x="99" y="582"/>
                  </a:cubicBezTo>
                  <a:moveTo>
                    <a:pt x="102" y="580"/>
                  </a:moveTo>
                  <a:cubicBezTo>
                    <a:pt x="101" y="581"/>
                    <a:pt x="100" y="581"/>
                    <a:pt x="99" y="582"/>
                  </a:cubicBezTo>
                  <a:cubicBezTo>
                    <a:pt x="100" y="581"/>
                    <a:pt x="101" y="581"/>
                    <a:pt x="102" y="580"/>
                  </a:cubicBezTo>
                  <a:moveTo>
                    <a:pt x="104" y="580"/>
                  </a:moveTo>
                  <a:cubicBezTo>
                    <a:pt x="104" y="580"/>
                    <a:pt x="103" y="580"/>
                    <a:pt x="103" y="580"/>
                  </a:cubicBezTo>
                  <a:cubicBezTo>
                    <a:pt x="104" y="580"/>
                    <a:pt x="104" y="580"/>
                    <a:pt x="104" y="580"/>
                  </a:cubicBezTo>
                  <a:moveTo>
                    <a:pt x="107" y="578"/>
                  </a:moveTo>
                  <a:cubicBezTo>
                    <a:pt x="106" y="579"/>
                    <a:pt x="105" y="579"/>
                    <a:pt x="104" y="580"/>
                  </a:cubicBezTo>
                  <a:cubicBezTo>
                    <a:pt x="105" y="579"/>
                    <a:pt x="106" y="579"/>
                    <a:pt x="107" y="578"/>
                  </a:cubicBezTo>
                  <a:moveTo>
                    <a:pt x="113" y="576"/>
                  </a:moveTo>
                  <a:cubicBezTo>
                    <a:pt x="111" y="577"/>
                    <a:pt x="109" y="578"/>
                    <a:pt x="107" y="578"/>
                  </a:cubicBezTo>
                  <a:cubicBezTo>
                    <a:pt x="109" y="578"/>
                    <a:pt x="111" y="577"/>
                    <a:pt x="113" y="576"/>
                  </a:cubicBezTo>
                  <a:moveTo>
                    <a:pt x="114" y="576"/>
                  </a:moveTo>
                  <a:cubicBezTo>
                    <a:pt x="113" y="576"/>
                    <a:pt x="113" y="576"/>
                    <a:pt x="113" y="576"/>
                  </a:cubicBezTo>
                  <a:cubicBezTo>
                    <a:pt x="113" y="576"/>
                    <a:pt x="113" y="576"/>
                    <a:pt x="114" y="576"/>
                  </a:cubicBezTo>
                  <a:moveTo>
                    <a:pt x="114" y="575"/>
                  </a:moveTo>
                  <a:cubicBezTo>
                    <a:pt x="114" y="575"/>
                    <a:pt x="114" y="575"/>
                    <a:pt x="114" y="575"/>
                  </a:cubicBezTo>
                  <a:cubicBezTo>
                    <a:pt x="114" y="575"/>
                    <a:pt x="114" y="575"/>
                    <a:pt x="114" y="575"/>
                  </a:cubicBezTo>
                  <a:moveTo>
                    <a:pt x="115" y="575"/>
                  </a:moveTo>
                  <a:cubicBezTo>
                    <a:pt x="115" y="575"/>
                    <a:pt x="115" y="575"/>
                    <a:pt x="115" y="575"/>
                  </a:cubicBezTo>
                  <a:cubicBezTo>
                    <a:pt x="115" y="575"/>
                    <a:pt x="115" y="575"/>
                    <a:pt x="115" y="575"/>
                  </a:cubicBezTo>
                  <a:moveTo>
                    <a:pt x="116" y="575"/>
                  </a:moveTo>
                  <a:cubicBezTo>
                    <a:pt x="116" y="575"/>
                    <a:pt x="115" y="575"/>
                    <a:pt x="115" y="575"/>
                  </a:cubicBezTo>
                  <a:cubicBezTo>
                    <a:pt x="115" y="575"/>
                    <a:pt x="116" y="575"/>
                    <a:pt x="116" y="575"/>
                  </a:cubicBezTo>
                  <a:moveTo>
                    <a:pt x="118" y="574"/>
                  </a:moveTo>
                  <a:cubicBezTo>
                    <a:pt x="117" y="574"/>
                    <a:pt x="117" y="574"/>
                    <a:pt x="116" y="574"/>
                  </a:cubicBezTo>
                  <a:cubicBezTo>
                    <a:pt x="117" y="574"/>
                    <a:pt x="117" y="574"/>
                    <a:pt x="118" y="574"/>
                  </a:cubicBezTo>
                  <a:moveTo>
                    <a:pt x="118" y="573"/>
                  </a:moveTo>
                  <a:cubicBezTo>
                    <a:pt x="118" y="574"/>
                    <a:pt x="118" y="574"/>
                    <a:pt x="118" y="574"/>
                  </a:cubicBezTo>
                  <a:cubicBezTo>
                    <a:pt x="118" y="574"/>
                    <a:pt x="118" y="574"/>
                    <a:pt x="118" y="573"/>
                  </a:cubicBezTo>
                  <a:moveTo>
                    <a:pt x="119" y="573"/>
                  </a:moveTo>
                  <a:cubicBezTo>
                    <a:pt x="119" y="573"/>
                    <a:pt x="119" y="573"/>
                    <a:pt x="118" y="573"/>
                  </a:cubicBezTo>
                  <a:cubicBezTo>
                    <a:pt x="119" y="573"/>
                    <a:pt x="119" y="573"/>
                    <a:pt x="119" y="573"/>
                  </a:cubicBezTo>
                  <a:moveTo>
                    <a:pt x="119" y="573"/>
                  </a:moveTo>
                  <a:cubicBezTo>
                    <a:pt x="119" y="573"/>
                    <a:pt x="119" y="573"/>
                    <a:pt x="119" y="573"/>
                  </a:cubicBezTo>
                  <a:cubicBezTo>
                    <a:pt x="119" y="573"/>
                    <a:pt x="119" y="573"/>
                    <a:pt x="119" y="573"/>
                  </a:cubicBezTo>
                  <a:moveTo>
                    <a:pt x="120" y="573"/>
                  </a:moveTo>
                  <a:cubicBezTo>
                    <a:pt x="120" y="573"/>
                    <a:pt x="120" y="573"/>
                    <a:pt x="120" y="573"/>
                  </a:cubicBezTo>
                  <a:cubicBezTo>
                    <a:pt x="120" y="573"/>
                    <a:pt x="120" y="573"/>
                    <a:pt x="120" y="573"/>
                  </a:cubicBezTo>
                  <a:moveTo>
                    <a:pt x="122" y="572"/>
                  </a:moveTo>
                  <a:cubicBezTo>
                    <a:pt x="121" y="572"/>
                    <a:pt x="121" y="573"/>
                    <a:pt x="120" y="573"/>
                  </a:cubicBezTo>
                  <a:cubicBezTo>
                    <a:pt x="121" y="573"/>
                    <a:pt x="121" y="572"/>
                    <a:pt x="122" y="572"/>
                  </a:cubicBezTo>
                  <a:moveTo>
                    <a:pt x="122" y="572"/>
                  </a:moveTo>
                  <a:cubicBezTo>
                    <a:pt x="122" y="572"/>
                    <a:pt x="122" y="572"/>
                    <a:pt x="122" y="572"/>
                  </a:cubicBezTo>
                  <a:cubicBezTo>
                    <a:pt x="122" y="572"/>
                    <a:pt x="122" y="572"/>
                    <a:pt x="122" y="572"/>
                  </a:cubicBezTo>
                  <a:moveTo>
                    <a:pt x="123" y="572"/>
                  </a:moveTo>
                  <a:cubicBezTo>
                    <a:pt x="123" y="572"/>
                    <a:pt x="123" y="572"/>
                    <a:pt x="123" y="572"/>
                  </a:cubicBezTo>
                  <a:cubicBezTo>
                    <a:pt x="123" y="572"/>
                    <a:pt x="123" y="572"/>
                    <a:pt x="123" y="572"/>
                  </a:cubicBezTo>
                  <a:moveTo>
                    <a:pt x="123" y="571"/>
                  </a:moveTo>
                  <a:cubicBezTo>
                    <a:pt x="123" y="571"/>
                    <a:pt x="123" y="572"/>
                    <a:pt x="123" y="572"/>
                  </a:cubicBezTo>
                  <a:cubicBezTo>
                    <a:pt x="123" y="572"/>
                    <a:pt x="123" y="571"/>
                    <a:pt x="123" y="571"/>
                  </a:cubicBezTo>
                  <a:moveTo>
                    <a:pt x="125" y="571"/>
                  </a:moveTo>
                  <a:cubicBezTo>
                    <a:pt x="125" y="571"/>
                    <a:pt x="125" y="571"/>
                    <a:pt x="125" y="571"/>
                  </a:cubicBezTo>
                  <a:cubicBezTo>
                    <a:pt x="125" y="571"/>
                    <a:pt x="125" y="571"/>
                    <a:pt x="125" y="571"/>
                  </a:cubicBezTo>
                  <a:moveTo>
                    <a:pt x="125" y="571"/>
                  </a:moveTo>
                  <a:cubicBezTo>
                    <a:pt x="125" y="571"/>
                    <a:pt x="125" y="571"/>
                    <a:pt x="125" y="571"/>
                  </a:cubicBezTo>
                  <a:cubicBezTo>
                    <a:pt x="125" y="571"/>
                    <a:pt x="125" y="571"/>
                    <a:pt x="125" y="571"/>
                  </a:cubicBezTo>
                  <a:moveTo>
                    <a:pt x="126" y="570"/>
                  </a:moveTo>
                  <a:cubicBezTo>
                    <a:pt x="126" y="570"/>
                    <a:pt x="126" y="570"/>
                    <a:pt x="125" y="571"/>
                  </a:cubicBezTo>
                  <a:cubicBezTo>
                    <a:pt x="126" y="570"/>
                    <a:pt x="126" y="570"/>
                    <a:pt x="126" y="570"/>
                  </a:cubicBezTo>
                  <a:moveTo>
                    <a:pt x="127" y="570"/>
                  </a:moveTo>
                  <a:cubicBezTo>
                    <a:pt x="126" y="570"/>
                    <a:pt x="126" y="570"/>
                    <a:pt x="126" y="570"/>
                  </a:cubicBezTo>
                  <a:cubicBezTo>
                    <a:pt x="126" y="570"/>
                    <a:pt x="126" y="570"/>
                    <a:pt x="127" y="570"/>
                  </a:cubicBezTo>
                  <a:moveTo>
                    <a:pt x="127" y="570"/>
                  </a:moveTo>
                  <a:cubicBezTo>
                    <a:pt x="127" y="570"/>
                    <a:pt x="127" y="570"/>
                    <a:pt x="127" y="570"/>
                  </a:cubicBezTo>
                  <a:cubicBezTo>
                    <a:pt x="127" y="570"/>
                    <a:pt x="127" y="570"/>
                    <a:pt x="127" y="570"/>
                  </a:cubicBezTo>
                  <a:moveTo>
                    <a:pt x="132" y="568"/>
                  </a:moveTo>
                  <a:cubicBezTo>
                    <a:pt x="131" y="568"/>
                    <a:pt x="130" y="568"/>
                    <a:pt x="129" y="569"/>
                  </a:cubicBezTo>
                  <a:cubicBezTo>
                    <a:pt x="130" y="568"/>
                    <a:pt x="131" y="568"/>
                    <a:pt x="132" y="568"/>
                  </a:cubicBezTo>
                  <a:moveTo>
                    <a:pt x="136" y="566"/>
                  </a:moveTo>
                  <a:cubicBezTo>
                    <a:pt x="134" y="567"/>
                    <a:pt x="133" y="567"/>
                    <a:pt x="132" y="568"/>
                  </a:cubicBezTo>
                  <a:cubicBezTo>
                    <a:pt x="133" y="567"/>
                    <a:pt x="134" y="567"/>
                    <a:pt x="136" y="566"/>
                  </a:cubicBezTo>
                  <a:moveTo>
                    <a:pt x="139" y="565"/>
                  </a:moveTo>
                  <a:cubicBezTo>
                    <a:pt x="139" y="565"/>
                    <a:pt x="139" y="565"/>
                    <a:pt x="139" y="565"/>
                  </a:cubicBezTo>
                  <a:cubicBezTo>
                    <a:pt x="139" y="565"/>
                    <a:pt x="139" y="565"/>
                    <a:pt x="139" y="565"/>
                  </a:cubicBezTo>
                  <a:moveTo>
                    <a:pt x="141" y="564"/>
                  </a:moveTo>
                  <a:cubicBezTo>
                    <a:pt x="141" y="564"/>
                    <a:pt x="141" y="564"/>
                    <a:pt x="141" y="564"/>
                  </a:cubicBezTo>
                  <a:cubicBezTo>
                    <a:pt x="141" y="564"/>
                    <a:pt x="141" y="564"/>
                    <a:pt x="141" y="564"/>
                  </a:cubicBezTo>
                  <a:moveTo>
                    <a:pt x="143" y="563"/>
                  </a:moveTo>
                  <a:cubicBezTo>
                    <a:pt x="143" y="563"/>
                    <a:pt x="143" y="563"/>
                    <a:pt x="143" y="563"/>
                  </a:cubicBezTo>
                  <a:cubicBezTo>
                    <a:pt x="143" y="563"/>
                    <a:pt x="143" y="563"/>
                    <a:pt x="143" y="563"/>
                  </a:cubicBezTo>
                  <a:moveTo>
                    <a:pt x="147" y="561"/>
                  </a:moveTo>
                  <a:cubicBezTo>
                    <a:pt x="146" y="562"/>
                    <a:pt x="145" y="562"/>
                    <a:pt x="144" y="562"/>
                  </a:cubicBezTo>
                  <a:cubicBezTo>
                    <a:pt x="145" y="562"/>
                    <a:pt x="146" y="562"/>
                    <a:pt x="147" y="561"/>
                  </a:cubicBezTo>
                  <a:moveTo>
                    <a:pt x="148" y="561"/>
                  </a:moveTo>
                  <a:cubicBezTo>
                    <a:pt x="148" y="561"/>
                    <a:pt x="148" y="561"/>
                    <a:pt x="147" y="561"/>
                  </a:cubicBezTo>
                  <a:cubicBezTo>
                    <a:pt x="148" y="561"/>
                    <a:pt x="148" y="561"/>
                    <a:pt x="148" y="561"/>
                  </a:cubicBezTo>
                  <a:moveTo>
                    <a:pt x="149" y="561"/>
                  </a:moveTo>
                  <a:cubicBezTo>
                    <a:pt x="149" y="561"/>
                    <a:pt x="149" y="561"/>
                    <a:pt x="149" y="561"/>
                  </a:cubicBezTo>
                  <a:cubicBezTo>
                    <a:pt x="149" y="561"/>
                    <a:pt x="149" y="561"/>
                    <a:pt x="149" y="561"/>
                  </a:cubicBezTo>
                  <a:moveTo>
                    <a:pt x="149" y="560"/>
                  </a:moveTo>
                  <a:cubicBezTo>
                    <a:pt x="149" y="560"/>
                    <a:pt x="149" y="560"/>
                    <a:pt x="149" y="560"/>
                  </a:cubicBezTo>
                  <a:cubicBezTo>
                    <a:pt x="149" y="560"/>
                    <a:pt x="149" y="560"/>
                    <a:pt x="149" y="560"/>
                  </a:cubicBezTo>
                  <a:moveTo>
                    <a:pt x="150" y="560"/>
                  </a:moveTo>
                  <a:cubicBezTo>
                    <a:pt x="150" y="560"/>
                    <a:pt x="150" y="560"/>
                    <a:pt x="150" y="560"/>
                  </a:cubicBezTo>
                  <a:cubicBezTo>
                    <a:pt x="150" y="560"/>
                    <a:pt x="150" y="560"/>
                    <a:pt x="150" y="560"/>
                  </a:cubicBezTo>
                  <a:moveTo>
                    <a:pt x="150" y="560"/>
                  </a:moveTo>
                  <a:cubicBezTo>
                    <a:pt x="150" y="560"/>
                    <a:pt x="150" y="560"/>
                    <a:pt x="150" y="560"/>
                  </a:cubicBezTo>
                  <a:cubicBezTo>
                    <a:pt x="150" y="560"/>
                    <a:pt x="150" y="560"/>
                    <a:pt x="150" y="560"/>
                  </a:cubicBezTo>
                  <a:moveTo>
                    <a:pt x="152" y="559"/>
                  </a:moveTo>
                  <a:cubicBezTo>
                    <a:pt x="151" y="559"/>
                    <a:pt x="151" y="560"/>
                    <a:pt x="151" y="560"/>
                  </a:cubicBezTo>
                  <a:cubicBezTo>
                    <a:pt x="151" y="560"/>
                    <a:pt x="151" y="559"/>
                    <a:pt x="152" y="559"/>
                  </a:cubicBezTo>
                  <a:moveTo>
                    <a:pt x="166" y="553"/>
                  </a:moveTo>
                  <a:cubicBezTo>
                    <a:pt x="161" y="555"/>
                    <a:pt x="156" y="557"/>
                    <a:pt x="152" y="559"/>
                  </a:cubicBezTo>
                  <a:cubicBezTo>
                    <a:pt x="156" y="557"/>
                    <a:pt x="161" y="555"/>
                    <a:pt x="166" y="553"/>
                  </a:cubicBezTo>
                  <a:moveTo>
                    <a:pt x="167" y="553"/>
                  </a:moveTo>
                  <a:cubicBezTo>
                    <a:pt x="167" y="553"/>
                    <a:pt x="167" y="553"/>
                    <a:pt x="167" y="553"/>
                  </a:cubicBezTo>
                  <a:cubicBezTo>
                    <a:pt x="167" y="553"/>
                    <a:pt x="167" y="553"/>
                    <a:pt x="167" y="553"/>
                  </a:cubicBezTo>
                  <a:moveTo>
                    <a:pt x="168" y="552"/>
                  </a:moveTo>
                  <a:cubicBezTo>
                    <a:pt x="168" y="553"/>
                    <a:pt x="168" y="553"/>
                    <a:pt x="168" y="553"/>
                  </a:cubicBezTo>
                  <a:cubicBezTo>
                    <a:pt x="168" y="552"/>
                    <a:pt x="168" y="552"/>
                    <a:pt x="168" y="552"/>
                  </a:cubicBezTo>
                  <a:moveTo>
                    <a:pt x="170" y="552"/>
                  </a:moveTo>
                  <a:cubicBezTo>
                    <a:pt x="169" y="552"/>
                    <a:pt x="169" y="552"/>
                    <a:pt x="169" y="552"/>
                  </a:cubicBezTo>
                  <a:cubicBezTo>
                    <a:pt x="169" y="552"/>
                    <a:pt x="169" y="552"/>
                    <a:pt x="170" y="552"/>
                  </a:cubicBezTo>
                  <a:moveTo>
                    <a:pt x="173" y="550"/>
                  </a:moveTo>
                  <a:cubicBezTo>
                    <a:pt x="173" y="550"/>
                    <a:pt x="173" y="550"/>
                    <a:pt x="173" y="550"/>
                  </a:cubicBezTo>
                  <a:cubicBezTo>
                    <a:pt x="173" y="550"/>
                    <a:pt x="173" y="550"/>
                    <a:pt x="173" y="550"/>
                  </a:cubicBezTo>
                  <a:moveTo>
                    <a:pt x="174" y="550"/>
                  </a:moveTo>
                  <a:cubicBezTo>
                    <a:pt x="174" y="550"/>
                    <a:pt x="174" y="550"/>
                    <a:pt x="174" y="550"/>
                  </a:cubicBezTo>
                  <a:cubicBezTo>
                    <a:pt x="174" y="550"/>
                    <a:pt x="174" y="550"/>
                    <a:pt x="174" y="550"/>
                  </a:cubicBezTo>
                  <a:moveTo>
                    <a:pt x="177" y="548"/>
                  </a:moveTo>
                  <a:cubicBezTo>
                    <a:pt x="177" y="548"/>
                    <a:pt x="177" y="548"/>
                    <a:pt x="177" y="548"/>
                  </a:cubicBezTo>
                  <a:cubicBezTo>
                    <a:pt x="177" y="548"/>
                    <a:pt x="177" y="549"/>
                    <a:pt x="177" y="548"/>
                  </a:cubicBezTo>
                  <a:moveTo>
                    <a:pt x="182" y="547"/>
                  </a:moveTo>
                  <a:cubicBezTo>
                    <a:pt x="181" y="547"/>
                    <a:pt x="181" y="547"/>
                    <a:pt x="181" y="547"/>
                  </a:cubicBezTo>
                  <a:cubicBezTo>
                    <a:pt x="181" y="547"/>
                    <a:pt x="181" y="547"/>
                    <a:pt x="182" y="547"/>
                  </a:cubicBezTo>
                  <a:moveTo>
                    <a:pt x="185" y="545"/>
                  </a:moveTo>
                  <a:cubicBezTo>
                    <a:pt x="185" y="545"/>
                    <a:pt x="185" y="545"/>
                    <a:pt x="185" y="545"/>
                  </a:cubicBezTo>
                  <a:cubicBezTo>
                    <a:pt x="185" y="545"/>
                    <a:pt x="185" y="545"/>
                    <a:pt x="185" y="545"/>
                  </a:cubicBezTo>
                  <a:moveTo>
                    <a:pt x="198" y="540"/>
                  </a:moveTo>
                  <a:cubicBezTo>
                    <a:pt x="197" y="540"/>
                    <a:pt x="197" y="540"/>
                    <a:pt x="197" y="540"/>
                  </a:cubicBezTo>
                  <a:cubicBezTo>
                    <a:pt x="197" y="540"/>
                    <a:pt x="197" y="540"/>
                    <a:pt x="198" y="540"/>
                  </a:cubicBezTo>
                  <a:moveTo>
                    <a:pt x="200" y="539"/>
                  </a:moveTo>
                  <a:cubicBezTo>
                    <a:pt x="199" y="539"/>
                    <a:pt x="199" y="539"/>
                    <a:pt x="199" y="539"/>
                  </a:cubicBezTo>
                  <a:cubicBezTo>
                    <a:pt x="199" y="539"/>
                    <a:pt x="199" y="539"/>
                    <a:pt x="200" y="539"/>
                  </a:cubicBezTo>
                  <a:moveTo>
                    <a:pt x="200" y="539"/>
                  </a:moveTo>
                  <a:cubicBezTo>
                    <a:pt x="200" y="539"/>
                    <a:pt x="200" y="539"/>
                    <a:pt x="200" y="539"/>
                  </a:cubicBezTo>
                  <a:cubicBezTo>
                    <a:pt x="200" y="539"/>
                    <a:pt x="200" y="539"/>
                    <a:pt x="200" y="539"/>
                  </a:cubicBezTo>
                  <a:moveTo>
                    <a:pt x="203" y="538"/>
                  </a:moveTo>
                  <a:cubicBezTo>
                    <a:pt x="203" y="538"/>
                    <a:pt x="203" y="538"/>
                    <a:pt x="202" y="538"/>
                  </a:cubicBezTo>
                  <a:cubicBezTo>
                    <a:pt x="203" y="538"/>
                    <a:pt x="203" y="538"/>
                    <a:pt x="203" y="538"/>
                  </a:cubicBezTo>
                  <a:moveTo>
                    <a:pt x="205" y="537"/>
                  </a:moveTo>
                  <a:cubicBezTo>
                    <a:pt x="204" y="537"/>
                    <a:pt x="204" y="537"/>
                    <a:pt x="203" y="537"/>
                  </a:cubicBezTo>
                  <a:cubicBezTo>
                    <a:pt x="204" y="537"/>
                    <a:pt x="204" y="537"/>
                    <a:pt x="205" y="537"/>
                  </a:cubicBezTo>
                  <a:moveTo>
                    <a:pt x="205" y="537"/>
                  </a:moveTo>
                  <a:cubicBezTo>
                    <a:pt x="205" y="537"/>
                    <a:pt x="205" y="537"/>
                    <a:pt x="205" y="537"/>
                  </a:cubicBezTo>
                  <a:cubicBezTo>
                    <a:pt x="205" y="537"/>
                    <a:pt x="205" y="537"/>
                    <a:pt x="205" y="537"/>
                  </a:cubicBezTo>
                  <a:moveTo>
                    <a:pt x="208" y="536"/>
                  </a:moveTo>
                  <a:cubicBezTo>
                    <a:pt x="207" y="536"/>
                    <a:pt x="206" y="536"/>
                    <a:pt x="206" y="536"/>
                  </a:cubicBezTo>
                  <a:cubicBezTo>
                    <a:pt x="206" y="536"/>
                    <a:pt x="207" y="536"/>
                    <a:pt x="208" y="536"/>
                  </a:cubicBezTo>
                  <a:moveTo>
                    <a:pt x="209" y="535"/>
                  </a:moveTo>
                  <a:cubicBezTo>
                    <a:pt x="209" y="535"/>
                    <a:pt x="208" y="535"/>
                    <a:pt x="208" y="535"/>
                  </a:cubicBezTo>
                  <a:cubicBezTo>
                    <a:pt x="208" y="535"/>
                    <a:pt x="209" y="535"/>
                    <a:pt x="209" y="535"/>
                  </a:cubicBezTo>
                  <a:moveTo>
                    <a:pt x="211" y="534"/>
                  </a:moveTo>
                  <a:cubicBezTo>
                    <a:pt x="210" y="534"/>
                    <a:pt x="210" y="534"/>
                    <a:pt x="210" y="534"/>
                  </a:cubicBezTo>
                  <a:cubicBezTo>
                    <a:pt x="210" y="534"/>
                    <a:pt x="211" y="534"/>
                    <a:pt x="211" y="534"/>
                  </a:cubicBezTo>
                  <a:moveTo>
                    <a:pt x="215" y="533"/>
                  </a:moveTo>
                  <a:cubicBezTo>
                    <a:pt x="213" y="533"/>
                    <a:pt x="212" y="534"/>
                    <a:pt x="211" y="534"/>
                  </a:cubicBezTo>
                  <a:cubicBezTo>
                    <a:pt x="212" y="534"/>
                    <a:pt x="213" y="533"/>
                    <a:pt x="215" y="533"/>
                  </a:cubicBezTo>
                  <a:moveTo>
                    <a:pt x="216" y="532"/>
                  </a:moveTo>
                  <a:cubicBezTo>
                    <a:pt x="216" y="532"/>
                    <a:pt x="215" y="532"/>
                    <a:pt x="215" y="532"/>
                  </a:cubicBezTo>
                  <a:cubicBezTo>
                    <a:pt x="215" y="532"/>
                    <a:pt x="216" y="532"/>
                    <a:pt x="216" y="532"/>
                  </a:cubicBezTo>
                  <a:moveTo>
                    <a:pt x="217" y="532"/>
                  </a:moveTo>
                  <a:cubicBezTo>
                    <a:pt x="217" y="532"/>
                    <a:pt x="217" y="532"/>
                    <a:pt x="217" y="532"/>
                  </a:cubicBezTo>
                  <a:cubicBezTo>
                    <a:pt x="217" y="532"/>
                    <a:pt x="217" y="532"/>
                    <a:pt x="217" y="532"/>
                  </a:cubicBezTo>
                  <a:moveTo>
                    <a:pt x="218" y="531"/>
                  </a:moveTo>
                  <a:cubicBezTo>
                    <a:pt x="218" y="531"/>
                    <a:pt x="218" y="531"/>
                    <a:pt x="217" y="531"/>
                  </a:cubicBezTo>
                  <a:cubicBezTo>
                    <a:pt x="218" y="531"/>
                    <a:pt x="218" y="531"/>
                    <a:pt x="218" y="531"/>
                  </a:cubicBezTo>
                  <a:moveTo>
                    <a:pt x="218" y="531"/>
                  </a:moveTo>
                  <a:cubicBezTo>
                    <a:pt x="218" y="531"/>
                    <a:pt x="218" y="531"/>
                    <a:pt x="218" y="531"/>
                  </a:cubicBezTo>
                  <a:cubicBezTo>
                    <a:pt x="218" y="531"/>
                    <a:pt x="218" y="531"/>
                    <a:pt x="218" y="531"/>
                  </a:cubicBezTo>
                  <a:moveTo>
                    <a:pt x="219" y="531"/>
                  </a:moveTo>
                  <a:cubicBezTo>
                    <a:pt x="219" y="531"/>
                    <a:pt x="219" y="531"/>
                    <a:pt x="219" y="531"/>
                  </a:cubicBezTo>
                  <a:cubicBezTo>
                    <a:pt x="219" y="531"/>
                    <a:pt x="219" y="531"/>
                    <a:pt x="219" y="531"/>
                  </a:cubicBezTo>
                  <a:moveTo>
                    <a:pt x="219" y="531"/>
                  </a:moveTo>
                  <a:cubicBezTo>
                    <a:pt x="219" y="531"/>
                    <a:pt x="219" y="531"/>
                    <a:pt x="219" y="531"/>
                  </a:cubicBezTo>
                  <a:cubicBezTo>
                    <a:pt x="219" y="531"/>
                    <a:pt x="219" y="531"/>
                    <a:pt x="219" y="531"/>
                  </a:cubicBezTo>
                  <a:moveTo>
                    <a:pt x="221" y="530"/>
                  </a:moveTo>
                  <a:cubicBezTo>
                    <a:pt x="221" y="530"/>
                    <a:pt x="221" y="530"/>
                    <a:pt x="220" y="530"/>
                  </a:cubicBezTo>
                  <a:cubicBezTo>
                    <a:pt x="221" y="530"/>
                    <a:pt x="221" y="530"/>
                    <a:pt x="221" y="530"/>
                  </a:cubicBezTo>
                  <a:moveTo>
                    <a:pt x="222" y="529"/>
                  </a:moveTo>
                  <a:cubicBezTo>
                    <a:pt x="222" y="530"/>
                    <a:pt x="222" y="530"/>
                    <a:pt x="222" y="530"/>
                  </a:cubicBezTo>
                  <a:cubicBezTo>
                    <a:pt x="222" y="530"/>
                    <a:pt x="222" y="530"/>
                    <a:pt x="222" y="529"/>
                  </a:cubicBezTo>
                  <a:moveTo>
                    <a:pt x="245" y="520"/>
                  </a:moveTo>
                  <a:cubicBezTo>
                    <a:pt x="237" y="523"/>
                    <a:pt x="229" y="526"/>
                    <a:pt x="222" y="529"/>
                  </a:cubicBezTo>
                  <a:cubicBezTo>
                    <a:pt x="230" y="526"/>
                    <a:pt x="237" y="523"/>
                    <a:pt x="245" y="520"/>
                  </a:cubicBezTo>
                  <a:moveTo>
                    <a:pt x="245" y="520"/>
                  </a:moveTo>
                  <a:cubicBezTo>
                    <a:pt x="245" y="520"/>
                    <a:pt x="245" y="520"/>
                    <a:pt x="245" y="520"/>
                  </a:cubicBezTo>
                  <a:cubicBezTo>
                    <a:pt x="245" y="520"/>
                    <a:pt x="245" y="520"/>
                    <a:pt x="245" y="520"/>
                  </a:cubicBezTo>
                  <a:moveTo>
                    <a:pt x="247" y="519"/>
                  </a:moveTo>
                  <a:cubicBezTo>
                    <a:pt x="247" y="519"/>
                    <a:pt x="247" y="519"/>
                    <a:pt x="247" y="519"/>
                  </a:cubicBezTo>
                  <a:cubicBezTo>
                    <a:pt x="247" y="519"/>
                    <a:pt x="247" y="519"/>
                    <a:pt x="247" y="519"/>
                  </a:cubicBezTo>
                  <a:moveTo>
                    <a:pt x="255" y="515"/>
                  </a:moveTo>
                  <a:cubicBezTo>
                    <a:pt x="253" y="516"/>
                    <a:pt x="250" y="517"/>
                    <a:pt x="248" y="519"/>
                  </a:cubicBezTo>
                  <a:cubicBezTo>
                    <a:pt x="250" y="517"/>
                    <a:pt x="253" y="516"/>
                    <a:pt x="255" y="515"/>
                  </a:cubicBezTo>
                  <a:moveTo>
                    <a:pt x="261" y="513"/>
                  </a:moveTo>
                  <a:cubicBezTo>
                    <a:pt x="259" y="514"/>
                    <a:pt x="257" y="514"/>
                    <a:pt x="255" y="515"/>
                  </a:cubicBezTo>
                  <a:cubicBezTo>
                    <a:pt x="257" y="515"/>
                    <a:pt x="259" y="514"/>
                    <a:pt x="261" y="513"/>
                  </a:cubicBezTo>
                  <a:moveTo>
                    <a:pt x="262" y="512"/>
                  </a:moveTo>
                  <a:cubicBezTo>
                    <a:pt x="262" y="512"/>
                    <a:pt x="262" y="513"/>
                    <a:pt x="261" y="513"/>
                  </a:cubicBezTo>
                  <a:cubicBezTo>
                    <a:pt x="262" y="513"/>
                    <a:pt x="262" y="513"/>
                    <a:pt x="262" y="512"/>
                  </a:cubicBezTo>
                  <a:moveTo>
                    <a:pt x="274" y="507"/>
                  </a:moveTo>
                  <a:cubicBezTo>
                    <a:pt x="270" y="509"/>
                    <a:pt x="266" y="511"/>
                    <a:pt x="262" y="512"/>
                  </a:cubicBezTo>
                  <a:cubicBezTo>
                    <a:pt x="266" y="511"/>
                    <a:pt x="270" y="509"/>
                    <a:pt x="274" y="507"/>
                  </a:cubicBezTo>
                  <a:moveTo>
                    <a:pt x="279" y="505"/>
                  </a:moveTo>
                  <a:cubicBezTo>
                    <a:pt x="277" y="506"/>
                    <a:pt x="276" y="507"/>
                    <a:pt x="274" y="507"/>
                  </a:cubicBezTo>
                  <a:cubicBezTo>
                    <a:pt x="276" y="507"/>
                    <a:pt x="277" y="506"/>
                    <a:pt x="279" y="505"/>
                  </a:cubicBezTo>
                  <a:moveTo>
                    <a:pt x="281" y="504"/>
                  </a:moveTo>
                  <a:cubicBezTo>
                    <a:pt x="281" y="505"/>
                    <a:pt x="280" y="505"/>
                    <a:pt x="279" y="505"/>
                  </a:cubicBezTo>
                  <a:cubicBezTo>
                    <a:pt x="280" y="505"/>
                    <a:pt x="280" y="505"/>
                    <a:pt x="281" y="504"/>
                  </a:cubicBezTo>
                  <a:moveTo>
                    <a:pt x="283" y="504"/>
                  </a:moveTo>
                  <a:cubicBezTo>
                    <a:pt x="282" y="504"/>
                    <a:pt x="282" y="504"/>
                    <a:pt x="282" y="504"/>
                  </a:cubicBezTo>
                  <a:cubicBezTo>
                    <a:pt x="282" y="504"/>
                    <a:pt x="282" y="504"/>
                    <a:pt x="283" y="504"/>
                  </a:cubicBezTo>
                  <a:moveTo>
                    <a:pt x="289" y="501"/>
                  </a:moveTo>
                  <a:cubicBezTo>
                    <a:pt x="287" y="502"/>
                    <a:pt x="285" y="503"/>
                    <a:pt x="283" y="503"/>
                  </a:cubicBezTo>
                  <a:cubicBezTo>
                    <a:pt x="285" y="503"/>
                    <a:pt x="287" y="502"/>
                    <a:pt x="289" y="501"/>
                  </a:cubicBezTo>
                  <a:moveTo>
                    <a:pt x="304" y="495"/>
                  </a:moveTo>
                  <a:cubicBezTo>
                    <a:pt x="299" y="497"/>
                    <a:pt x="294" y="499"/>
                    <a:pt x="289" y="501"/>
                  </a:cubicBezTo>
                  <a:cubicBezTo>
                    <a:pt x="294" y="499"/>
                    <a:pt x="299" y="497"/>
                    <a:pt x="304" y="495"/>
                  </a:cubicBezTo>
                  <a:moveTo>
                    <a:pt x="305" y="494"/>
                  </a:moveTo>
                  <a:cubicBezTo>
                    <a:pt x="305" y="494"/>
                    <a:pt x="304" y="494"/>
                    <a:pt x="304" y="495"/>
                  </a:cubicBezTo>
                  <a:cubicBezTo>
                    <a:pt x="304" y="494"/>
                    <a:pt x="305" y="494"/>
                    <a:pt x="305" y="494"/>
                  </a:cubicBezTo>
                  <a:moveTo>
                    <a:pt x="306" y="494"/>
                  </a:moveTo>
                  <a:cubicBezTo>
                    <a:pt x="306" y="494"/>
                    <a:pt x="306" y="494"/>
                    <a:pt x="306" y="494"/>
                  </a:cubicBezTo>
                  <a:cubicBezTo>
                    <a:pt x="306" y="494"/>
                    <a:pt x="306" y="494"/>
                    <a:pt x="306" y="494"/>
                  </a:cubicBezTo>
                  <a:moveTo>
                    <a:pt x="308" y="493"/>
                  </a:moveTo>
                  <a:cubicBezTo>
                    <a:pt x="308" y="493"/>
                    <a:pt x="308" y="493"/>
                    <a:pt x="308" y="493"/>
                  </a:cubicBezTo>
                  <a:cubicBezTo>
                    <a:pt x="308" y="493"/>
                    <a:pt x="308" y="493"/>
                    <a:pt x="308" y="493"/>
                  </a:cubicBezTo>
                  <a:moveTo>
                    <a:pt x="313" y="491"/>
                  </a:moveTo>
                  <a:cubicBezTo>
                    <a:pt x="312" y="491"/>
                    <a:pt x="311" y="492"/>
                    <a:pt x="310" y="492"/>
                  </a:cubicBezTo>
                  <a:cubicBezTo>
                    <a:pt x="311" y="492"/>
                    <a:pt x="312" y="491"/>
                    <a:pt x="313" y="491"/>
                  </a:cubicBezTo>
                  <a:moveTo>
                    <a:pt x="316" y="489"/>
                  </a:moveTo>
                  <a:cubicBezTo>
                    <a:pt x="315" y="490"/>
                    <a:pt x="314" y="490"/>
                    <a:pt x="313" y="491"/>
                  </a:cubicBezTo>
                  <a:cubicBezTo>
                    <a:pt x="314" y="490"/>
                    <a:pt x="315" y="490"/>
                    <a:pt x="316" y="489"/>
                  </a:cubicBezTo>
                  <a:moveTo>
                    <a:pt x="318" y="488"/>
                  </a:moveTo>
                  <a:cubicBezTo>
                    <a:pt x="318" y="489"/>
                    <a:pt x="317" y="489"/>
                    <a:pt x="316" y="489"/>
                  </a:cubicBezTo>
                  <a:cubicBezTo>
                    <a:pt x="317" y="489"/>
                    <a:pt x="318" y="489"/>
                    <a:pt x="318" y="488"/>
                  </a:cubicBezTo>
                  <a:moveTo>
                    <a:pt x="334" y="482"/>
                  </a:move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moveTo>
                    <a:pt x="343" y="478"/>
                  </a:moveTo>
                  <a:cubicBezTo>
                    <a:pt x="343" y="478"/>
                    <a:pt x="342" y="478"/>
                    <a:pt x="342" y="478"/>
                  </a:cubicBezTo>
                  <a:cubicBezTo>
                    <a:pt x="343" y="478"/>
                    <a:pt x="343" y="478"/>
                    <a:pt x="343" y="478"/>
                  </a:cubicBezTo>
                  <a:moveTo>
                    <a:pt x="347" y="476"/>
                  </a:moveTo>
                  <a:cubicBezTo>
                    <a:pt x="347" y="476"/>
                    <a:pt x="346" y="477"/>
                    <a:pt x="346" y="477"/>
                  </a:cubicBezTo>
                  <a:cubicBezTo>
                    <a:pt x="346" y="477"/>
                    <a:pt x="347" y="476"/>
                    <a:pt x="347" y="476"/>
                  </a:cubicBezTo>
                  <a:moveTo>
                    <a:pt x="351" y="475"/>
                  </a:moveTo>
                  <a:cubicBezTo>
                    <a:pt x="351" y="475"/>
                    <a:pt x="350" y="475"/>
                    <a:pt x="350" y="475"/>
                  </a:cubicBezTo>
                  <a:cubicBezTo>
                    <a:pt x="350" y="475"/>
                    <a:pt x="351" y="475"/>
                    <a:pt x="351" y="475"/>
                  </a:cubicBezTo>
                  <a:moveTo>
                    <a:pt x="354" y="473"/>
                  </a:moveTo>
                  <a:cubicBezTo>
                    <a:pt x="353" y="474"/>
                    <a:pt x="353" y="474"/>
                    <a:pt x="352" y="474"/>
                  </a:cubicBezTo>
                  <a:cubicBezTo>
                    <a:pt x="352" y="474"/>
                    <a:pt x="353" y="474"/>
                    <a:pt x="354" y="473"/>
                  </a:cubicBezTo>
                  <a:moveTo>
                    <a:pt x="355" y="473"/>
                  </a:moveTo>
                  <a:cubicBezTo>
                    <a:pt x="355" y="473"/>
                    <a:pt x="355" y="473"/>
                    <a:pt x="355" y="473"/>
                  </a:cubicBezTo>
                  <a:cubicBezTo>
                    <a:pt x="355" y="473"/>
                    <a:pt x="355" y="473"/>
                    <a:pt x="355" y="473"/>
                  </a:cubicBezTo>
                  <a:moveTo>
                    <a:pt x="356" y="473"/>
                  </a:moveTo>
                  <a:cubicBezTo>
                    <a:pt x="356" y="473"/>
                    <a:pt x="356" y="473"/>
                    <a:pt x="356" y="473"/>
                  </a:cubicBezTo>
                  <a:cubicBezTo>
                    <a:pt x="356" y="473"/>
                    <a:pt x="356" y="473"/>
                    <a:pt x="356" y="473"/>
                  </a:cubicBezTo>
                  <a:moveTo>
                    <a:pt x="361" y="470"/>
                  </a:moveTo>
                  <a:cubicBezTo>
                    <a:pt x="360" y="471"/>
                    <a:pt x="359" y="471"/>
                    <a:pt x="358" y="471"/>
                  </a:cubicBezTo>
                  <a:cubicBezTo>
                    <a:pt x="359" y="471"/>
                    <a:pt x="360" y="471"/>
                    <a:pt x="361" y="470"/>
                  </a:cubicBezTo>
                  <a:moveTo>
                    <a:pt x="368" y="467"/>
                  </a:moveTo>
                  <a:cubicBezTo>
                    <a:pt x="366" y="468"/>
                    <a:pt x="363" y="469"/>
                    <a:pt x="361" y="470"/>
                  </a:cubicBezTo>
                  <a:cubicBezTo>
                    <a:pt x="363" y="469"/>
                    <a:pt x="366" y="468"/>
                    <a:pt x="368" y="467"/>
                  </a:cubicBezTo>
                  <a:moveTo>
                    <a:pt x="380" y="462"/>
                  </a:moveTo>
                  <a:cubicBezTo>
                    <a:pt x="376" y="464"/>
                    <a:pt x="372" y="466"/>
                    <a:pt x="368" y="467"/>
                  </a:cubicBezTo>
                  <a:cubicBezTo>
                    <a:pt x="372" y="466"/>
                    <a:pt x="376" y="464"/>
                    <a:pt x="380" y="462"/>
                  </a:cubicBezTo>
                  <a:moveTo>
                    <a:pt x="381" y="462"/>
                  </a:moveTo>
                  <a:cubicBezTo>
                    <a:pt x="381" y="462"/>
                    <a:pt x="380" y="462"/>
                    <a:pt x="380" y="462"/>
                  </a:cubicBezTo>
                  <a:cubicBezTo>
                    <a:pt x="380" y="462"/>
                    <a:pt x="381" y="462"/>
                    <a:pt x="381" y="462"/>
                  </a:cubicBezTo>
                  <a:moveTo>
                    <a:pt x="383" y="461"/>
                  </a:moveTo>
                  <a:cubicBezTo>
                    <a:pt x="382" y="461"/>
                    <a:pt x="382" y="462"/>
                    <a:pt x="381" y="462"/>
                  </a:cubicBezTo>
                  <a:cubicBezTo>
                    <a:pt x="381" y="462"/>
                    <a:pt x="382" y="461"/>
                    <a:pt x="383" y="461"/>
                  </a:cubicBezTo>
                  <a:moveTo>
                    <a:pt x="383" y="461"/>
                  </a:moveTo>
                  <a:cubicBezTo>
                    <a:pt x="383" y="461"/>
                    <a:pt x="383" y="461"/>
                    <a:pt x="383" y="461"/>
                  </a:cubicBezTo>
                  <a:cubicBezTo>
                    <a:pt x="383" y="461"/>
                    <a:pt x="383" y="461"/>
                    <a:pt x="383" y="461"/>
                  </a:cubicBezTo>
                  <a:moveTo>
                    <a:pt x="389" y="458"/>
                  </a:moveTo>
                  <a:cubicBezTo>
                    <a:pt x="389" y="459"/>
                    <a:pt x="389" y="459"/>
                    <a:pt x="388" y="459"/>
                  </a:cubicBezTo>
                  <a:cubicBezTo>
                    <a:pt x="389" y="459"/>
                    <a:pt x="389" y="459"/>
                    <a:pt x="389" y="458"/>
                  </a:cubicBezTo>
                  <a:moveTo>
                    <a:pt x="396" y="455"/>
                  </a:moveTo>
                  <a:cubicBezTo>
                    <a:pt x="396" y="456"/>
                    <a:pt x="396" y="456"/>
                    <a:pt x="395" y="456"/>
                  </a:cubicBezTo>
                  <a:cubicBezTo>
                    <a:pt x="396" y="456"/>
                    <a:pt x="396" y="456"/>
                    <a:pt x="396" y="455"/>
                  </a:cubicBezTo>
                  <a:moveTo>
                    <a:pt x="399" y="454"/>
                  </a:moveTo>
                  <a:cubicBezTo>
                    <a:pt x="399" y="454"/>
                    <a:pt x="399" y="454"/>
                    <a:pt x="399" y="454"/>
                  </a:cubicBezTo>
                  <a:cubicBezTo>
                    <a:pt x="399" y="454"/>
                    <a:pt x="399" y="454"/>
                    <a:pt x="399" y="454"/>
                  </a:cubicBezTo>
                  <a:moveTo>
                    <a:pt x="403" y="452"/>
                  </a:moveTo>
                  <a:cubicBezTo>
                    <a:pt x="402" y="453"/>
                    <a:pt x="401" y="453"/>
                    <a:pt x="400" y="454"/>
                  </a:cubicBezTo>
                  <a:cubicBezTo>
                    <a:pt x="401" y="453"/>
                    <a:pt x="402" y="453"/>
                    <a:pt x="403" y="452"/>
                  </a:cubicBezTo>
                  <a:moveTo>
                    <a:pt x="405" y="452"/>
                  </a:moveTo>
                  <a:cubicBezTo>
                    <a:pt x="404" y="452"/>
                    <a:pt x="404" y="452"/>
                    <a:pt x="403" y="452"/>
                  </a:cubicBezTo>
                  <a:cubicBezTo>
                    <a:pt x="404" y="452"/>
                    <a:pt x="404" y="452"/>
                    <a:pt x="405" y="452"/>
                  </a:cubicBezTo>
                  <a:moveTo>
                    <a:pt x="406" y="451"/>
                  </a:moveTo>
                  <a:cubicBezTo>
                    <a:pt x="406" y="451"/>
                    <a:pt x="406" y="451"/>
                    <a:pt x="405" y="451"/>
                  </a:cubicBezTo>
                  <a:cubicBezTo>
                    <a:pt x="406" y="451"/>
                    <a:pt x="406" y="451"/>
                    <a:pt x="406" y="451"/>
                  </a:cubicBezTo>
                  <a:moveTo>
                    <a:pt x="409" y="450"/>
                  </a:moveTo>
                  <a:cubicBezTo>
                    <a:pt x="408" y="450"/>
                    <a:pt x="408" y="450"/>
                    <a:pt x="408" y="450"/>
                  </a:cubicBezTo>
                  <a:cubicBezTo>
                    <a:pt x="408" y="450"/>
                    <a:pt x="408" y="450"/>
                    <a:pt x="409" y="450"/>
                  </a:cubicBezTo>
                  <a:moveTo>
                    <a:pt x="412" y="449"/>
                  </a:moveTo>
                  <a:cubicBezTo>
                    <a:pt x="411" y="449"/>
                    <a:pt x="410" y="449"/>
                    <a:pt x="409" y="450"/>
                  </a:cubicBezTo>
                  <a:cubicBezTo>
                    <a:pt x="410" y="449"/>
                    <a:pt x="411" y="449"/>
                    <a:pt x="412" y="449"/>
                  </a:cubicBezTo>
                  <a:moveTo>
                    <a:pt x="414" y="448"/>
                  </a:moveTo>
                  <a:cubicBezTo>
                    <a:pt x="414" y="448"/>
                    <a:pt x="413" y="448"/>
                    <a:pt x="413" y="448"/>
                  </a:cubicBezTo>
                  <a:cubicBezTo>
                    <a:pt x="413" y="448"/>
                    <a:pt x="414" y="448"/>
                    <a:pt x="414" y="448"/>
                  </a:cubicBezTo>
                  <a:moveTo>
                    <a:pt x="417" y="446"/>
                  </a:moveTo>
                  <a:cubicBezTo>
                    <a:pt x="416" y="447"/>
                    <a:pt x="415" y="447"/>
                    <a:pt x="414" y="448"/>
                  </a:cubicBezTo>
                  <a:cubicBezTo>
                    <a:pt x="415" y="447"/>
                    <a:pt x="416" y="447"/>
                    <a:pt x="417" y="446"/>
                  </a:cubicBezTo>
                  <a:moveTo>
                    <a:pt x="422" y="445"/>
                  </a:moveTo>
                  <a:cubicBezTo>
                    <a:pt x="421" y="445"/>
                    <a:pt x="421" y="445"/>
                    <a:pt x="421" y="445"/>
                  </a:cubicBezTo>
                  <a:cubicBezTo>
                    <a:pt x="421" y="445"/>
                    <a:pt x="421" y="445"/>
                    <a:pt x="422" y="445"/>
                  </a:cubicBezTo>
                  <a:moveTo>
                    <a:pt x="423" y="444"/>
                  </a:moveTo>
                  <a:cubicBezTo>
                    <a:pt x="423" y="444"/>
                    <a:pt x="422" y="444"/>
                    <a:pt x="422" y="444"/>
                  </a:cubicBezTo>
                  <a:cubicBezTo>
                    <a:pt x="422" y="444"/>
                    <a:pt x="423" y="444"/>
                    <a:pt x="423" y="444"/>
                  </a:cubicBezTo>
                  <a:moveTo>
                    <a:pt x="433" y="440"/>
                  </a:moveTo>
                  <a:cubicBezTo>
                    <a:pt x="430" y="441"/>
                    <a:pt x="427" y="442"/>
                    <a:pt x="424" y="443"/>
                  </a:cubicBezTo>
                  <a:cubicBezTo>
                    <a:pt x="427" y="442"/>
                    <a:pt x="430" y="441"/>
                    <a:pt x="433" y="440"/>
                  </a:cubicBezTo>
                  <a:moveTo>
                    <a:pt x="434" y="439"/>
                  </a:moveTo>
                  <a:cubicBezTo>
                    <a:pt x="434" y="439"/>
                    <a:pt x="433" y="440"/>
                    <a:pt x="433" y="440"/>
                  </a:cubicBezTo>
                  <a:cubicBezTo>
                    <a:pt x="433" y="440"/>
                    <a:pt x="434" y="439"/>
                    <a:pt x="434" y="439"/>
                  </a:cubicBezTo>
                  <a:moveTo>
                    <a:pt x="439" y="437"/>
                  </a:moveTo>
                  <a:cubicBezTo>
                    <a:pt x="438" y="438"/>
                    <a:pt x="437" y="438"/>
                    <a:pt x="436" y="439"/>
                  </a:cubicBezTo>
                  <a:cubicBezTo>
                    <a:pt x="437" y="438"/>
                    <a:pt x="438" y="438"/>
                    <a:pt x="439" y="437"/>
                  </a:cubicBezTo>
                  <a:moveTo>
                    <a:pt x="441" y="436"/>
                  </a:moveTo>
                  <a:cubicBezTo>
                    <a:pt x="440" y="437"/>
                    <a:pt x="440" y="437"/>
                    <a:pt x="440" y="437"/>
                  </a:cubicBezTo>
                  <a:cubicBezTo>
                    <a:pt x="440" y="437"/>
                    <a:pt x="440" y="437"/>
                    <a:pt x="441" y="436"/>
                  </a:cubicBezTo>
                  <a:moveTo>
                    <a:pt x="443" y="435"/>
                  </a:moveTo>
                  <a:cubicBezTo>
                    <a:pt x="442" y="436"/>
                    <a:pt x="442" y="436"/>
                    <a:pt x="442" y="436"/>
                  </a:cubicBezTo>
                  <a:cubicBezTo>
                    <a:pt x="442" y="436"/>
                    <a:pt x="442" y="436"/>
                    <a:pt x="443" y="435"/>
                  </a:cubicBezTo>
                  <a:moveTo>
                    <a:pt x="444" y="435"/>
                  </a:moveTo>
                  <a:cubicBezTo>
                    <a:pt x="444" y="435"/>
                    <a:pt x="444" y="435"/>
                    <a:pt x="444" y="435"/>
                  </a:cubicBezTo>
                  <a:cubicBezTo>
                    <a:pt x="444" y="435"/>
                    <a:pt x="444" y="435"/>
                    <a:pt x="444" y="435"/>
                  </a:cubicBezTo>
                  <a:moveTo>
                    <a:pt x="446" y="434"/>
                  </a:moveTo>
                  <a:cubicBezTo>
                    <a:pt x="446" y="434"/>
                    <a:pt x="446" y="434"/>
                    <a:pt x="446" y="434"/>
                  </a:cubicBezTo>
                  <a:cubicBezTo>
                    <a:pt x="446" y="434"/>
                    <a:pt x="446" y="434"/>
                    <a:pt x="446" y="434"/>
                  </a:cubicBezTo>
                  <a:moveTo>
                    <a:pt x="452" y="432"/>
                  </a:moveTo>
                  <a:cubicBezTo>
                    <a:pt x="450" y="432"/>
                    <a:pt x="449" y="433"/>
                    <a:pt x="447" y="434"/>
                  </a:cubicBezTo>
                  <a:cubicBezTo>
                    <a:pt x="449" y="433"/>
                    <a:pt x="450" y="432"/>
                    <a:pt x="452" y="432"/>
                  </a:cubicBezTo>
                  <a:moveTo>
                    <a:pt x="461" y="428"/>
                  </a:moveTo>
                  <a:cubicBezTo>
                    <a:pt x="458" y="429"/>
                    <a:pt x="456" y="430"/>
                    <a:pt x="453" y="431"/>
                  </a:cubicBezTo>
                  <a:cubicBezTo>
                    <a:pt x="456" y="430"/>
                    <a:pt x="458" y="429"/>
                    <a:pt x="461" y="428"/>
                  </a:cubicBezTo>
                  <a:moveTo>
                    <a:pt x="464" y="426"/>
                  </a:moveTo>
                  <a:cubicBezTo>
                    <a:pt x="464" y="427"/>
                    <a:pt x="463" y="427"/>
                    <a:pt x="463" y="427"/>
                  </a:cubicBezTo>
                  <a:cubicBezTo>
                    <a:pt x="463" y="427"/>
                    <a:pt x="464" y="427"/>
                    <a:pt x="464" y="426"/>
                  </a:cubicBezTo>
                  <a:moveTo>
                    <a:pt x="468" y="425"/>
                  </a:moveTo>
                  <a:cubicBezTo>
                    <a:pt x="467" y="425"/>
                    <a:pt x="465" y="426"/>
                    <a:pt x="464" y="426"/>
                  </a:cubicBezTo>
                  <a:cubicBezTo>
                    <a:pt x="466" y="426"/>
                    <a:pt x="467" y="425"/>
                    <a:pt x="468" y="425"/>
                  </a:cubicBezTo>
                  <a:moveTo>
                    <a:pt x="472" y="423"/>
                  </a:moveTo>
                  <a:cubicBezTo>
                    <a:pt x="471" y="423"/>
                    <a:pt x="470" y="424"/>
                    <a:pt x="470" y="424"/>
                  </a:cubicBezTo>
                  <a:cubicBezTo>
                    <a:pt x="470" y="424"/>
                    <a:pt x="471" y="423"/>
                    <a:pt x="472" y="423"/>
                  </a:cubicBezTo>
                  <a:moveTo>
                    <a:pt x="484" y="418"/>
                  </a:moveTo>
                  <a:cubicBezTo>
                    <a:pt x="484" y="418"/>
                    <a:pt x="484" y="418"/>
                    <a:pt x="483" y="418"/>
                  </a:cubicBezTo>
                  <a:cubicBezTo>
                    <a:pt x="484" y="418"/>
                    <a:pt x="484" y="418"/>
                    <a:pt x="484" y="418"/>
                  </a:cubicBezTo>
                  <a:moveTo>
                    <a:pt x="485" y="417"/>
                  </a:moveTo>
                  <a:cubicBezTo>
                    <a:pt x="485" y="417"/>
                    <a:pt x="485" y="418"/>
                    <a:pt x="485" y="418"/>
                  </a:cubicBezTo>
                  <a:cubicBezTo>
                    <a:pt x="485" y="418"/>
                    <a:pt x="485" y="417"/>
                    <a:pt x="485" y="417"/>
                  </a:cubicBezTo>
                  <a:moveTo>
                    <a:pt x="488" y="416"/>
                  </a:moveTo>
                  <a:cubicBezTo>
                    <a:pt x="488" y="416"/>
                    <a:pt x="487" y="417"/>
                    <a:pt x="486" y="417"/>
                  </a:cubicBezTo>
                  <a:cubicBezTo>
                    <a:pt x="487" y="417"/>
                    <a:pt x="488" y="416"/>
                    <a:pt x="488" y="416"/>
                  </a:cubicBezTo>
                  <a:moveTo>
                    <a:pt x="491" y="415"/>
                  </a:moveTo>
                  <a:cubicBezTo>
                    <a:pt x="490" y="415"/>
                    <a:pt x="490" y="415"/>
                    <a:pt x="490" y="415"/>
                  </a:cubicBezTo>
                  <a:cubicBezTo>
                    <a:pt x="490" y="415"/>
                    <a:pt x="490" y="415"/>
                    <a:pt x="491" y="415"/>
                  </a:cubicBezTo>
                  <a:moveTo>
                    <a:pt x="491" y="415"/>
                  </a:moveTo>
                  <a:cubicBezTo>
                    <a:pt x="491" y="415"/>
                    <a:pt x="491" y="415"/>
                    <a:pt x="491" y="415"/>
                  </a:cubicBezTo>
                  <a:cubicBezTo>
                    <a:pt x="491" y="415"/>
                    <a:pt x="491" y="415"/>
                    <a:pt x="491" y="415"/>
                  </a:cubicBezTo>
                  <a:moveTo>
                    <a:pt x="498" y="412"/>
                  </a:moveTo>
                  <a:cubicBezTo>
                    <a:pt x="497" y="412"/>
                    <a:pt x="497" y="413"/>
                    <a:pt x="496" y="413"/>
                  </a:cubicBezTo>
                  <a:cubicBezTo>
                    <a:pt x="497" y="413"/>
                    <a:pt x="497" y="412"/>
                    <a:pt x="498" y="412"/>
                  </a:cubicBezTo>
                  <a:moveTo>
                    <a:pt x="501" y="411"/>
                  </a:moveTo>
                  <a:cubicBezTo>
                    <a:pt x="500" y="411"/>
                    <a:pt x="499" y="412"/>
                    <a:pt x="498" y="412"/>
                  </a:cubicBezTo>
                  <a:cubicBezTo>
                    <a:pt x="499" y="412"/>
                    <a:pt x="500" y="411"/>
                    <a:pt x="501" y="411"/>
                  </a:cubicBezTo>
                  <a:moveTo>
                    <a:pt x="515" y="405"/>
                  </a:moveTo>
                  <a:cubicBezTo>
                    <a:pt x="512" y="406"/>
                    <a:pt x="509" y="407"/>
                    <a:pt x="506" y="409"/>
                  </a:cubicBezTo>
                  <a:cubicBezTo>
                    <a:pt x="509" y="407"/>
                    <a:pt x="512" y="406"/>
                    <a:pt x="515" y="405"/>
                  </a:cubicBezTo>
                  <a:moveTo>
                    <a:pt x="520" y="403"/>
                  </a:moveTo>
                  <a:cubicBezTo>
                    <a:pt x="520" y="403"/>
                    <a:pt x="519" y="403"/>
                    <a:pt x="519" y="403"/>
                  </a:cubicBezTo>
                  <a:cubicBezTo>
                    <a:pt x="519" y="403"/>
                    <a:pt x="520" y="403"/>
                    <a:pt x="520" y="403"/>
                  </a:cubicBezTo>
                  <a:moveTo>
                    <a:pt x="523" y="401"/>
                  </a:moveTo>
                  <a:cubicBezTo>
                    <a:pt x="523" y="402"/>
                    <a:pt x="522" y="402"/>
                    <a:pt x="521" y="402"/>
                  </a:cubicBezTo>
                  <a:cubicBezTo>
                    <a:pt x="522" y="402"/>
                    <a:pt x="523" y="402"/>
                    <a:pt x="523" y="401"/>
                  </a:cubicBezTo>
                  <a:moveTo>
                    <a:pt x="524" y="401"/>
                  </a:moveTo>
                  <a:cubicBezTo>
                    <a:pt x="524" y="401"/>
                    <a:pt x="524" y="401"/>
                    <a:pt x="524" y="401"/>
                  </a:cubicBezTo>
                  <a:cubicBezTo>
                    <a:pt x="524" y="401"/>
                    <a:pt x="524" y="401"/>
                    <a:pt x="524" y="401"/>
                  </a:cubicBezTo>
                  <a:moveTo>
                    <a:pt x="531" y="398"/>
                  </a:moveTo>
                  <a:cubicBezTo>
                    <a:pt x="531" y="398"/>
                    <a:pt x="530" y="398"/>
                    <a:pt x="529" y="399"/>
                  </a:cubicBezTo>
                  <a:cubicBezTo>
                    <a:pt x="530" y="398"/>
                    <a:pt x="531" y="398"/>
                    <a:pt x="531" y="398"/>
                  </a:cubicBezTo>
                  <a:moveTo>
                    <a:pt x="536" y="396"/>
                  </a:moveTo>
                  <a:cubicBezTo>
                    <a:pt x="535" y="396"/>
                    <a:pt x="534" y="397"/>
                    <a:pt x="534" y="397"/>
                  </a:cubicBezTo>
                  <a:cubicBezTo>
                    <a:pt x="534" y="397"/>
                    <a:pt x="535" y="396"/>
                    <a:pt x="536" y="396"/>
                  </a:cubicBezTo>
                  <a:moveTo>
                    <a:pt x="539" y="395"/>
                  </a:moveTo>
                  <a:cubicBezTo>
                    <a:pt x="538" y="395"/>
                    <a:pt x="537" y="396"/>
                    <a:pt x="536" y="396"/>
                  </a:cubicBezTo>
                  <a:cubicBezTo>
                    <a:pt x="537" y="396"/>
                    <a:pt x="538" y="395"/>
                    <a:pt x="539" y="395"/>
                  </a:cubicBezTo>
                  <a:moveTo>
                    <a:pt x="560" y="386"/>
                  </a:moveTo>
                  <a:cubicBezTo>
                    <a:pt x="560" y="386"/>
                    <a:pt x="560" y="386"/>
                    <a:pt x="559" y="386"/>
                  </a:cubicBezTo>
                  <a:cubicBezTo>
                    <a:pt x="560" y="386"/>
                    <a:pt x="560" y="386"/>
                    <a:pt x="560" y="386"/>
                  </a:cubicBezTo>
                  <a:moveTo>
                    <a:pt x="561" y="385"/>
                  </a:moveTo>
                  <a:cubicBezTo>
                    <a:pt x="561" y="385"/>
                    <a:pt x="561" y="385"/>
                    <a:pt x="560" y="386"/>
                  </a:cubicBezTo>
                  <a:cubicBezTo>
                    <a:pt x="561" y="385"/>
                    <a:pt x="561" y="385"/>
                    <a:pt x="561" y="385"/>
                  </a:cubicBezTo>
                  <a:moveTo>
                    <a:pt x="562" y="385"/>
                  </a:moveTo>
                  <a:cubicBezTo>
                    <a:pt x="562" y="385"/>
                    <a:pt x="562" y="385"/>
                    <a:pt x="562" y="385"/>
                  </a:cubicBezTo>
                  <a:cubicBezTo>
                    <a:pt x="562" y="385"/>
                    <a:pt x="562" y="385"/>
                    <a:pt x="562" y="385"/>
                  </a:cubicBezTo>
                  <a:moveTo>
                    <a:pt x="566" y="383"/>
                  </a:moveTo>
                  <a:cubicBezTo>
                    <a:pt x="565" y="384"/>
                    <a:pt x="564" y="384"/>
                    <a:pt x="563" y="384"/>
                  </a:cubicBezTo>
                  <a:cubicBezTo>
                    <a:pt x="564" y="384"/>
                    <a:pt x="565" y="384"/>
                    <a:pt x="566" y="383"/>
                  </a:cubicBezTo>
                  <a:moveTo>
                    <a:pt x="566" y="383"/>
                  </a:moveTo>
                  <a:cubicBezTo>
                    <a:pt x="566" y="383"/>
                    <a:pt x="566" y="383"/>
                    <a:pt x="566" y="383"/>
                  </a:cubicBezTo>
                  <a:cubicBezTo>
                    <a:pt x="566" y="383"/>
                    <a:pt x="566" y="383"/>
                    <a:pt x="566" y="383"/>
                  </a:cubicBezTo>
                  <a:moveTo>
                    <a:pt x="578" y="378"/>
                  </a:moveTo>
                  <a:cubicBezTo>
                    <a:pt x="576" y="379"/>
                    <a:pt x="574" y="380"/>
                    <a:pt x="572" y="381"/>
                  </a:cubicBezTo>
                  <a:cubicBezTo>
                    <a:pt x="574" y="380"/>
                    <a:pt x="576" y="379"/>
                    <a:pt x="578" y="378"/>
                  </a:cubicBezTo>
                  <a:moveTo>
                    <a:pt x="580" y="377"/>
                  </a:moveTo>
                  <a:cubicBezTo>
                    <a:pt x="579" y="377"/>
                    <a:pt x="579" y="378"/>
                    <a:pt x="579" y="378"/>
                  </a:cubicBezTo>
                  <a:cubicBezTo>
                    <a:pt x="579" y="378"/>
                    <a:pt x="579" y="377"/>
                    <a:pt x="580" y="377"/>
                  </a:cubicBezTo>
                  <a:moveTo>
                    <a:pt x="583" y="376"/>
                  </a:moveTo>
                  <a:cubicBezTo>
                    <a:pt x="583" y="376"/>
                    <a:pt x="582" y="376"/>
                    <a:pt x="582" y="376"/>
                  </a:cubicBezTo>
                  <a:cubicBezTo>
                    <a:pt x="582" y="376"/>
                    <a:pt x="583" y="376"/>
                    <a:pt x="583" y="376"/>
                  </a:cubicBezTo>
                  <a:moveTo>
                    <a:pt x="584" y="375"/>
                  </a:moveTo>
                  <a:cubicBezTo>
                    <a:pt x="584" y="376"/>
                    <a:pt x="583" y="376"/>
                    <a:pt x="583" y="376"/>
                  </a:cubicBezTo>
                  <a:cubicBezTo>
                    <a:pt x="583" y="376"/>
                    <a:pt x="584" y="376"/>
                    <a:pt x="584" y="375"/>
                  </a:cubicBezTo>
                  <a:moveTo>
                    <a:pt x="585" y="375"/>
                  </a:moveTo>
                  <a:cubicBezTo>
                    <a:pt x="585" y="375"/>
                    <a:pt x="585" y="375"/>
                    <a:pt x="584" y="375"/>
                  </a:cubicBezTo>
                  <a:cubicBezTo>
                    <a:pt x="585" y="375"/>
                    <a:pt x="585" y="375"/>
                    <a:pt x="585" y="375"/>
                  </a:cubicBezTo>
                  <a:moveTo>
                    <a:pt x="588" y="374"/>
                  </a:moveTo>
                  <a:cubicBezTo>
                    <a:pt x="587" y="374"/>
                    <a:pt x="586" y="375"/>
                    <a:pt x="585" y="375"/>
                  </a:cubicBezTo>
                  <a:cubicBezTo>
                    <a:pt x="586" y="375"/>
                    <a:pt x="587" y="374"/>
                    <a:pt x="588" y="374"/>
                  </a:cubicBezTo>
                  <a:moveTo>
                    <a:pt x="590" y="373"/>
                  </a:moveTo>
                  <a:cubicBezTo>
                    <a:pt x="589" y="373"/>
                    <a:pt x="589" y="373"/>
                    <a:pt x="588" y="374"/>
                  </a:cubicBezTo>
                  <a:cubicBezTo>
                    <a:pt x="589" y="373"/>
                    <a:pt x="589" y="373"/>
                    <a:pt x="590" y="373"/>
                  </a:cubicBezTo>
                  <a:moveTo>
                    <a:pt x="592" y="372"/>
                  </a:moveTo>
                  <a:cubicBezTo>
                    <a:pt x="592" y="372"/>
                    <a:pt x="591" y="372"/>
                    <a:pt x="591" y="372"/>
                  </a:cubicBezTo>
                  <a:cubicBezTo>
                    <a:pt x="591" y="372"/>
                    <a:pt x="592" y="372"/>
                    <a:pt x="592" y="372"/>
                  </a:cubicBezTo>
                  <a:moveTo>
                    <a:pt x="594" y="371"/>
                  </a:moveTo>
                  <a:cubicBezTo>
                    <a:pt x="594" y="371"/>
                    <a:pt x="593" y="372"/>
                    <a:pt x="592" y="372"/>
                  </a:cubicBezTo>
                  <a:cubicBezTo>
                    <a:pt x="593" y="372"/>
                    <a:pt x="594" y="371"/>
                    <a:pt x="594" y="371"/>
                  </a:cubicBezTo>
                  <a:moveTo>
                    <a:pt x="599" y="369"/>
                  </a:moveTo>
                  <a:cubicBezTo>
                    <a:pt x="598" y="370"/>
                    <a:pt x="597" y="370"/>
                    <a:pt x="596" y="370"/>
                  </a:cubicBezTo>
                  <a:cubicBezTo>
                    <a:pt x="597" y="370"/>
                    <a:pt x="598" y="370"/>
                    <a:pt x="599" y="369"/>
                  </a:cubicBezTo>
                  <a:moveTo>
                    <a:pt x="603" y="368"/>
                  </a:moveTo>
                  <a:cubicBezTo>
                    <a:pt x="602" y="368"/>
                    <a:pt x="601" y="368"/>
                    <a:pt x="601" y="368"/>
                  </a:cubicBezTo>
                  <a:cubicBezTo>
                    <a:pt x="601" y="368"/>
                    <a:pt x="602" y="368"/>
                    <a:pt x="603" y="368"/>
                  </a:cubicBezTo>
                  <a:moveTo>
                    <a:pt x="604" y="367"/>
                  </a:moveTo>
                  <a:cubicBezTo>
                    <a:pt x="604" y="367"/>
                    <a:pt x="603" y="367"/>
                    <a:pt x="603" y="367"/>
                  </a:cubicBezTo>
                  <a:cubicBezTo>
                    <a:pt x="603" y="367"/>
                    <a:pt x="604" y="367"/>
                    <a:pt x="604" y="367"/>
                  </a:cubicBezTo>
                  <a:moveTo>
                    <a:pt x="605" y="367"/>
                  </a:moveTo>
                  <a:cubicBezTo>
                    <a:pt x="605" y="367"/>
                    <a:pt x="605" y="367"/>
                    <a:pt x="605" y="367"/>
                  </a:cubicBezTo>
                  <a:cubicBezTo>
                    <a:pt x="605" y="367"/>
                    <a:pt x="605" y="367"/>
                    <a:pt x="605" y="367"/>
                  </a:cubicBezTo>
                  <a:moveTo>
                    <a:pt x="609" y="365"/>
                  </a:moveTo>
                  <a:cubicBezTo>
                    <a:pt x="608" y="365"/>
                    <a:pt x="608" y="365"/>
                    <a:pt x="608" y="365"/>
                  </a:cubicBezTo>
                  <a:cubicBezTo>
                    <a:pt x="608" y="365"/>
                    <a:pt x="608" y="365"/>
                    <a:pt x="609" y="365"/>
                  </a:cubicBezTo>
                  <a:moveTo>
                    <a:pt x="610" y="364"/>
                  </a:moveTo>
                  <a:cubicBezTo>
                    <a:pt x="610" y="364"/>
                    <a:pt x="609" y="365"/>
                    <a:pt x="609" y="365"/>
                  </a:cubicBezTo>
                  <a:cubicBezTo>
                    <a:pt x="610" y="365"/>
                    <a:pt x="610" y="365"/>
                    <a:pt x="610" y="364"/>
                  </a:cubicBezTo>
                  <a:moveTo>
                    <a:pt x="611" y="364"/>
                  </a:moveTo>
                  <a:cubicBezTo>
                    <a:pt x="611" y="364"/>
                    <a:pt x="611" y="364"/>
                    <a:pt x="611" y="364"/>
                  </a:cubicBezTo>
                  <a:cubicBezTo>
                    <a:pt x="611" y="364"/>
                    <a:pt x="611" y="364"/>
                    <a:pt x="611" y="364"/>
                  </a:cubicBezTo>
                  <a:moveTo>
                    <a:pt x="646" y="349"/>
                  </a:moveTo>
                  <a:cubicBezTo>
                    <a:pt x="646" y="349"/>
                    <a:pt x="645" y="349"/>
                    <a:pt x="645" y="350"/>
                  </a:cubicBezTo>
                  <a:cubicBezTo>
                    <a:pt x="645" y="349"/>
                    <a:pt x="646" y="349"/>
                    <a:pt x="646" y="349"/>
                  </a:cubicBezTo>
                  <a:moveTo>
                    <a:pt x="652" y="347"/>
                  </a:moveTo>
                  <a:cubicBezTo>
                    <a:pt x="651" y="347"/>
                    <a:pt x="651" y="347"/>
                    <a:pt x="651" y="347"/>
                  </a:cubicBezTo>
                  <a:cubicBezTo>
                    <a:pt x="651" y="347"/>
                    <a:pt x="651" y="347"/>
                    <a:pt x="652" y="347"/>
                  </a:cubicBezTo>
                  <a:moveTo>
                    <a:pt x="653" y="346"/>
                  </a:moveTo>
                  <a:cubicBezTo>
                    <a:pt x="652" y="346"/>
                    <a:pt x="652" y="346"/>
                    <a:pt x="652" y="347"/>
                  </a:cubicBezTo>
                  <a:cubicBezTo>
                    <a:pt x="652" y="346"/>
                    <a:pt x="652" y="346"/>
                    <a:pt x="653" y="346"/>
                  </a:cubicBezTo>
                  <a:moveTo>
                    <a:pt x="654" y="346"/>
                  </a:moveTo>
                  <a:cubicBezTo>
                    <a:pt x="654" y="346"/>
                    <a:pt x="654" y="346"/>
                    <a:pt x="654" y="346"/>
                  </a:cubicBezTo>
                  <a:cubicBezTo>
                    <a:pt x="654" y="346"/>
                    <a:pt x="654" y="346"/>
                    <a:pt x="654" y="346"/>
                  </a:cubicBezTo>
                  <a:moveTo>
                    <a:pt x="657" y="344"/>
                  </a:moveTo>
                  <a:cubicBezTo>
                    <a:pt x="657" y="345"/>
                    <a:pt x="656" y="345"/>
                    <a:pt x="656" y="345"/>
                  </a:cubicBezTo>
                  <a:cubicBezTo>
                    <a:pt x="656" y="345"/>
                    <a:pt x="657" y="344"/>
                    <a:pt x="657" y="344"/>
                  </a:cubicBezTo>
                  <a:moveTo>
                    <a:pt x="660" y="343"/>
                  </a:moveTo>
                  <a:cubicBezTo>
                    <a:pt x="660" y="343"/>
                    <a:pt x="660" y="343"/>
                    <a:pt x="659" y="343"/>
                  </a:cubicBezTo>
                  <a:cubicBezTo>
                    <a:pt x="660" y="343"/>
                    <a:pt x="660" y="343"/>
                    <a:pt x="660" y="343"/>
                  </a:cubicBezTo>
                  <a:moveTo>
                    <a:pt x="662" y="342"/>
                  </a:moveTo>
                  <a:cubicBezTo>
                    <a:pt x="661" y="343"/>
                    <a:pt x="661" y="343"/>
                    <a:pt x="661" y="343"/>
                  </a:cubicBezTo>
                  <a:cubicBezTo>
                    <a:pt x="661" y="343"/>
                    <a:pt x="661" y="343"/>
                    <a:pt x="662" y="342"/>
                  </a:cubicBezTo>
                  <a:moveTo>
                    <a:pt x="663" y="342"/>
                  </a:moveTo>
                  <a:cubicBezTo>
                    <a:pt x="663" y="342"/>
                    <a:pt x="662" y="342"/>
                    <a:pt x="662" y="342"/>
                  </a:cubicBezTo>
                  <a:cubicBezTo>
                    <a:pt x="662" y="342"/>
                    <a:pt x="663" y="342"/>
                    <a:pt x="663" y="342"/>
                  </a:cubicBezTo>
                  <a:moveTo>
                    <a:pt x="666" y="341"/>
                  </a:moveTo>
                  <a:cubicBezTo>
                    <a:pt x="665" y="341"/>
                    <a:pt x="664" y="341"/>
                    <a:pt x="664" y="342"/>
                  </a:cubicBezTo>
                  <a:cubicBezTo>
                    <a:pt x="664" y="341"/>
                    <a:pt x="665" y="341"/>
                    <a:pt x="666" y="341"/>
                  </a:cubicBezTo>
                  <a:moveTo>
                    <a:pt x="668" y="340"/>
                  </a:moveTo>
                  <a:cubicBezTo>
                    <a:pt x="667" y="340"/>
                    <a:pt x="667" y="340"/>
                    <a:pt x="667" y="340"/>
                  </a:cubicBezTo>
                  <a:cubicBezTo>
                    <a:pt x="667" y="340"/>
                    <a:pt x="667" y="340"/>
                    <a:pt x="668" y="340"/>
                  </a:cubicBezTo>
                  <a:moveTo>
                    <a:pt x="670" y="339"/>
                  </a:moveTo>
                  <a:cubicBezTo>
                    <a:pt x="670" y="339"/>
                    <a:pt x="669" y="339"/>
                    <a:pt x="668" y="340"/>
                  </a:cubicBezTo>
                  <a:cubicBezTo>
                    <a:pt x="669" y="339"/>
                    <a:pt x="669" y="339"/>
                    <a:pt x="670" y="339"/>
                  </a:cubicBezTo>
                  <a:moveTo>
                    <a:pt x="672" y="338"/>
                  </a:moveTo>
                  <a:cubicBezTo>
                    <a:pt x="671" y="338"/>
                    <a:pt x="671" y="338"/>
                    <a:pt x="671" y="339"/>
                  </a:cubicBezTo>
                  <a:cubicBezTo>
                    <a:pt x="671" y="338"/>
                    <a:pt x="671" y="338"/>
                    <a:pt x="672" y="338"/>
                  </a:cubicBezTo>
                  <a:moveTo>
                    <a:pt x="673" y="338"/>
                  </a:moveTo>
                  <a:cubicBezTo>
                    <a:pt x="673" y="338"/>
                    <a:pt x="672" y="338"/>
                    <a:pt x="672" y="338"/>
                  </a:cubicBezTo>
                  <a:cubicBezTo>
                    <a:pt x="672" y="338"/>
                    <a:pt x="673" y="338"/>
                    <a:pt x="673" y="338"/>
                  </a:cubicBezTo>
                  <a:moveTo>
                    <a:pt x="674" y="337"/>
                  </a:moveTo>
                  <a:cubicBezTo>
                    <a:pt x="674" y="337"/>
                    <a:pt x="674" y="337"/>
                    <a:pt x="674" y="337"/>
                  </a:cubicBezTo>
                  <a:cubicBezTo>
                    <a:pt x="674" y="337"/>
                    <a:pt x="674" y="337"/>
                    <a:pt x="674" y="337"/>
                  </a:cubicBezTo>
                  <a:moveTo>
                    <a:pt x="686" y="332"/>
                  </a:moveTo>
                  <a:cubicBezTo>
                    <a:pt x="684" y="333"/>
                    <a:pt x="682" y="334"/>
                    <a:pt x="679" y="335"/>
                  </a:cubicBezTo>
                  <a:cubicBezTo>
                    <a:pt x="682" y="334"/>
                    <a:pt x="684" y="333"/>
                    <a:pt x="686" y="332"/>
                  </a:cubicBezTo>
                  <a:moveTo>
                    <a:pt x="687" y="332"/>
                  </a:moveTo>
                  <a:cubicBezTo>
                    <a:pt x="687" y="332"/>
                    <a:pt x="687" y="332"/>
                    <a:pt x="687" y="332"/>
                  </a:cubicBezTo>
                  <a:cubicBezTo>
                    <a:pt x="687" y="332"/>
                    <a:pt x="687" y="332"/>
                    <a:pt x="687" y="332"/>
                  </a:cubicBezTo>
                  <a:moveTo>
                    <a:pt x="692" y="330"/>
                  </a:moveTo>
                  <a:cubicBezTo>
                    <a:pt x="691" y="330"/>
                    <a:pt x="690" y="330"/>
                    <a:pt x="689" y="331"/>
                  </a:cubicBezTo>
                  <a:cubicBezTo>
                    <a:pt x="690" y="330"/>
                    <a:pt x="691" y="330"/>
                    <a:pt x="692" y="330"/>
                  </a:cubicBezTo>
                  <a:moveTo>
                    <a:pt x="701" y="326"/>
                  </a:moveTo>
                  <a:cubicBezTo>
                    <a:pt x="701" y="326"/>
                    <a:pt x="701" y="326"/>
                    <a:pt x="701" y="326"/>
                  </a:cubicBezTo>
                  <a:cubicBezTo>
                    <a:pt x="701" y="326"/>
                    <a:pt x="701" y="326"/>
                    <a:pt x="701" y="326"/>
                  </a:cubicBezTo>
                  <a:moveTo>
                    <a:pt x="703" y="325"/>
                  </a:moveTo>
                  <a:cubicBezTo>
                    <a:pt x="703" y="325"/>
                    <a:pt x="702" y="325"/>
                    <a:pt x="702" y="325"/>
                  </a:cubicBezTo>
                  <a:cubicBezTo>
                    <a:pt x="702" y="325"/>
                    <a:pt x="703" y="325"/>
                    <a:pt x="703" y="325"/>
                  </a:cubicBezTo>
                  <a:moveTo>
                    <a:pt x="708" y="323"/>
                  </a:moveTo>
                  <a:cubicBezTo>
                    <a:pt x="708" y="323"/>
                    <a:pt x="708" y="323"/>
                    <a:pt x="708" y="323"/>
                  </a:cubicBezTo>
                  <a:cubicBezTo>
                    <a:pt x="708" y="323"/>
                    <a:pt x="708" y="323"/>
                    <a:pt x="708" y="323"/>
                  </a:cubicBezTo>
                  <a:moveTo>
                    <a:pt x="713" y="320"/>
                  </a:moveTo>
                  <a:cubicBezTo>
                    <a:pt x="713" y="320"/>
                    <a:pt x="713" y="321"/>
                    <a:pt x="713" y="321"/>
                  </a:cubicBezTo>
                  <a:cubicBezTo>
                    <a:pt x="713" y="321"/>
                    <a:pt x="713" y="320"/>
                    <a:pt x="713" y="320"/>
                  </a:cubicBezTo>
                  <a:moveTo>
                    <a:pt x="719" y="318"/>
                  </a:moveTo>
                  <a:cubicBezTo>
                    <a:pt x="719" y="318"/>
                    <a:pt x="718" y="318"/>
                    <a:pt x="718" y="318"/>
                  </a:cubicBezTo>
                  <a:cubicBezTo>
                    <a:pt x="718" y="318"/>
                    <a:pt x="719" y="318"/>
                    <a:pt x="719" y="318"/>
                  </a:cubicBezTo>
                  <a:moveTo>
                    <a:pt x="723" y="316"/>
                  </a:moveTo>
                  <a:cubicBezTo>
                    <a:pt x="722" y="317"/>
                    <a:pt x="722" y="317"/>
                    <a:pt x="721" y="317"/>
                  </a:cubicBezTo>
                  <a:cubicBezTo>
                    <a:pt x="722" y="317"/>
                    <a:pt x="722" y="317"/>
                    <a:pt x="723" y="316"/>
                  </a:cubicBezTo>
                  <a:moveTo>
                    <a:pt x="731" y="313"/>
                  </a:moveTo>
                  <a:cubicBezTo>
                    <a:pt x="728" y="314"/>
                    <a:pt x="726" y="315"/>
                    <a:pt x="724" y="316"/>
                  </a:cubicBezTo>
                  <a:cubicBezTo>
                    <a:pt x="726" y="315"/>
                    <a:pt x="728" y="314"/>
                    <a:pt x="731" y="313"/>
                  </a:cubicBezTo>
                  <a:moveTo>
                    <a:pt x="733" y="312"/>
                  </a:moveTo>
                  <a:cubicBezTo>
                    <a:pt x="733" y="312"/>
                    <a:pt x="732" y="312"/>
                    <a:pt x="732" y="312"/>
                  </a:cubicBezTo>
                  <a:cubicBezTo>
                    <a:pt x="732" y="312"/>
                    <a:pt x="733" y="312"/>
                    <a:pt x="733" y="312"/>
                  </a:cubicBezTo>
                  <a:moveTo>
                    <a:pt x="747" y="306"/>
                  </a:moveTo>
                  <a:cubicBezTo>
                    <a:pt x="746" y="306"/>
                    <a:pt x="746" y="307"/>
                    <a:pt x="745" y="307"/>
                  </a:cubicBezTo>
                  <a:cubicBezTo>
                    <a:pt x="746" y="307"/>
                    <a:pt x="746" y="306"/>
                    <a:pt x="747" y="306"/>
                  </a:cubicBezTo>
                  <a:moveTo>
                    <a:pt x="750" y="305"/>
                  </a:moveTo>
                  <a:cubicBezTo>
                    <a:pt x="750" y="305"/>
                    <a:pt x="749" y="305"/>
                    <a:pt x="748" y="305"/>
                  </a:cubicBezTo>
                  <a:cubicBezTo>
                    <a:pt x="749" y="305"/>
                    <a:pt x="750" y="305"/>
                    <a:pt x="750" y="305"/>
                  </a:cubicBezTo>
                  <a:moveTo>
                    <a:pt x="755" y="303"/>
                  </a:moveTo>
                  <a:cubicBezTo>
                    <a:pt x="754" y="303"/>
                    <a:pt x="754" y="303"/>
                    <a:pt x="753" y="303"/>
                  </a:cubicBezTo>
                  <a:cubicBezTo>
                    <a:pt x="754" y="303"/>
                    <a:pt x="754" y="303"/>
                    <a:pt x="755" y="303"/>
                  </a:cubicBezTo>
                  <a:moveTo>
                    <a:pt x="758" y="301"/>
                  </a:moveTo>
                  <a:cubicBezTo>
                    <a:pt x="757" y="302"/>
                    <a:pt x="756" y="302"/>
                    <a:pt x="755" y="303"/>
                  </a:cubicBezTo>
                  <a:cubicBezTo>
                    <a:pt x="756" y="302"/>
                    <a:pt x="757" y="302"/>
                    <a:pt x="758" y="301"/>
                  </a:cubicBezTo>
                  <a:moveTo>
                    <a:pt x="761" y="300"/>
                  </a:moveTo>
                  <a:cubicBezTo>
                    <a:pt x="760" y="301"/>
                    <a:pt x="760" y="301"/>
                    <a:pt x="759" y="301"/>
                  </a:cubicBezTo>
                  <a:cubicBezTo>
                    <a:pt x="759" y="301"/>
                    <a:pt x="760" y="301"/>
                    <a:pt x="761" y="300"/>
                  </a:cubicBezTo>
                  <a:moveTo>
                    <a:pt x="762" y="300"/>
                  </a:moveTo>
                  <a:cubicBezTo>
                    <a:pt x="762" y="300"/>
                    <a:pt x="762" y="300"/>
                    <a:pt x="762" y="300"/>
                  </a:cubicBezTo>
                  <a:cubicBezTo>
                    <a:pt x="762" y="300"/>
                    <a:pt x="762" y="300"/>
                    <a:pt x="762" y="300"/>
                  </a:cubicBezTo>
                  <a:moveTo>
                    <a:pt x="764" y="299"/>
                  </a:moveTo>
                  <a:cubicBezTo>
                    <a:pt x="763" y="299"/>
                    <a:pt x="763" y="299"/>
                    <a:pt x="763" y="299"/>
                  </a:cubicBezTo>
                  <a:cubicBezTo>
                    <a:pt x="763" y="299"/>
                    <a:pt x="763" y="299"/>
                    <a:pt x="764" y="299"/>
                  </a:cubicBezTo>
                  <a:moveTo>
                    <a:pt x="765" y="298"/>
                  </a:moveTo>
                  <a:cubicBezTo>
                    <a:pt x="765" y="299"/>
                    <a:pt x="764" y="299"/>
                    <a:pt x="764" y="299"/>
                  </a:cubicBezTo>
                  <a:cubicBezTo>
                    <a:pt x="764" y="299"/>
                    <a:pt x="765" y="299"/>
                    <a:pt x="765" y="298"/>
                  </a:cubicBezTo>
                  <a:moveTo>
                    <a:pt x="768" y="297"/>
                  </a:moveTo>
                  <a:cubicBezTo>
                    <a:pt x="767" y="298"/>
                    <a:pt x="766" y="298"/>
                    <a:pt x="765" y="298"/>
                  </a:cubicBezTo>
                  <a:cubicBezTo>
                    <a:pt x="766" y="298"/>
                    <a:pt x="767" y="298"/>
                    <a:pt x="768" y="297"/>
                  </a:cubicBezTo>
                  <a:moveTo>
                    <a:pt x="772" y="295"/>
                  </a:moveTo>
                  <a:cubicBezTo>
                    <a:pt x="772" y="296"/>
                    <a:pt x="771" y="296"/>
                    <a:pt x="771" y="296"/>
                  </a:cubicBezTo>
                  <a:cubicBezTo>
                    <a:pt x="771" y="296"/>
                    <a:pt x="772" y="296"/>
                    <a:pt x="772" y="295"/>
                  </a:cubicBezTo>
                  <a:moveTo>
                    <a:pt x="778" y="293"/>
                  </a:moveTo>
                  <a:cubicBezTo>
                    <a:pt x="777" y="293"/>
                    <a:pt x="777" y="293"/>
                    <a:pt x="776" y="294"/>
                  </a:cubicBezTo>
                  <a:cubicBezTo>
                    <a:pt x="777" y="293"/>
                    <a:pt x="777" y="293"/>
                    <a:pt x="778" y="293"/>
                  </a:cubicBezTo>
                  <a:moveTo>
                    <a:pt x="779" y="292"/>
                  </a:moveTo>
                  <a:cubicBezTo>
                    <a:pt x="779" y="293"/>
                    <a:pt x="779" y="293"/>
                    <a:pt x="778" y="293"/>
                  </a:cubicBezTo>
                  <a:cubicBezTo>
                    <a:pt x="779" y="293"/>
                    <a:pt x="779" y="293"/>
                    <a:pt x="779" y="292"/>
                  </a:cubicBezTo>
                  <a:moveTo>
                    <a:pt x="784" y="291"/>
                  </a:moveTo>
                  <a:cubicBezTo>
                    <a:pt x="783" y="291"/>
                    <a:pt x="783" y="291"/>
                    <a:pt x="782" y="291"/>
                  </a:cubicBezTo>
                  <a:cubicBezTo>
                    <a:pt x="783" y="291"/>
                    <a:pt x="783" y="291"/>
                    <a:pt x="784" y="291"/>
                  </a:cubicBezTo>
                  <a:moveTo>
                    <a:pt x="786" y="290"/>
                  </a:moveTo>
                  <a:cubicBezTo>
                    <a:pt x="785" y="290"/>
                    <a:pt x="785" y="290"/>
                    <a:pt x="785" y="290"/>
                  </a:cubicBezTo>
                  <a:cubicBezTo>
                    <a:pt x="785" y="290"/>
                    <a:pt x="785" y="290"/>
                    <a:pt x="786" y="290"/>
                  </a:cubicBezTo>
                  <a:moveTo>
                    <a:pt x="788" y="289"/>
                  </a:moveTo>
                  <a:cubicBezTo>
                    <a:pt x="788" y="289"/>
                    <a:pt x="788" y="289"/>
                    <a:pt x="788" y="289"/>
                  </a:cubicBezTo>
                  <a:cubicBezTo>
                    <a:pt x="788" y="289"/>
                    <a:pt x="788" y="289"/>
                    <a:pt x="788" y="289"/>
                  </a:cubicBezTo>
                  <a:moveTo>
                    <a:pt x="811" y="279"/>
                  </a:moveTo>
                  <a:cubicBezTo>
                    <a:pt x="804" y="282"/>
                    <a:pt x="797" y="285"/>
                    <a:pt x="790" y="288"/>
                  </a:cubicBezTo>
                  <a:cubicBezTo>
                    <a:pt x="797" y="285"/>
                    <a:pt x="804" y="282"/>
                    <a:pt x="811" y="279"/>
                  </a:cubicBezTo>
                  <a:moveTo>
                    <a:pt x="814" y="278"/>
                  </a:moveTo>
                  <a:cubicBezTo>
                    <a:pt x="814" y="278"/>
                    <a:pt x="813" y="278"/>
                    <a:pt x="813" y="278"/>
                  </a:cubicBezTo>
                  <a:cubicBezTo>
                    <a:pt x="813" y="278"/>
                    <a:pt x="814" y="278"/>
                    <a:pt x="814" y="278"/>
                  </a:cubicBezTo>
                  <a:moveTo>
                    <a:pt x="816" y="277"/>
                  </a:moveTo>
                  <a:cubicBezTo>
                    <a:pt x="816" y="277"/>
                    <a:pt x="816" y="277"/>
                    <a:pt x="816" y="277"/>
                  </a:cubicBezTo>
                  <a:cubicBezTo>
                    <a:pt x="816" y="277"/>
                    <a:pt x="816" y="277"/>
                    <a:pt x="816" y="277"/>
                  </a:cubicBezTo>
                  <a:moveTo>
                    <a:pt x="830" y="271"/>
                  </a:moveTo>
                  <a:cubicBezTo>
                    <a:pt x="826" y="273"/>
                    <a:pt x="822" y="274"/>
                    <a:pt x="818" y="276"/>
                  </a:cubicBezTo>
                  <a:cubicBezTo>
                    <a:pt x="822" y="274"/>
                    <a:pt x="826" y="273"/>
                    <a:pt x="830" y="271"/>
                  </a:cubicBezTo>
                  <a:moveTo>
                    <a:pt x="831" y="271"/>
                  </a:moveTo>
                  <a:cubicBezTo>
                    <a:pt x="830" y="271"/>
                    <a:pt x="830" y="271"/>
                    <a:pt x="830" y="271"/>
                  </a:cubicBezTo>
                  <a:cubicBezTo>
                    <a:pt x="830" y="271"/>
                    <a:pt x="830" y="271"/>
                    <a:pt x="831" y="271"/>
                  </a:cubicBezTo>
                  <a:moveTo>
                    <a:pt x="839" y="267"/>
                  </a:moveTo>
                  <a:cubicBezTo>
                    <a:pt x="838" y="267"/>
                    <a:pt x="838" y="267"/>
                    <a:pt x="838" y="268"/>
                  </a:cubicBezTo>
                  <a:cubicBezTo>
                    <a:pt x="838" y="267"/>
                    <a:pt x="838" y="267"/>
                    <a:pt x="839" y="267"/>
                  </a:cubicBezTo>
                  <a:moveTo>
                    <a:pt x="841" y="266"/>
                  </a:moveTo>
                  <a:cubicBezTo>
                    <a:pt x="840" y="266"/>
                    <a:pt x="840" y="267"/>
                    <a:pt x="839" y="267"/>
                  </a:cubicBezTo>
                  <a:cubicBezTo>
                    <a:pt x="840" y="267"/>
                    <a:pt x="840" y="266"/>
                    <a:pt x="841" y="266"/>
                  </a:cubicBezTo>
                  <a:moveTo>
                    <a:pt x="845" y="265"/>
                  </a:moveTo>
                  <a:cubicBezTo>
                    <a:pt x="844" y="265"/>
                    <a:pt x="843" y="265"/>
                    <a:pt x="842" y="266"/>
                  </a:cubicBezTo>
                  <a:cubicBezTo>
                    <a:pt x="843" y="265"/>
                    <a:pt x="844" y="265"/>
                    <a:pt x="845" y="265"/>
                  </a:cubicBezTo>
                  <a:moveTo>
                    <a:pt x="850" y="262"/>
                  </a:moveTo>
                  <a:cubicBezTo>
                    <a:pt x="849" y="263"/>
                    <a:pt x="847" y="264"/>
                    <a:pt x="845" y="264"/>
                  </a:cubicBezTo>
                  <a:cubicBezTo>
                    <a:pt x="847" y="264"/>
                    <a:pt x="849" y="263"/>
                    <a:pt x="850" y="262"/>
                  </a:cubicBezTo>
                  <a:moveTo>
                    <a:pt x="853" y="261"/>
                  </a:moveTo>
                  <a:cubicBezTo>
                    <a:pt x="852" y="261"/>
                    <a:pt x="852" y="262"/>
                    <a:pt x="851" y="262"/>
                  </a:cubicBezTo>
                  <a:cubicBezTo>
                    <a:pt x="852" y="262"/>
                    <a:pt x="852" y="261"/>
                    <a:pt x="853" y="261"/>
                  </a:cubicBezTo>
                  <a:moveTo>
                    <a:pt x="855" y="260"/>
                  </a:moveTo>
                  <a:cubicBezTo>
                    <a:pt x="855" y="260"/>
                    <a:pt x="854" y="260"/>
                    <a:pt x="854" y="261"/>
                  </a:cubicBezTo>
                  <a:cubicBezTo>
                    <a:pt x="854" y="261"/>
                    <a:pt x="855" y="260"/>
                    <a:pt x="855" y="260"/>
                  </a:cubicBezTo>
                  <a:moveTo>
                    <a:pt x="856" y="260"/>
                  </a:moveTo>
                  <a:cubicBezTo>
                    <a:pt x="856" y="260"/>
                    <a:pt x="856" y="260"/>
                    <a:pt x="856" y="260"/>
                  </a:cubicBezTo>
                  <a:cubicBezTo>
                    <a:pt x="856" y="260"/>
                    <a:pt x="856" y="260"/>
                    <a:pt x="856" y="260"/>
                  </a:cubicBezTo>
                  <a:moveTo>
                    <a:pt x="861" y="258"/>
                  </a:moveTo>
                  <a:cubicBezTo>
                    <a:pt x="860" y="258"/>
                    <a:pt x="860" y="258"/>
                    <a:pt x="860" y="258"/>
                  </a:cubicBezTo>
                  <a:cubicBezTo>
                    <a:pt x="860" y="258"/>
                    <a:pt x="860" y="258"/>
                    <a:pt x="861" y="258"/>
                  </a:cubicBezTo>
                  <a:moveTo>
                    <a:pt x="867" y="255"/>
                  </a:moveTo>
                  <a:cubicBezTo>
                    <a:pt x="865" y="256"/>
                    <a:pt x="863" y="257"/>
                    <a:pt x="861" y="258"/>
                  </a:cubicBezTo>
                  <a:cubicBezTo>
                    <a:pt x="863" y="257"/>
                    <a:pt x="865" y="256"/>
                    <a:pt x="867" y="255"/>
                  </a:cubicBezTo>
                  <a:moveTo>
                    <a:pt x="868" y="255"/>
                  </a:moveTo>
                  <a:cubicBezTo>
                    <a:pt x="868" y="255"/>
                    <a:pt x="868" y="255"/>
                    <a:pt x="868" y="255"/>
                  </a:cubicBezTo>
                  <a:cubicBezTo>
                    <a:pt x="868" y="255"/>
                    <a:pt x="868" y="255"/>
                    <a:pt x="868" y="255"/>
                  </a:cubicBezTo>
                  <a:moveTo>
                    <a:pt x="872" y="253"/>
                  </a:moveTo>
                  <a:cubicBezTo>
                    <a:pt x="871" y="254"/>
                    <a:pt x="870" y="254"/>
                    <a:pt x="869" y="254"/>
                  </a:cubicBezTo>
                  <a:cubicBezTo>
                    <a:pt x="870" y="254"/>
                    <a:pt x="871" y="254"/>
                    <a:pt x="872" y="253"/>
                  </a:cubicBezTo>
                  <a:moveTo>
                    <a:pt x="877" y="251"/>
                  </a:moveTo>
                  <a:cubicBezTo>
                    <a:pt x="876" y="251"/>
                    <a:pt x="876" y="251"/>
                    <a:pt x="875" y="252"/>
                  </a:cubicBezTo>
                  <a:cubicBezTo>
                    <a:pt x="876" y="251"/>
                    <a:pt x="876" y="251"/>
                    <a:pt x="877" y="251"/>
                  </a:cubicBezTo>
                  <a:moveTo>
                    <a:pt x="879" y="250"/>
                  </a:moveTo>
                  <a:cubicBezTo>
                    <a:pt x="879" y="250"/>
                    <a:pt x="879" y="250"/>
                    <a:pt x="878" y="250"/>
                  </a:cubicBezTo>
                  <a:cubicBezTo>
                    <a:pt x="879" y="250"/>
                    <a:pt x="879" y="250"/>
                    <a:pt x="879" y="250"/>
                  </a:cubicBezTo>
                  <a:moveTo>
                    <a:pt x="881" y="249"/>
                  </a:moveTo>
                  <a:cubicBezTo>
                    <a:pt x="880" y="249"/>
                    <a:pt x="880" y="250"/>
                    <a:pt x="880" y="250"/>
                  </a:cubicBezTo>
                  <a:cubicBezTo>
                    <a:pt x="880" y="250"/>
                    <a:pt x="880" y="249"/>
                    <a:pt x="881" y="249"/>
                  </a:cubicBezTo>
                  <a:moveTo>
                    <a:pt x="891" y="245"/>
                  </a:moveTo>
                  <a:cubicBezTo>
                    <a:pt x="888" y="246"/>
                    <a:pt x="885" y="248"/>
                    <a:pt x="881" y="249"/>
                  </a:cubicBezTo>
                  <a:cubicBezTo>
                    <a:pt x="885" y="248"/>
                    <a:pt x="888" y="246"/>
                    <a:pt x="891" y="245"/>
                  </a:cubicBezTo>
                  <a:moveTo>
                    <a:pt x="897" y="242"/>
                  </a:moveTo>
                  <a:cubicBezTo>
                    <a:pt x="896" y="243"/>
                    <a:pt x="895" y="243"/>
                    <a:pt x="894" y="244"/>
                  </a:cubicBezTo>
                  <a:cubicBezTo>
                    <a:pt x="895" y="243"/>
                    <a:pt x="896" y="243"/>
                    <a:pt x="897" y="242"/>
                  </a:cubicBezTo>
                  <a:moveTo>
                    <a:pt x="902" y="240"/>
                  </a:moveTo>
                  <a:cubicBezTo>
                    <a:pt x="902" y="240"/>
                    <a:pt x="902" y="240"/>
                    <a:pt x="901" y="240"/>
                  </a:cubicBezTo>
                  <a:cubicBezTo>
                    <a:pt x="902" y="240"/>
                    <a:pt x="902" y="240"/>
                    <a:pt x="902" y="240"/>
                  </a:cubicBezTo>
                  <a:moveTo>
                    <a:pt x="903" y="240"/>
                  </a:moveTo>
                  <a:cubicBezTo>
                    <a:pt x="903" y="240"/>
                    <a:pt x="903" y="240"/>
                    <a:pt x="903" y="240"/>
                  </a:cubicBezTo>
                  <a:cubicBezTo>
                    <a:pt x="903" y="240"/>
                    <a:pt x="903" y="240"/>
                    <a:pt x="903" y="240"/>
                  </a:cubicBezTo>
                  <a:moveTo>
                    <a:pt x="910" y="237"/>
                  </a:moveTo>
                  <a:cubicBezTo>
                    <a:pt x="909" y="237"/>
                    <a:pt x="909" y="237"/>
                    <a:pt x="908" y="237"/>
                  </a:cubicBezTo>
                  <a:cubicBezTo>
                    <a:pt x="909" y="237"/>
                    <a:pt x="909" y="237"/>
                    <a:pt x="910" y="237"/>
                  </a:cubicBezTo>
                  <a:moveTo>
                    <a:pt x="911" y="236"/>
                  </a:moveTo>
                  <a:cubicBezTo>
                    <a:pt x="911" y="236"/>
                    <a:pt x="911" y="236"/>
                    <a:pt x="911" y="237"/>
                  </a:cubicBezTo>
                  <a:cubicBezTo>
                    <a:pt x="911" y="236"/>
                    <a:pt x="911" y="236"/>
                    <a:pt x="911" y="236"/>
                  </a:cubicBezTo>
                  <a:moveTo>
                    <a:pt x="913" y="235"/>
                  </a:moveTo>
                  <a:cubicBezTo>
                    <a:pt x="913" y="235"/>
                    <a:pt x="913" y="236"/>
                    <a:pt x="912" y="236"/>
                  </a:cubicBezTo>
                  <a:cubicBezTo>
                    <a:pt x="913" y="236"/>
                    <a:pt x="913" y="235"/>
                    <a:pt x="913" y="235"/>
                  </a:cubicBezTo>
                  <a:moveTo>
                    <a:pt x="914" y="235"/>
                  </a:moveTo>
                  <a:cubicBezTo>
                    <a:pt x="914" y="235"/>
                    <a:pt x="914" y="235"/>
                    <a:pt x="914" y="235"/>
                  </a:cubicBezTo>
                  <a:cubicBezTo>
                    <a:pt x="914" y="235"/>
                    <a:pt x="914" y="235"/>
                    <a:pt x="914" y="235"/>
                  </a:cubicBezTo>
                  <a:moveTo>
                    <a:pt x="918" y="233"/>
                  </a:moveTo>
                  <a:cubicBezTo>
                    <a:pt x="917" y="234"/>
                    <a:pt x="916" y="234"/>
                    <a:pt x="915" y="235"/>
                  </a:cubicBezTo>
                  <a:cubicBezTo>
                    <a:pt x="916" y="234"/>
                    <a:pt x="917" y="234"/>
                    <a:pt x="918" y="233"/>
                  </a:cubicBezTo>
                  <a:moveTo>
                    <a:pt x="919" y="233"/>
                  </a:moveTo>
                  <a:cubicBezTo>
                    <a:pt x="919" y="233"/>
                    <a:pt x="919" y="233"/>
                    <a:pt x="918" y="233"/>
                  </a:cubicBezTo>
                  <a:cubicBezTo>
                    <a:pt x="918" y="233"/>
                    <a:pt x="919" y="233"/>
                    <a:pt x="919" y="233"/>
                  </a:cubicBezTo>
                  <a:moveTo>
                    <a:pt x="936" y="226"/>
                  </a:moveTo>
                  <a:cubicBezTo>
                    <a:pt x="930" y="228"/>
                    <a:pt x="925" y="230"/>
                    <a:pt x="919" y="233"/>
                  </a:cubicBezTo>
                  <a:cubicBezTo>
                    <a:pt x="925" y="230"/>
                    <a:pt x="931" y="228"/>
                    <a:pt x="936" y="226"/>
                  </a:cubicBezTo>
                  <a:moveTo>
                    <a:pt x="939" y="225"/>
                  </a:moveTo>
                  <a:cubicBezTo>
                    <a:pt x="938" y="225"/>
                    <a:pt x="938" y="225"/>
                    <a:pt x="937" y="225"/>
                  </a:cubicBezTo>
                  <a:cubicBezTo>
                    <a:pt x="938" y="225"/>
                    <a:pt x="938" y="225"/>
                    <a:pt x="939" y="225"/>
                  </a:cubicBezTo>
                  <a:moveTo>
                    <a:pt x="940" y="224"/>
                  </a:moveTo>
                  <a:cubicBezTo>
                    <a:pt x="940" y="224"/>
                    <a:pt x="939" y="224"/>
                    <a:pt x="939" y="224"/>
                  </a:cubicBezTo>
                  <a:cubicBezTo>
                    <a:pt x="939" y="224"/>
                    <a:pt x="940" y="224"/>
                    <a:pt x="940" y="224"/>
                  </a:cubicBezTo>
                  <a:moveTo>
                    <a:pt x="942" y="223"/>
                  </a:moveTo>
                  <a:cubicBezTo>
                    <a:pt x="942" y="223"/>
                    <a:pt x="941" y="224"/>
                    <a:pt x="941" y="224"/>
                  </a:cubicBezTo>
                  <a:cubicBezTo>
                    <a:pt x="941" y="224"/>
                    <a:pt x="942" y="223"/>
                    <a:pt x="942" y="223"/>
                  </a:cubicBezTo>
                  <a:moveTo>
                    <a:pt x="943" y="223"/>
                  </a:moveTo>
                  <a:cubicBezTo>
                    <a:pt x="943" y="223"/>
                    <a:pt x="943" y="223"/>
                    <a:pt x="943" y="223"/>
                  </a:cubicBezTo>
                  <a:cubicBezTo>
                    <a:pt x="943" y="223"/>
                    <a:pt x="943" y="223"/>
                    <a:pt x="943" y="223"/>
                  </a:cubicBezTo>
                  <a:moveTo>
                    <a:pt x="946" y="221"/>
                  </a:moveTo>
                  <a:cubicBezTo>
                    <a:pt x="946" y="221"/>
                    <a:pt x="946" y="222"/>
                    <a:pt x="945" y="222"/>
                  </a:cubicBezTo>
                  <a:cubicBezTo>
                    <a:pt x="946" y="222"/>
                    <a:pt x="946" y="221"/>
                    <a:pt x="946" y="221"/>
                  </a:cubicBezTo>
                  <a:moveTo>
                    <a:pt x="949" y="220"/>
                  </a:moveTo>
                  <a:cubicBezTo>
                    <a:pt x="949" y="220"/>
                    <a:pt x="948" y="221"/>
                    <a:pt x="947" y="221"/>
                  </a:cubicBezTo>
                  <a:cubicBezTo>
                    <a:pt x="948" y="221"/>
                    <a:pt x="949" y="220"/>
                    <a:pt x="949" y="220"/>
                  </a:cubicBezTo>
                  <a:moveTo>
                    <a:pt x="954" y="218"/>
                  </a:moveTo>
                  <a:cubicBezTo>
                    <a:pt x="954" y="218"/>
                    <a:pt x="954" y="218"/>
                    <a:pt x="953" y="218"/>
                  </a:cubicBezTo>
                  <a:cubicBezTo>
                    <a:pt x="954" y="218"/>
                    <a:pt x="954" y="218"/>
                    <a:pt x="954" y="218"/>
                  </a:cubicBezTo>
                  <a:moveTo>
                    <a:pt x="957" y="217"/>
                  </a:moveTo>
                  <a:cubicBezTo>
                    <a:pt x="957" y="217"/>
                    <a:pt x="957" y="217"/>
                    <a:pt x="957" y="217"/>
                  </a:cubicBezTo>
                  <a:cubicBezTo>
                    <a:pt x="957" y="217"/>
                    <a:pt x="957" y="217"/>
                    <a:pt x="957" y="217"/>
                  </a:cubicBezTo>
                  <a:moveTo>
                    <a:pt x="959" y="216"/>
                  </a:moveTo>
                  <a:cubicBezTo>
                    <a:pt x="959" y="216"/>
                    <a:pt x="959" y="216"/>
                    <a:pt x="959" y="216"/>
                  </a:cubicBezTo>
                  <a:cubicBezTo>
                    <a:pt x="959" y="216"/>
                    <a:pt x="959" y="216"/>
                    <a:pt x="959" y="216"/>
                  </a:cubicBezTo>
                  <a:moveTo>
                    <a:pt x="961" y="215"/>
                  </a:moveTo>
                  <a:cubicBezTo>
                    <a:pt x="961" y="215"/>
                    <a:pt x="961" y="215"/>
                    <a:pt x="961" y="215"/>
                  </a:cubicBezTo>
                  <a:cubicBezTo>
                    <a:pt x="961" y="215"/>
                    <a:pt x="961" y="215"/>
                    <a:pt x="961" y="215"/>
                  </a:cubicBezTo>
                  <a:moveTo>
                    <a:pt x="966" y="213"/>
                  </a:moveTo>
                  <a:cubicBezTo>
                    <a:pt x="965" y="213"/>
                    <a:pt x="965" y="213"/>
                    <a:pt x="965" y="213"/>
                  </a:cubicBezTo>
                  <a:cubicBezTo>
                    <a:pt x="965" y="213"/>
                    <a:pt x="965" y="213"/>
                    <a:pt x="966" y="213"/>
                  </a:cubicBezTo>
                  <a:moveTo>
                    <a:pt x="967" y="212"/>
                  </a:moveTo>
                  <a:cubicBezTo>
                    <a:pt x="967" y="212"/>
                    <a:pt x="967" y="213"/>
                    <a:pt x="967" y="213"/>
                  </a:cubicBezTo>
                  <a:cubicBezTo>
                    <a:pt x="967" y="213"/>
                    <a:pt x="967" y="212"/>
                    <a:pt x="967" y="212"/>
                  </a:cubicBezTo>
                  <a:moveTo>
                    <a:pt x="972" y="210"/>
                  </a:moveTo>
                  <a:cubicBezTo>
                    <a:pt x="972" y="210"/>
                    <a:pt x="972" y="211"/>
                    <a:pt x="971" y="211"/>
                  </a:cubicBezTo>
                  <a:cubicBezTo>
                    <a:pt x="972" y="211"/>
                    <a:pt x="972" y="210"/>
                    <a:pt x="972" y="210"/>
                  </a:cubicBezTo>
                  <a:moveTo>
                    <a:pt x="974" y="210"/>
                  </a:moveTo>
                  <a:cubicBezTo>
                    <a:pt x="974" y="210"/>
                    <a:pt x="973" y="210"/>
                    <a:pt x="973" y="210"/>
                  </a:cubicBezTo>
                  <a:cubicBezTo>
                    <a:pt x="973" y="210"/>
                    <a:pt x="974" y="210"/>
                    <a:pt x="974" y="210"/>
                  </a:cubicBezTo>
                  <a:moveTo>
                    <a:pt x="979" y="208"/>
                  </a:moveTo>
                  <a:cubicBezTo>
                    <a:pt x="977" y="208"/>
                    <a:pt x="976" y="209"/>
                    <a:pt x="975" y="209"/>
                  </a:cubicBezTo>
                  <a:cubicBezTo>
                    <a:pt x="976" y="209"/>
                    <a:pt x="977" y="208"/>
                    <a:pt x="979" y="208"/>
                  </a:cubicBezTo>
                  <a:moveTo>
                    <a:pt x="980" y="207"/>
                  </a:moveTo>
                  <a:cubicBezTo>
                    <a:pt x="980" y="207"/>
                    <a:pt x="980" y="207"/>
                    <a:pt x="980" y="207"/>
                  </a:cubicBezTo>
                  <a:cubicBezTo>
                    <a:pt x="980" y="207"/>
                    <a:pt x="980" y="207"/>
                    <a:pt x="980" y="207"/>
                  </a:cubicBezTo>
                  <a:moveTo>
                    <a:pt x="987" y="204"/>
                  </a:moveTo>
                  <a:cubicBezTo>
                    <a:pt x="987" y="204"/>
                    <a:pt x="987" y="204"/>
                    <a:pt x="987" y="204"/>
                  </a:cubicBezTo>
                  <a:cubicBezTo>
                    <a:pt x="987" y="204"/>
                    <a:pt x="987" y="204"/>
                    <a:pt x="987" y="204"/>
                  </a:cubicBezTo>
                  <a:moveTo>
                    <a:pt x="989" y="203"/>
                  </a:moveTo>
                  <a:cubicBezTo>
                    <a:pt x="988" y="203"/>
                    <a:pt x="988" y="204"/>
                    <a:pt x="988" y="204"/>
                  </a:cubicBezTo>
                  <a:cubicBezTo>
                    <a:pt x="988" y="204"/>
                    <a:pt x="988" y="203"/>
                    <a:pt x="989" y="203"/>
                  </a:cubicBezTo>
                  <a:moveTo>
                    <a:pt x="1000" y="198"/>
                  </a:moveTo>
                  <a:cubicBezTo>
                    <a:pt x="997" y="200"/>
                    <a:pt x="993" y="202"/>
                    <a:pt x="989" y="203"/>
                  </a:cubicBezTo>
                  <a:cubicBezTo>
                    <a:pt x="993" y="202"/>
                    <a:pt x="997" y="200"/>
                    <a:pt x="1000" y="198"/>
                  </a:cubicBezTo>
                  <a:moveTo>
                    <a:pt x="1005" y="196"/>
                  </a:moveTo>
                  <a:cubicBezTo>
                    <a:pt x="1004" y="197"/>
                    <a:pt x="1003" y="197"/>
                    <a:pt x="1001" y="198"/>
                  </a:cubicBezTo>
                  <a:cubicBezTo>
                    <a:pt x="1003" y="197"/>
                    <a:pt x="1004" y="197"/>
                    <a:pt x="1005" y="196"/>
                  </a:cubicBezTo>
                  <a:moveTo>
                    <a:pt x="1009" y="195"/>
                  </a:moveTo>
                  <a:cubicBezTo>
                    <a:pt x="1008" y="195"/>
                    <a:pt x="1007" y="196"/>
                    <a:pt x="1006" y="196"/>
                  </a:cubicBezTo>
                  <a:cubicBezTo>
                    <a:pt x="1007" y="196"/>
                    <a:pt x="1008" y="195"/>
                    <a:pt x="1009" y="195"/>
                  </a:cubicBezTo>
                  <a:moveTo>
                    <a:pt x="1019" y="190"/>
                  </a:moveTo>
                  <a:cubicBezTo>
                    <a:pt x="1016" y="192"/>
                    <a:pt x="1013" y="193"/>
                    <a:pt x="1010" y="194"/>
                  </a:cubicBezTo>
                  <a:cubicBezTo>
                    <a:pt x="1013" y="193"/>
                    <a:pt x="1016" y="192"/>
                    <a:pt x="1019" y="190"/>
                  </a:cubicBezTo>
                  <a:moveTo>
                    <a:pt x="1022" y="189"/>
                  </a:moveTo>
                  <a:cubicBezTo>
                    <a:pt x="1021" y="189"/>
                    <a:pt x="1020" y="190"/>
                    <a:pt x="1019" y="190"/>
                  </a:cubicBezTo>
                  <a:cubicBezTo>
                    <a:pt x="1020" y="190"/>
                    <a:pt x="1021" y="189"/>
                    <a:pt x="1022" y="189"/>
                  </a:cubicBezTo>
                  <a:moveTo>
                    <a:pt x="1024" y="188"/>
                  </a:moveTo>
                  <a:cubicBezTo>
                    <a:pt x="1024" y="188"/>
                    <a:pt x="1023" y="189"/>
                    <a:pt x="1023" y="189"/>
                  </a:cubicBezTo>
                  <a:cubicBezTo>
                    <a:pt x="1023" y="189"/>
                    <a:pt x="1024" y="188"/>
                    <a:pt x="1024" y="188"/>
                  </a:cubicBezTo>
                  <a:moveTo>
                    <a:pt x="1026" y="187"/>
                  </a:moveTo>
                  <a:cubicBezTo>
                    <a:pt x="1026" y="188"/>
                    <a:pt x="1025" y="188"/>
                    <a:pt x="1024" y="188"/>
                  </a:cubicBezTo>
                  <a:cubicBezTo>
                    <a:pt x="1025" y="188"/>
                    <a:pt x="1026" y="188"/>
                    <a:pt x="1026" y="187"/>
                  </a:cubicBezTo>
                  <a:moveTo>
                    <a:pt x="1029" y="186"/>
                  </a:moveTo>
                  <a:cubicBezTo>
                    <a:pt x="1028" y="187"/>
                    <a:pt x="1028" y="187"/>
                    <a:pt x="1027" y="187"/>
                  </a:cubicBezTo>
                  <a:cubicBezTo>
                    <a:pt x="1028" y="187"/>
                    <a:pt x="1028" y="187"/>
                    <a:pt x="1029" y="186"/>
                  </a:cubicBezTo>
                  <a:moveTo>
                    <a:pt x="1031" y="185"/>
                  </a:moveTo>
                  <a:cubicBezTo>
                    <a:pt x="1030" y="186"/>
                    <a:pt x="1030" y="186"/>
                    <a:pt x="1029" y="186"/>
                  </a:cubicBezTo>
                  <a:cubicBezTo>
                    <a:pt x="1030" y="186"/>
                    <a:pt x="1030" y="186"/>
                    <a:pt x="1031" y="185"/>
                  </a:cubicBezTo>
                  <a:moveTo>
                    <a:pt x="1038" y="183"/>
                  </a:moveTo>
                  <a:cubicBezTo>
                    <a:pt x="1037" y="183"/>
                    <a:pt x="1037" y="183"/>
                    <a:pt x="1036" y="183"/>
                  </a:cubicBezTo>
                  <a:cubicBezTo>
                    <a:pt x="1037" y="183"/>
                    <a:pt x="1037" y="183"/>
                    <a:pt x="1038" y="183"/>
                  </a:cubicBezTo>
                  <a:moveTo>
                    <a:pt x="1039" y="182"/>
                  </a:moveTo>
                  <a:cubicBezTo>
                    <a:pt x="1039" y="182"/>
                    <a:pt x="1039" y="182"/>
                    <a:pt x="1038" y="182"/>
                  </a:cubicBezTo>
                  <a:cubicBezTo>
                    <a:pt x="1039" y="182"/>
                    <a:pt x="1039" y="182"/>
                    <a:pt x="1039" y="182"/>
                  </a:cubicBezTo>
                  <a:moveTo>
                    <a:pt x="1067" y="170"/>
                  </a:moveTo>
                  <a:cubicBezTo>
                    <a:pt x="1059" y="173"/>
                    <a:pt x="1052" y="176"/>
                    <a:pt x="1044" y="180"/>
                  </a:cubicBezTo>
                  <a:cubicBezTo>
                    <a:pt x="1052" y="176"/>
                    <a:pt x="1060" y="173"/>
                    <a:pt x="1067" y="170"/>
                  </a:cubicBezTo>
                  <a:moveTo>
                    <a:pt x="1077" y="166"/>
                  </a:moveTo>
                  <a:cubicBezTo>
                    <a:pt x="1074" y="167"/>
                    <a:pt x="1071" y="168"/>
                    <a:pt x="1068" y="170"/>
                  </a:cubicBezTo>
                  <a:cubicBezTo>
                    <a:pt x="1071" y="168"/>
                    <a:pt x="1074" y="167"/>
                    <a:pt x="1077" y="166"/>
                  </a:cubicBezTo>
                  <a:moveTo>
                    <a:pt x="1090" y="160"/>
                  </a:moveTo>
                  <a:cubicBezTo>
                    <a:pt x="1086" y="162"/>
                    <a:pt x="1081" y="164"/>
                    <a:pt x="1077" y="166"/>
                  </a:cubicBezTo>
                  <a:cubicBezTo>
                    <a:pt x="1081" y="164"/>
                    <a:pt x="1086" y="162"/>
                    <a:pt x="1090" y="160"/>
                  </a:cubicBezTo>
                  <a:moveTo>
                    <a:pt x="1096" y="158"/>
                  </a:moveTo>
                  <a:cubicBezTo>
                    <a:pt x="1095" y="158"/>
                    <a:pt x="1094" y="159"/>
                    <a:pt x="1093" y="159"/>
                  </a:cubicBezTo>
                  <a:cubicBezTo>
                    <a:pt x="1094" y="159"/>
                    <a:pt x="1095" y="158"/>
                    <a:pt x="1096" y="158"/>
                  </a:cubicBezTo>
                  <a:moveTo>
                    <a:pt x="1099" y="156"/>
                  </a:moveTo>
                  <a:cubicBezTo>
                    <a:pt x="1099" y="156"/>
                    <a:pt x="1099" y="156"/>
                    <a:pt x="1099" y="156"/>
                  </a:cubicBezTo>
                  <a:cubicBezTo>
                    <a:pt x="1099" y="156"/>
                    <a:pt x="1099" y="156"/>
                    <a:pt x="1099" y="156"/>
                  </a:cubicBezTo>
                  <a:moveTo>
                    <a:pt x="1100" y="156"/>
                  </a:moveTo>
                  <a:cubicBezTo>
                    <a:pt x="1100" y="156"/>
                    <a:pt x="1100" y="156"/>
                    <a:pt x="1100" y="156"/>
                  </a:cubicBezTo>
                  <a:cubicBezTo>
                    <a:pt x="1100" y="156"/>
                    <a:pt x="1100" y="156"/>
                    <a:pt x="1100" y="156"/>
                  </a:cubicBezTo>
                  <a:moveTo>
                    <a:pt x="1103" y="155"/>
                  </a:moveTo>
                  <a:cubicBezTo>
                    <a:pt x="1102" y="155"/>
                    <a:pt x="1101" y="155"/>
                    <a:pt x="1100" y="156"/>
                  </a:cubicBezTo>
                  <a:cubicBezTo>
                    <a:pt x="1101" y="155"/>
                    <a:pt x="1102" y="155"/>
                    <a:pt x="1103" y="155"/>
                  </a:cubicBezTo>
                  <a:moveTo>
                    <a:pt x="1110" y="152"/>
                  </a:moveTo>
                  <a:cubicBezTo>
                    <a:pt x="1108" y="153"/>
                    <a:pt x="1106" y="153"/>
                    <a:pt x="1104" y="154"/>
                  </a:cubicBezTo>
                  <a:cubicBezTo>
                    <a:pt x="1106" y="153"/>
                    <a:pt x="1108" y="153"/>
                    <a:pt x="1110" y="152"/>
                  </a:cubicBezTo>
                  <a:moveTo>
                    <a:pt x="1113" y="151"/>
                  </a:moveTo>
                  <a:cubicBezTo>
                    <a:pt x="1112" y="151"/>
                    <a:pt x="1111" y="151"/>
                    <a:pt x="1110" y="152"/>
                  </a:cubicBezTo>
                  <a:cubicBezTo>
                    <a:pt x="1111" y="151"/>
                    <a:pt x="1112" y="151"/>
                    <a:pt x="1113" y="151"/>
                  </a:cubicBezTo>
                  <a:moveTo>
                    <a:pt x="1119" y="148"/>
                  </a:moveTo>
                  <a:cubicBezTo>
                    <a:pt x="1117" y="149"/>
                    <a:pt x="1115" y="150"/>
                    <a:pt x="1113" y="150"/>
                  </a:cubicBezTo>
                  <a:cubicBezTo>
                    <a:pt x="1115" y="150"/>
                    <a:pt x="1117" y="149"/>
                    <a:pt x="1119" y="148"/>
                  </a:cubicBezTo>
                  <a:moveTo>
                    <a:pt x="1126" y="145"/>
                  </a:moveTo>
                  <a:cubicBezTo>
                    <a:pt x="1124" y="146"/>
                    <a:pt x="1122" y="147"/>
                    <a:pt x="1120" y="148"/>
                  </a:cubicBezTo>
                  <a:cubicBezTo>
                    <a:pt x="1122" y="147"/>
                    <a:pt x="1124" y="146"/>
                    <a:pt x="1126" y="145"/>
                  </a:cubicBezTo>
                  <a:moveTo>
                    <a:pt x="1130" y="143"/>
                  </a:moveTo>
                  <a:cubicBezTo>
                    <a:pt x="1129" y="144"/>
                    <a:pt x="1128" y="144"/>
                    <a:pt x="1126" y="145"/>
                  </a:cubicBezTo>
                  <a:cubicBezTo>
                    <a:pt x="1128" y="144"/>
                    <a:pt x="1129" y="144"/>
                    <a:pt x="1130" y="143"/>
                  </a:cubicBezTo>
                  <a:moveTo>
                    <a:pt x="1132" y="142"/>
                  </a:moveTo>
                  <a:cubicBezTo>
                    <a:pt x="1132" y="143"/>
                    <a:pt x="1131" y="143"/>
                    <a:pt x="1131" y="143"/>
                  </a:cubicBezTo>
                  <a:cubicBezTo>
                    <a:pt x="1131" y="143"/>
                    <a:pt x="1132" y="143"/>
                    <a:pt x="1132" y="142"/>
                  </a:cubicBezTo>
                  <a:moveTo>
                    <a:pt x="1133" y="142"/>
                  </a:moveTo>
                  <a:cubicBezTo>
                    <a:pt x="1133" y="142"/>
                    <a:pt x="1133" y="142"/>
                    <a:pt x="1132" y="142"/>
                  </a:cubicBezTo>
                  <a:cubicBezTo>
                    <a:pt x="1133" y="142"/>
                    <a:pt x="1133" y="142"/>
                    <a:pt x="1133" y="142"/>
                  </a:cubicBezTo>
                  <a:moveTo>
                    <a:pt x="1135" y="141"/>
                  </a:moveTo>
                  <a:cubicBezTo>
                    <a:pt x="1135" y="141"/>
                    <a:pt x="1135" y="141"/>
                    <a:pt x="1135" y="141"/>
                  </a:cubicBezTo>
                  <a:cubicBezTo>
                    <a:pt x="1135" y="141"/>
                    <a:pt x="1135" y="141"/>
                    <a:pt x="1135" y="141"/>
                  </a:cubicBezTo>
                  <a:moveTo>
                    <a:pt x="1136" y="140"/>
                  </a:moveTo>
                  <a:cubicBezTo>
                    <a:pt x="1136" y="141"/>
                    <a:pt x="1136" y="141"/>
                    <a:pt x="1136" y="141"/>
                  </a:cubicBezTo>
                  <a:cubicBezTo>
                    <a:pt x="1136" y="141"/>
                    <a:pt x="1136" y="141"/>
                    <a:pt x="1136" y="140"/>
                  </a:cubicBezTo>
                  <a:moveTo>
                    <a:pt x="1139" y="140"/>
                  </a:moveTo>
                  <a:cubicBezTo>
                    <a:pt x="1139" y="140"/>
                    <a:pt x="1139" y="140"/>
                    <a:pt x="1139" y="140"/>
                  </a:cubicBezTo>
                  <a:cubicBezTo>
                    <a:pt x="1139" y="140"/>
                    <a:pt x="1139" y="140"/>
                    <a:pt x="1139" y="140"/>
                  </a:cubicBezTo>
                  <a:moveTo>
                    <a:pt x="1147" y="136"/>
                  </a:moveTo>
                  <a:cubicBezTo>
                    <a:pt x="1147" y="136"/>
                    <a:pt x="1146" y="136"/>
                    <a:pt x="1146" y="136"/>
                  </a:cubicBezTo>
                  <a:cubicBezTo>
                    <a:pt x="1147" y="136"/>
                    <a:pt x="1147" y="136"/>
                    <a:pt x="1147" y="136"/>
                  </a:cubicBezTo>
                  <a:moveTo>
                    <a:pt x="1147" y="136"/>
                  </a:moveTo>
                  <a:cubicBezTo>
                    <a:pt x="1147" y="136"/>
                    <a:pt x="1147" y="136"/>
                    <a:pt x="1147" y="136"/>
                  </a:cubicBezTo>
                  <a:cubicBezTo>
                    <a:pt x="1147" y="136"/>
                    <a:pt x="1147" y="136"/>
                    <a:pt x="1147" y="136"/>
                  </a:cubicBezTo>
                  <a:moveTo>
                    <a:pt x="1151" y="134"/>
                  </a:moveTo>
                  <a:cubicBezTo>
                    <a:pt x="1151" y="134"/>
                    <a:pt x="1151" y="134"/>
                    <a:pt x="1151" y="134"/>
                  </a:cubicBezTo>
                  <a:cubicBezTo>
                    <a:pt x="1151" y="134"/>
                    <a:pt x="1151" y="134"/>
                    <a:pt x="1151" y="134"/>
                  </a:cubicBezTo>
                  <a:moveTo>
                    <a:pt x="1155" y="133"/>
                  </a:moveTo>
                  <a:cubicBezTo>
                    <a:pt x="1154" y="133"/>
                    <a:pt x="1154" y="133"/>
                    <a:pt x="1153" y="133"/>
                  </a:cubicBezTo>
                  <a:cubicBezTo>
                    <a:pt x="1154" y="133"/>
                    <a:pt x="1154" y="133"/>
                    <a:pt x="1155" y="133"/>
                  </a:cubicBezTo>
                  <a:moveTo>
                    <a:pt x="1155" y="132"/>
                  </a:moveTo>
                  <a:cubicBezTo>
                    <a:pt x="1155" y="133"/>
                    <a:pt x="1155" y="133"/>
                    <a:pt x="1155" y="133"/>
                  </a:cubicBezTo>
                  <a:cubicBezTo>
                    <a:pt x="1155" y="133"/>
                    <a:pt x="1155" y="133"/>
                    <a:pt x="1155" y="132"/>
                  </a:cubicBezTo>
                  <a:moveTo>
                    <a:pt x="1159" y="131"/>
                  </a:moveTo>
                  <a:cubicBezTo>
                    <a:pt x="1158" y="131"/>
                    <a:pt x="1157" y="132"/>
                    <a:pt x="1156" y="132"/>
                  </a:cubicBezTo>
                  <a:cubicBezTo>
                    <a:pt x="1157" y="132"/>
                    <a:pt x="1158" y="131"/>
                    <a:pt x="1159" y="131"/>
                  </a:cubicBezTo>
                  <a:moveTo>
                    <a:pt x="1160" y="130"/>
                  </a:moveTo>
                  <a:cubicBezTo>
                    <a:pt x="1160" y="130"/>
                    <a:pt x="1160" y="131"/>
                    <a:pt x="1159" y="131"/>
                  </a:cubicBezTo>
                  <a:cubicBezTo>
                    <a:pt x="1160" y="131"/>
                    <a:pt x="1160" y="130"/>
                    <a:pt x="1160" y="130"/>
                  </a:cubicBezTo>
                  <a:moveTo>
                    <a:pt x="1161" y="130"/>
                  </a:moveTo>
                  <a:cubicBezTo>
                    <a:pt x="1161" y="130"/>
                    <a:pt x="1161" y="130"/>
                    <a:pt x="1161" y="130"/>
                  </a:cubicBezTo>
                  <a:cubicBezTo>
                    <a:pt x="1161" y="130"/>
                    <a:pt x="1161" y="130"/>
                    <a:pt x="1161" y="130"/>
                  </a:cubicBezTo>
                  <a:moveTo>
                    <a:pt x="1163" y="129"/>
                  </a:moveTo>
                  <a:cubicBezTo>
                    <a:pt x="1163" y="129"/>
                    <a:pt x="1163" y="129"/>
                    <a:pt x="1162" y="129"/>
                  </a:cubicBezTo>
                  <a:cubicBezTo>
                    <a:pt x="1163" y="129"/>
                    <a:pt x="1163" y="129"/>
                    <a:pt x="1163" y="129"/>
                  </a:cubicBezTo>
                  <a:moveTo>
                    <a:pt x="1164" y="129"/>
                  </a:moveTo>
                  <a:cubicBezTo>
                    <a:pt x="1164" y="129"/>
                    <a:pt x="1164" y="129"/>
                    <a:pt x="1164" y="129"/>
                  </a:cubicBezTo>
                  <a:cubicBezTo>
                    <a:pt x="1164" y="129"/>
                    <a:pt x="1164" y="129"/>
                    <a:pt x="1164" y="129"/>
                  </a:cubicBezTo>
                  <a:moveTo>
                    <a:pt x="1169" y="127"/>
                  </a:moveTo>
                  <a:cubicBezTo>
                    <a:pt x="1169" y="127"/>
                    <a:pt x="1168" y="127"/>
                    <a:pt x="1168" y="127"/>
                  </a:cubicBezTo>
                  <a:cubicBezTo>
                    <a:pt x="1168" y="127"/>
                    <a:pt x="1169" y="127"/>
                    <a:pt x="1169" y="127"/>
                  </a:cubicBezTo>
                  <a:moveTo>
                    <a:pt x="1171" y="126"/>
                  </a:moveTo>
                  <a:cubicBezTo>
                    <a:pt x="1171" y="126"/>
                    <a:pt x="1171" y="126"/>
                    <a:pt x="1171" y="126"/>
                  </a:cubicBezTo>
                  <a:cubicBezTo>
                    <a:pt x="1171" y="126"/>
                    <a:pt x="1171" y="126"/>
                    <a:pt x="1171" y="126"/>
                  </a:cubicBezTo>
                  <a:moveTo>
                    <a:pt x="1172" y="125"/>
                  </a:moveTo>
                  <a:cubicBezTo>
                    <a:pt x="1172" y="126"/>
                    <a:pt x="1172" y="126"/>
                    <a:pt x="1171" y="126"/>
                  </a:cubicBezTo>
                  <a:cubicBezTo>
                    <a:pt x="1172" y="126"/>
                    <a:pt x="1172" y="126"/>
                    <a:pt x="1172" y="125"/>
                  </a:cubicBezTo>
                  <a:moveTo>
                    <a:pt x="1183" y="120"/>
                  </a:moveTo>
                  <a:cubicBezTo>
                    <a:pt x="1183" y="121"/>
                    <a:pt x="1182" y="121"/>
                    <a:pt x="1182" y="121"/>
                  </a:cubicBezTo>
                  <a:cubicBezTo>
                    <a:pt x="1182" y="121"/>
                    <a:pt x="1183" y="121"/>
                    <a:pt x="1183" y="120"/>
                  </a:cubicBezTo>
                  <a:moveTo>
                    <a:pt x="1187" y="119"/>
                  </a:moveTo>
                  <a:cubicBezTo>
                    <a:pt x="1187" y="119"/>
                    <a:pt x="1186" y="119"/>
                    <a:pt x="1186" y="119"/>
                  </a:cubicBezTo>
                  <a:cubicBezTo>
                    <a:pt x="1186" y="119"/>
                    <a:pt x="1187" y="119"/>
                    <a:pt x="1187" y="119"/>
                  </a:cubicBezTo>
                  <a:moveTo>
                    <a:pt x="1188" y="119"/>
                  </a:moveTo>
                  <a:cubicBezTo>
                    <a:pt x="1188" y="119"/>
                    <a:pt x="1187" y="119"/>
                    <a:pt x="1187" y="119"/>
                  </a:cubicBezTo>
                  <a:cubicBezTo>
                    <a:pt x="1187" y="119"/>
                    <a:pt x="1188" y="119"/>
                    <a:pt x="1188" y="119"/>
                  </a:cubicBezTo>
                  <a:moveTo>
                    <a:pt x="1188" y="118"/>
                  </a:moveTo>
                  <a:cubicBezTo>
                    <a:pt x="1188" y="118"/>
                    <a:pt x="1188" y="118"/>
                    <a:pt x="1188" y="119"/>
                  </a:cubicBezTo>
                  <a:cubicBezTo>
                    <a:pt x="1188" y="118"/>
                    <a:pt x="1188" y="118"/>
                    <a:pt x="1188" y="118"/>
                  </a:cubicBezTo>
                  <a:moveTo>
                    <a:pt x="1189" y="118"/>
                  </a:moveTo>
                  <a:cubicBezTo>
                    <a:pt x="1189" y="118"/>
                    <a:pt x="1189" y="118"/>
                    <a:pt x="1189" y="118"/>
                  </a:cubicBezTo>
                  <a:cubicBezTo>
                    <a:pt x="1189" y="118"/>
                    <a:pt x="1189" y="118"/>
                    <a:pt x="1189" y="118"/>
                  </a:cubicBezTo>
                  <a:moveTo>
                    <a:pt x="1206" y="111"/>
                  </a:moveTo>
                  <a:cubicBezTo>
                    <a:pt x="1206" y="111"/>
                    <a:pt x="1206" y="111"/>
                    <a:pt x="1205" y="111"/>
                  </a:cubicBezTo>
                  <a:cubicBezTo>
                    <a:pt x="1206" y="111"/>
                    <a:pt x="1206" y="111"/>
                    <a:pt x="1206" y="111"/>
                  </a:cubicBezTo>
                  <a:moveTo>
                    <a:pt x="1206" y="111"/>
                  </a:moveTo>
                  <a:cubicBezTo>
                    <a:pt x="1206" y="111"/>
                    <a:pt x="1206" y="111"/>
                    <a:pt x="1206" y="111"/>
                  </a:cubicBezTo>
                  <a:cubicBezTo>
                    <a:pt x="1206" y="111"/>
                    <a:pt x="1206" y="111"/>
                    <a:pt x="1206" y="111"/>
                  </a:cubicBezTo>
                  <a:moveTo>
                    <a:pt x="1210" y="109"/>
                  </a:moveTo>
                  <a:cubicBezTo>
                    <a:pt x="1209" y="109"/>
                    <a:pt x="1209" y="109"/>
                    <a:pt x="1209" y="110"/>
                  </a:cubicBezTo>
                  <a:cubicBezTo>
                    <a:pt x="1209" y="109"/>
                    <a:pt x="1209" y="109"/>
                    <a:pt x="1210" y="109"/>
                  </a:cubicBezTo>
                  <a:moveTo>
                    <a:pt x="1211" y="109"/>
                  </a:moveTo>
                  <a:cubicBezTo>
                    <a:pt x="1211" y="109"/>
                    <a:pt x="1211" y="109"/>
                    <a:pt x="1211" y="109"/>
                  </a:cubicBezTo>
                  <a:cubicBezTo>
                    <a:pt x="1211" y="109"/>
                    <a:pt x="1211" y="109"/>
                    <a:pt x="1211" y="109"/>
                  </a:cubicBezTo>
                  <a:moveTo>
                    <a:pt x="1212" y="108"/>
                  </a:moveTo>
                  <a:cubicBezTo>
                    <a:pt x="1212" y="108"/>
                    <a:pt x="1212" y="108"/>
                    <a:pt x="1212" y="109"/>
                  </a:cubicBezTo>
                  <a:cubicBezTo>
                    <a:pt x="1212" y="108"/>
                    <a:pt x="1212" y="108"/>
                    <a:pt x="1212" y="108"/>
                  </a:cubicBezTo>
                  <a:moveTo>
                    <a:pt x="1216" y="107"/>
                  </a:moveTo>
                  <a:cubicBezTo>
                    <a:pt x="1215" y="107"/>
                    <a:pt x="1214" y="107"/>
                    <a:pt x="1213" y="108"/>
                  </a:cubicBezTo>
                  <a:cubicBezTo>
                    <a:pt x="1214" y="107"/>
                    <a:pt x="1215" y="107"/>
                    <a:pt x="1216" y="107"/>
                  </a:cubicBezTo>
                  <a:moveTo>
                    <a:pt x="1216" y="106"/>
                  </a:moveTo>
                  <a:cubicBezTo>
                    <a:pt x="1216" y="106"/>
                    <a:pt x="1216" y="107"/>
                    <a:pt x="1216" y="107"/>
                  </a:cubicBezTo>
                  <a:cubicBezTo>
                    <a:pt x="1216" y="107"/>
                    <a:pt x="1216" y="106"/>
                    <a:pt x="1216" y="106"/>
                  </a:cubicBezTo>
                  <a:moveTo>
                    <a:pt x="1220" y="105"/>
                  </a:moveTo>
                  <a:cubicBezTo>
                    <a:pt x="1219" y="105"/>
                    <a:pt x="1219" y="105"/>
                    <a:pt x="1219" y="106"/>
                  </a:cubicBezTo>
                  <a:cubicBezTo>
                    <a:pt x="1219" y="105"/>
                    <a:pt x="1219" y="105"/>
                    <a:pt x="1220" y="105"/>
                  </a:cubicBezTo>
                  <a:moveTo>
                    <a:pt x="1224" y="103"/>
                  </a:moveTo>
                  <a:cubicBezTo>
                    <a:pt x="1222" y="104"/>
                    <a:pt x="1221" y="104"/>
                    <a:pt x="1220" y="105"/>
                  </a:cubicBezTo>
                  <a:cubicBezTo>
                    <a:pt x="1221" y="104"/>
                    <a:pt x="1222" y="104"/>
                    <a:pt x="1224" y="103"/>
                  </a:cubicBezTo>
                  <a:moveTo>
                    <a:pt x="1224" y="103"/>
                  </a:moveTo>
                  <a:cubicBezTo>
                    <a:pt x="1224" y="103"/>
                    <a:pt x="1224" y="103"/>
                    <a:pt x="1224" y="103"/>
                  </a:cubicBezTo>
                  <a:cubicBezTo>
                    <a:pt x="1224" y="103"/>
                    <a:pt x="1224" y="103"/>
                    <a:pt x="1224" y="103"/>
                  </a:cubicBezTo>
                  <a:moveTo>
                    <a:pt x="1229" y="101"/>
                  </a:moveTo>
                  <a:cubicBezTo>
                    <a:pt x="1228" y="102"/>
                    <a:pt x="1226" y="102"/>
                    <a:pt x="1225" y="103"/>
                  </a:cubicBezTo>
                  <a:cubicBezTo>
                    <a:pt x="1226" y="102"/>
                    <a:pt x="1228" y="102"/>
                    <a:pt x="1229" y="101"/>
                  </a:cubicBezTo>
                  <a:moveTo>
                    <a:pt x="1230" y="101"/>
                  </a:moveTo>
                  <a:cubicBezTo>
                    <a:pt x="1230" y="101"/>
                    <a:pt x="1230" y="101"/>
                    <a:pt x="1229" y="101"/>
                  </a:cubicBezTo>
                  <a:cubicBezTo>
                    <a:pt x="1230" y="101"/>
                    <a:pt x="1230" y="101"/>
                    <a:pt x="1230" y="101"/>
                  </a:cubicBezTo>
                  <a:moveTo>
                    <a:pt x="1230" y="101"/>
                  </a:moveTo>
                  <a:cubicBezTo>
                    <a:pt x="1230" y="101"/>
                    <a:pt x="1230" y="101"/>
                    <a:pt x="1230" y="101"/>
                  </a:cubicBezTo>
                  <a:cubicBezTo>
                    <a:pt x="1230" y="101"/>
                    <a:pt x="1230" y="101"/>
                    <a:pt x="1230" y="101"/>
                  </a:cubicBezTo>
                  <a:moveTo>
                    <a:pt x="1232" y="100"/>
                  </a:moveTo>
                  <a:cubicBezTo>
                    <a:pt x="1232" y="100"/>
                    <a:pt x="1232" y="100"/>
                    <a:pt x="1232" y="100"/>
                  </a:cubicBezTo>
                  <a:cubicBezTo>
                    <a:pt x="1232" y="100"/>
                    <a:pt x="1232" y="100"/>
                    <a:pt x="1232" y="100"/>
                  </a:cubicBezTo>
                  <a:moveTo>
                    <a:pt x="1233" y="99"/>
                  </a:moveTo>
                  <a:cubicBezTo>
                    <a:pt x="1233" y="99"/>
                    <a:pt x="1233" y="99"/>
                    <a:pt x="1233" y="99"/>
                  </a:cubicBezTo>
                  <a:cubicBezTo>
                    <a:pt x="1233" y="99"/>
                    <a:pt x="1233" y="99"/>
                    <a:pt x="1233" y="99"/>
                  </a:cubicBezTo>
                  <a:moveTo>
                    <a:pt x="1237" y="98"/>
                  </a:moveTo>
                  <a:cubicBezTo>
                    <a:pt x="1237" y="98"/>
                    <a:pt x="1237" y="98"/>
                    <a:pt x="1237" y="98"/>
                  </a:cubicBezTo>
                  <a:cubicBezTo>
                    <a:pt x="1237" y="98"/>
                    <a:pt x="1237" y="98"/>
                    <a:pt x="1237" y="98"/>
                  </a:cubicBezTo>
                  <a:moveTo>
                    <a:pt x="1242" y="96"/>
                  </a:moveTo>
                  <a:cubicBezTo>
                    <a:pt x="1242" y="96"/>
                    <a:pt x="1242" y="96"/>
                    <a:pt x="1242" y="96"/>
                  </a:cubicBezTo>
                  <a:cubicBezTo>
                    <a:pt x="1242" y="96"/>
                    <a:pt x="1242" y="96"/>
                    <a:pt x="1242" y="96"/>
                  </a:cubicBezTo>
                  <a:moveTo>
                    <a:pt x="1249" y="93"/>
                  </a:moveTo>
                  <a:cubicBezTo>
                    <a:pt x="1247" y="94"/>
                    <a:pt x="1245" y="94"/>
                    <a:pt x="1243" y="95"/>
                  </a:cubicBezTo>
                  <a:cubicBezTo>
                    <a:pt x="1245" y="94"/>
                    <a:pt x="1247" y="94"/>
                    <a:pt x="1249" y="93"/>
                  </a:cubicBezTo>
                  <a:moveTo>
                    <a:pt x="1252" y="91"/>
                  </a:moveTo>
                  <a:cubicBezTo>
                    <a:pt x="1251" y="92"/>
                    <a:pt x="1250" y="92"/>
                    <a:pt x="1249" y="93"/>
                  </a:cubicBezTo>
                  <a:cubicBezTo>
                    <a:pt x="1250" y="92"/>
                    <a:pt x="1251" y="92"/>
                    <a:pt x="1252" y="91"/>
                  </a:cubicBezTo>
                  <a:moveTo>
                    <a:pt x="1254" y="90"/>
                  </a:moveTo>
                  <a:cubicBezTo>
                    <a:pt x="1254" y="91"/>
                    <a:pt x="1253" y="91"/>
                    <a:pt x="1253" y="91"/>
                  </a:cubicBezTo>
                  <a:cubicBezTo>
                    <a:pt x="1253" y="91"/>
                    <a:pt x="1254" y="91"/>
                    <a:pt x="1254" y="90"/>
                  </a:cubicBezTo>
                  <a:moveTo>
                    <a:pt x="1258" y="89"/>
                  </a:moveTo>
                  <a:cubicBezTo>
                    <a:pt x="1257" y="89"/>
                    <a:pt x="1256" y="90"/>
                    <a:pt x="1255" y="90"/>
                  </a:cubicBezTo>
                  <a:cubicBezTo>
                    <a:pt x="1256" y="90"/>
                    <a:pt x="1257" y="89"/>
                    <a:pt x="1258" y="89"/>
                  </a:cubicBezTo>
                  <a:moveTo>
                    <a:pt x="1259" y="88"/>
                  </a:moveTo>
                  <a:cubicBezTo>
                    <a:pt x="1259" y="88"/>
                    <a:pt x="1259" y="88"/>
                    <a:pt x="1259" y="89"/>
                  </a:cubicBezTo>
                  <a:cubicBezTo>
                    <a:pt x="1259" y="88"/>
                    <a:pt x="1259" y="88"/>
                    <a:pt x="1259" y="88"/>
                  </a:cubicBezTo>
                  <a:moveTo>
                    <a:pt x="1261" y="87"/>
                  </a:moveTo>
                  <a:cubicBezTo>
                    <a:pt x="1261" y="87"/>
                    <a:pt x="1261" y="87"/>
                    <a:pt x="1261" y="88"/>
                  </a:cubicBezTo>
                  <a:cubicBezTo>
                    <a:pt x="1261" y="87"/>
                    <a:pt x="1261" y="87"/>
                    <a:pt x="1261" y="87"/>
                  </a:cubicBezTo>
                  <a:moveTo>
                    <a:pt x="1266" y="86"/>
                  </a:moveTo>
                  <a:cubicBezTo>
                    <a:pt x="1265" y="86"/>
                    <a:pt x="1265" y="86"/>
                    <a:pt x="1264" y="86"/>
                  </a:cubicBezTo>
                  <a:cubicBezTo>
                    <a:pt x="1265" y="86"/>
                    <a:pt x="1265" y="86"/>
                    <a:pt x="1266" y="86"/>
                  </a:cubicBezTo>
                  <a:moveTo>
                    <a:pt x="1267" y="85"/>
                  </a:moveTo>
                  <a:cubicBezTo>
                    <a:pt x="1267" y="85"/>
                    <a:pt x="1267" y="85"/>
                    <a:pt x="1267" y="85"/>
                  </a:cubicBezTo>
                  <a:cubicBezTo>
                    <a:pt x="1267" y="85"/>
                    <a:pt x="1267" y="85"/>
                    <a:pt x="1267" y="85"/>
                  </a:cubicBezTo>
                  <a:moveTo>
                    <a:pt x="1269" y="84"/>
                  </a:moveTo>
                  <a:cubicBezTo>
                    <a:pt x="1269" y="84"/>
                    <a:pt x="1269" y="84"/>
                    <a:pt x="1269" y="84"/>
                  </a:cubicBezTo>
                  <a:cubicBezTo>
                    <a:pt x="1269" y="84"/>
                    <a:pt x="1269" y="84"/>
                    <a:pt x="1269" y="84"/>
                  </a:cubicBezTo>
                  <a:moveTo>
                    <a:pt x="1272" y="83"/>
                  </a:moveTo>
                  <a:cubicBezTo>
                    <a:pt x="1272" y="83"/>
                    <a:pt x="1272" y="83"/>
                    <a:pt x="1272" y="83"/>
                  </a:cubicBezTo>
                  <a:cubicBezTo>
                    <a:pt x="1272" y="83"/>
                    <a:pt x="1272" y="83"/>
                    <a:pt x="1272" y="83"/>
                  </a:cubicBezTo>
                  <a:moveTo>
                    <a:pt x="1276" y="81"/>
                  </a:moveTo>
                  <a:cubicBezTo>
                    <a:pt x="1275" y="81"/>
                    <a:pt x="1275" y="82"/>
                    <a:pt x="1274" y="82"/>
                  </a:cubicBezTo>
                  <a:cubicBezTo>
                    <a:pt x="1275" y="82"/>
                    <a:pt x="1275" y="81"/>
                    <a:pt x="1276" y="81"/>
                  </a:cubicBezTo>
                  <a:moveTo>
                    <a:pt x="1276" y="81"/>
                  </a:moveTo>
                  <a:cubicBezTo>
                    <a:pt x="1276" y="81"/>
                    <a:pt x="1276" y="81"/>
                    <a:pt x="1276" y="81"/>
                  </a:cubicBezTo>
                  <a:cubicBezTo>
                    <a:pt x="1276" y="81"/>
                    <a:pt x="1276" y="81"/>
                    <a:pt x="1276" y="81"/>
                  </a:cubicBezTo>
                  <a:moveTo>
                    <a:pt x="1278" y="80"/>
                  </a:moveTo>
                  <a:cubicBezTo>
                    <a:pt x="1277" y="81"/>
                    <a:pt x="1277" y="81"/>
                    <a:pt x="1277" y="81"/>
                  </a:cubicBezTo>
                  <a:cubicBezTo>
                    <a:pt x="1277" y="81"/>
                    <a:pt x="1277" y="81"/>
                    <a:pt x="1278" y="80"/>
                  </a:cubicBezTo>
                  <a:moveTo>
                    <a:pt x="1286" y="77"/>
                  </a:moveTo>
                  <a:cubicBezTo>
                    <a:pt x="1283" y="78"/>
                    <a:pt x="1280" y="79"/>
                    <a:pt x="1278" y="80"/>
                  </a:cubicBezTo>
                  <a:cubicBezTo>
                    <a:pt x="1281" y="79"/>
                    <a:pt x="1283" y="78"/>
                    <a:pt x="1286" y="77"/>
                  </a:cubicBezTo>
                  <a:moveTo>
                    <a:pt x="1290" y="75"/>
                  </a:moveTo>
                  <a:cubicBezTo>
                    <a:pt x="1289" y="76"/>
                    <a:pt x="1288" y="76"/>
                    <a:pt x="1286" y="77"/>
                  </a:cubicBezTo>
                  <a:cubicBezTo>
                    <a:pt x="1288" y="76"/>
                    <a:pt x="1289" y="76"/>
                    <a:pt x="1290" y="75"/>
                  </a:cubicBezTo>
                  <a:moveTo>
                    <a:pt x="1291" y="75"/>
                  </a:moveTo>
                  <a:cubicBezTo>
                    <a:pt x="1291" y="75"/>
                    <a:pt x="1290" y="75"/>
                    <a:pt x="1290" y="75"/>
                  </a:cubicBezTo>
                  <a:cubicBezTo>
                    <a:pt x="1290" y="75"/>
                    <a:pt x="1291" y="75"/>
                    <a:pt x="1291" y="75"/>
                  </a:cubicBezTo>
                  <a:moveTo>
                    <a:pt x="1291" y="75"/>
                  </a:moveTo>
                  <a:cubicBezTo>
                    <a:pt x="1291" y="75"/>
                    <a:pt x="1291" y="75"/>
                    <a:pt x="1291" y="75"/>
                  </a:cubicBezTo>
                  <a:cubicBezTo>
                    <a:pt x="1291" y="75"/>
                    <a:pt x="1291" y="75"/>
                    <a:pt x="1291" y="75"/>
                  </a:cubicBezTo>
                  <a:moveTo>
                    <a:pt x="1297" y="72"/>
                  </a:moveTo>
                  <a:cubicBezTo>
                    <a:pt x="1295" y="73"/>
                    <a:pt x="1293" y="74"/>
                    <a:pt x="1292" y="75"/>
                  </a:cubicBezTo>
                  <a:cubicBezTo>
                    <a:pt x="1293" y="74"/>
                    <a:pt x="1295" y="73"/>
                    <a:pt x="1297" y="72"/>
                  </a:cubicBezTo>
                  <a:moveTo>
                    <a:pt x="1303" y="69"/>
                  </a:moveTo>
                  <a:cubicBezTo>
                    <a:pt x="1302" y="70"/>
                    <a:pt x="1299" y="71"/>
                    <a:pt x="1298" y="72"/>
                  </a:cubicBezTo>
                  <a:cubicBezTo>
                    <a:pt x="1300" y="71"/>
                    <a:pt x="1302" y="70"/>
                    <a:pt x="1303" y="69"/>
                  </a:cubicBezTo>
                  <a:moveTo>
                    <a:pt x="1305" y="69"/>
                  </a:moveTo>
                  <a:cubicBezTo>
                    <a:pt x="1305" y="69"/>
                    <a:pt x="1304" y="69"/>
                    <a:pt x="1304" y="69"/>
                  </a:cubicBezTo>
                  <a:cubicBezTo>
                    <a:pt x="1304" y="69"/>
                    <a:pt x="1305" y="69"/>
                    <a:pt x="1305" y="69"/>
                  </a:cubicBezTo>
                  <a:moveTo>
                    <a:pt x="1309" y="67"/>
                  </a:moveTo>
                  <a:cubicBezTo>
                    <a:pt x="1308" y="68"/>
                    <a:pt x="1307" y="68"/>
                    <a:pt x="1306" y="68"/>
                  </a:cubicBezTo>
                  <a:cubicBezTo>
                    <a:pt x="1307" y="68"/>
                    <a:pt x="1308" y="68"/>
                    <a:pt x="1309" y="67"/>
                  </a:cubicBezTo>
                  <a:moveTo>
                    <a:pt x="1310" y="67"/>
                  </a:moveTo>
                  <a:cubicBezTo>
                    <a:pt x="1310" y="67"/>
                    <a:pt x="1310" y="67"/>
                    <a:pt x="1310" y="67"/>
                  </a:cubicBezTo>
                  <a:cubicBezTo>
                    <a:pt x="1310" y="67"/>
                    <a:pt x="1310" y="67"/>
                    <a:pt x="1310" y="67"/>
                  </a:cubicBezTo>
                  <a:moveTo>
                    <a:pt x="1314" y="65"/>
                  </a:moveTo>
                  <a:cubicBezTo>
                    <a:pt x="1313" y="65"/>
                    <a:pt x="1312" y="66"/>
                    <a:pt x="1310" y="67"/>
                  </a:cubicBezTo>
                  <a:cubicBezTo>
                    <a:pt x="1312" y="66"/>
                    <a:pt x="1313" y="65"/>
                    <a:pt x="1314" y="65"/>
                  </a:cubicBezTo>
                  <a:moveTo>
                    <a:pt x="1315" y="65"/>
                  </a:moveTo>
                  <a:cubicBezTo>
                    <a:pt x="1315" y="65"/>
                    <a:pt x="1315" y="65"/>
                    <a:pt x="1315" y="65"/>
                  </a:cubicBezTo>
                  <a:cubicBezTo>
                    <a:pt x="1315" y="65"/>
                    <a:pt x="1315" y="65"/>
                    <a:pt x="1315" y="65"/>
                  </a:cubicBezTo>
                  <a:moveTo>
                    <a:pt x="1316" y="64"/>
                  </a:moveTo>
                  <a:cubicBezTo>
                    <a:pt x="1315" y="64"/>
                    <a:pt x="1315" y="64"/>
                    <a:pt x="1315" y="65"/>
                  </a:cubicBezTo>
                  <a:cubicBezTo>
                    <a:pt x="1315" y="64"/>
                    <a:pt x="1315" y="64"/>
                    <a:pt x="1316" y="64"/>
                  </a:cubicBezTo>
                  <a:moveTo>
                    <a:pt x="1316" y="64"/>
                  </a:moveTo>
                  <a:cubicBezTo>
                    <a:pt x="1316" y="64"/>
                    <a:pt x="1316" y="64"/>
                    <a:pt x="1316" y="64"/>
                  </a:cubicBezTo>
                  <a:cubicBezTo>
                    <a:pt x="1316" y="64"/>
                    <a:pt x="1316" y="64"/>
                    <a:pt x="1316" y="64"/>
                  </a:cubicBezTo>
                  <a:moveTo>
                    <a:pt x="1319" y="63"/>
                  </a:moveTo>
                  <a:cubicBezTo>
                    <a:pt x="1319" y="63"/>
                    <a:pt x="1319" y="63"/>
                    <a:pt x="1319" y="63"/>
                  </a:cubicBezTo>
                  <a:cubicBezTo>
                    <a:pt x="1319" y="63"/>
                    <a:pt x="1319" y="63"/>
                    <a:pt x="1319" y="63"/>
                  </a:cubicBezTo>
                  <a:moveTo>
                    <a:pt x="1321" y="62"/>
                  </a:moveTo>
                  <a:cubicBezTo>
                    <a:pt x="1321" y="62"/>
                    <a:pt x="1321" y="62"/>
                    <a:pt x="1321" y="62"/>
                  </a:cubicBezTo>
                  <a:cubicBezTo>
                    <a:pt x="1321" y="62"/>
                    <a:pt x="1321" y="62"/>
                    <a:pt x="1321" y="62"/>
                  </a:cubicBezTo>
                  <a:moveTo>
                    <a:pt x="1322" y="62"/>
                  </a:moveTo>
                  <a:cubicBezTo>
                    <a:pt x="1322" y="62"/>
                    <a:pt x="1322" y="62"/>
                    <a:pt x="1322" y="62"/>
                  </a:cubicBezTo>
                  <a:cubicBezTo>
                    <a:pt x="1322" y="62"/>
                    <a:pt x="1322" y="62"/>
                    <a:pt x="1322" y="62"/>
                  </a:cubicBezTo>
                  <a:moveTo>
                    <a:pt x="1323" y="61"/>
                  </a:moveTo>
                  <a:cubicBezTo>
                    <a:pt x="1323" y="61"/>
                    <a:pt x="1322" y="61"/>
                    <a:pt x="1322" y="62"/>
                  </a:cubicBezTo>
                  <a:cubicBezTo>
                    <a:pt x="1322" y="61"/>
                    <a:pt x="1323" y="61"/>
                    <a:pt x="1323" y="61"/>
                  </a:cubicBezTo>
                  <a:moveTo>
                    <a:pt x="1324" y="61"/>
                  </a:moveTo>
                  <a:cubicBezTo>
                    <a:pt x="1324" y="61"/>
                    <a:pt x="1323" y="61"/>
                    <a:pt x="1323" y="61"/>
                  </a:cubicBezTo>
                  <a:cubicBezTo>
                    <a:pt x="1323" y="61"/>
                    <a:pt x="1324" y="61"/>
                    <a:pt x="1324" y="61"/>
                  </a:cubicBezTo>
                  <a:moveTo>
                    <a:pt x="1324" y="61"/>
                  </a:moveTo>
                  <a:cubicBezTo>
                    <a:pt x="1324" y="61"/>
                    <a:pt x="1324" y="61"/>
                    <a:pt x="1324" y="61"/>
                  </a:cubicBezTo>
                  <a:cubicBezTo>
                    <a:pt x="1324" y="61"/>
                    <a:pt x="1324" y="61"/>
                    <a:pt x="1324" y="61"/>
                  </a:cubicBezTo>
                  <a:moveTo>
                    <a:pt x="1327" y="59"/>
                  </a:moveTo>
                  <a:cubicBezTo>
                    <a:pt x="1327" y="60"/>
                    <a:pt x="1327" y="60"/>
                    <a:pt x="1326" y="60"/>
                  </a:cubicBezTo>
                  <a:cubicBezTo>
                    <a:pt x="1327" y="60"/>
                    <a:pt x="1327" y="60"/>
                    <a:pt x="1327" y="59"/>
                  </a:cubicBezTo>
                  <a:moveTo>
                    <a:pt x="1328" y="59"/>
                  </a:moveTo>
                  <a:cubicBezTo>
                    <a:pt x="1328" y="59"/>
                    <a:pt x="1328" y="59"/>
                    <a:pt x="1328" y="59"/>
                  </a:cubicBezTo>
                  <a:cubicBezTo>
                    <a:pt x="1328" y="59"/>
                    <a:pt x="1328" y="59"/>
                    <a:pt x="1328" y="59"/>
                  </a:cubicBezTo>
                  <a:moveTo>
                    <a:pt x="1328" y="59"/>
                  </a:moveTo>
                  <a:cubicBezTo>
                    <a:pt x="1328" y="59"/>
                    <a:pt x="1328" y="59"/>
                    <a:pt x="1328" y="59"/>
                  </a:cubicBezTo>
                  <a:cubicBezTo>
                    <a:pt x="1328" y="59"/>
                    <a:pt x="1328" y="59"/>
                    <a:pt x="1328" y="59"/>
                  </a:cubicBezTo>
                  <a:moveTo>
                    <a:pt x="1331" y="58"/>
                  </a:moveTo>
                  <a:cubicBezTo>
                    <a:pt x="1330" y="58"/>
                    <a:pt x="1330" y="58"/>
                    <a:pt x="1330" y="58"/>
                  </a:cubicBezTo>
                  <a:cubicBezTo>
                    <a:pt x="1330" y="58"/>
                    <a:pt x="1330" y="58"/>
                    <a:pt x="1331" y="58"/>
                  </a:cubicBezTo>
                  <a:moveTo>
                    <a:pt x="1333" y="57"/>
                  </a:moveTo>
                  <a:cubicBezTo>
                    <a:pt x="1332" y="57"/>
                    <a:pt x="1332" y="57"/>
                    <a:pt x="1332" y="57"/>
                  </a:cubicBezTo>
                  <a:cubicBezTo>
                    <a:pt x="1332" y="57"/>
                    <a:pt x="1332" y="57"/>
                    <a:pt x="1333" y="57"/>
                  </a:cubicBezTo>
                  <a:moveTo>
                    <a:pt x="1334" y="57"/>
                  </a:moveTo>
                  <a:cubicBezTo>
                    <a:pt x="1334" y="57"/>
                    <a:pt x="1334" y="57"/>
                    <a:pt x="1334" y="57"/>
                  </a:cubicBezTo>
                  <a:cubicBezTo>
                    <a:pt x="1334" y="57"/>
                    <a:pt x="1334" y="57"/>
                    <a:pt x="1334" y="57"/>
                  </a:cubicBezTo>
                  <a:moveTo>
                    <a:pt x="1336" y="56"/>
                  </a:moveTo>
                  <a:cubicBezTo>
                    <a:pt x="1335" y="56"/>
                    <a:pt x="1335" y="56"/>
                    <a:pt x="1334" y="56"/>
                  </a:cubicBezTo>
                  <a:cubicBezTo>
                    <a:pt x="1335" y="56"/>
                    <a:pt x="1335" y="56"/>
                    <a:pt x="1336" y="56"/>
                  </a:cubicBezTo>
                  <a:moveTo>
                    <a:pt x="1337" y="55"/>
                  </a:moveTo>
                  <a:cubicBezTo>
                    <a:pt x="1337" y="55"/>
                    <a:pt x="1337" y="55"/>
                    <a:pt x="1337" y="55"/>
                  </a:cubicBezTo>
                  <a:cubicBezTo>
                    <a:pt x="1337" y="55"/>
                    <a:pt x="1337" y="55"/>
                    <a:pt x="1337" y="55"/>
                  </a:cubicBezTo>
                  <a:moveTo>
                    <a:pt x="1341" y="54"/>
                  </a:moveTo>
                  <a:cubicBezTo>
                    <a:pt x="1341" y="54"/>
                    <a:pt x="1340" y="54"/>
                    <a:pt x="1340" y="54"/>
                  </a:cubicBezTo>
                  <a:cubicBezTo>
                    <a:pt x="1340" y="54"/>
                    <a:pt x="1341" y="54"/>
                    <a:pt x="1341" y="54"/>
                  </a:cubicBezTo>
                  <a:moveTo>
                    <a:pt x="1346" y="51"/>
                  </a:moveTo>
                  <a:cubicBezTo>
                    <a:pt x="1344" y="52"/>
                    <a:pt x="1343" y="52"/>
                    <a:pt x="1342" y="53"/>
                  </a:cubicBezTo>
                  <a:cubicBezTo>
                    <a:pt x="1343" y="52"/>
                    <a:pt x="1344" y="52"/>
                    <a:pt x="1346" y="51"/>
                  </a:cubicBezTo>
                  <a:moveTo>
                    <a:pt x="1347" y="51"/>
                  </a:moveTo>
                  <a:cubicBezTo>
                    <a:pt x="1347" y="51"/>
                    <a:pt x="1346" y="51"/>
                    <a:pt x="1346" y="51"/>
                  </a:cubicBezTo>
                  <a:cubicBezTo>
                    <a:pt x="1346" y="51"/>
                    <a:pt x="1347" y="51"/>
                    <a:pt x="1347" y="51"/>
                  </a:cubicBezTo>
                  <a:moveTo>
                    <a:pt x="1349" y="50"/>
                  </a:moveTo>
                  <a:cubicBezTo>
                    <a:pt x="1349" y="50"/>
                    <a:pt x="1348" y="50"/>
                    <a:pt x="1348" y="51"/>
                  </a:cubicBezTo>
                  <a:cubicBezTo>
                    <a:pt x="1348" y="50"/>
                    <a:pt x="1349" y="50"/>
                    <a:pt x="1349" y="50"/>
                  </a:cubicBezTo>
                  <a:moveTo>
                    <a:pt x="1350" y="50"/>
                  </a:moveTo>
                  <a:cubicBezTo>
                    <a:pt x="1349" y="50"/>
                    <a:pt x="1349" y="50"/>
                    <a:pt x="1349" y="50"/>
                  </a:cubicBezTo>
                  <a:cubicBezTo>
                    <a:pt x="1349" y="50"/>
                    <a:pt x="1349" y="50"/>
                    <a:pt x="1350" y="50"/>
                  </a:cubicBezTo>
                  <a:moveTo>
                    <a:pt x="1355" y="48"/>
                  </a:moveTo>
                  <a:cubicBezTo>
                    <a:pt x="1353" y="48"/>
                    <a:pt x="1351" y="49"/>
                    <a:pt x="1350" y="50"/>
                  </a:cubicBezTo>
                  <a:cubicBezTo>
                    <a:pt x="1351" y="49"/>
                    <a:pt x="1353" y="48"/>
                    <a:pt x="1355" y="48"/>
                  </a:cubicBezTo>
                  <a:moveTo>
                    <a:pt x="1357" y="47"/>
                  </a:moveTo>
                  <a:cubicBezTo>
                    <a:pt x="1356" y="47"/>
                    <a:pt x="1355" y="47"/>
                    <a:pt x="1355" y="48"/>
                  </a:cubicBezTo>
                  <a:cubicBezTo>
                    <a:pt x="1355" y="47"/>
                    <a:pt x="1356" y="47"/>
                    <a:pt x="1357" y="47"/>
                  </a:cubicBezTo>
                  <a:moveTo>
                    <a:pt x="1357" y="47"/>
                  </a:moveTo>
                  <a:cubicBezTo>
                    <a:pt x="1357" y="47"/>
                    <a:pt x="1357" y="47"/>
                    <a:pt x="1357" y="47"/>
                  </a:cubicBezTo>
                  <a:cubicBezTo>
                    <a:pt x="1357" y="47"/>
                    <a:pt x="1357" y="47"/>
                    <a:pt x="1357" y="47"/>
                  </a:cubicBezTo>
                  <a:moveTo>
                    <a:pt x="1360" y="45"/>
                  </a:moveTo>
                  <a:cubicBezTo>
                    <a:pt x="1360" y="45"/>
                    <a:pt x="1359" y="46"/>
                    <a:pt x="1359" y="46"/>
                  </a:cubicBezTo>
                  <a:cubicBezTo>
                    <a:pt x="1359" y="46"/>
                    <a:pt x="1360" y="46"/>
                    <a:pt x="1360" y="45"/>
                  </a:cubicBezTo>
                  <a:moveTo>
                    <a:pt x="1361" y="45"/>
                  </a:moveTo>
                  <a:cubicBezTo>
                    <a:pt x="1360" y="45"/>
                    <a:pt x="1360" y="45"/>
                    <a:pt x="1360" y="45"/>
                  </a:cubicBezTo>
                  <a:cubicBezTo>
                    <a:pt x="1360" y="45"/>
                    <a:pt x="1360" y="45"/>
                    <a:pt x="1361" y="45"/>
                  </a:cubicBezTo>
                  <a:moveTo>
                    <a:pt x="1361" y="45"/>
                  </a:moveTo>
                  <a:cubicBezTo>
                    <a:pt x="1361" y="45"/>
                    <a:pt x="1361" y="45"/>
                    <a:pt x="1361" y="45"/>
                  </a:cubicBezTo>
                  <a:cubicBezTo>
                    <a:pt x="1361" y="45"/>
                    <a:pt x="1361" y="45"/>
                    <a:pt x="1361" y="45"/>
                  </a:cubicBezTo>
                  <a:moveTo>
                    <a:pt x="1363" y="44"/>
                  </a:moveTo>
                  <a:cubicBezTo>
                    <a:pt x="1363" y="44"/>
                    <a:pt x="1363" y="44"/>
                    <a:pt x="1363" y="44"/>
                  </a:cubicBezTo>
                  <a:cubicBezTo>
                    <a:pt x="1363" y="44"/>
                    <a:pt x="1363" y="44"/>
                    <a:pt x="1363" y="44"/>
                  </a:cubicBezTo>
                  <a:moveTo>
                    <a:pt x="1366" y="43"/>
                  </a:moveTo>
                  <a:cubicBezTo>
                    <a:pt x="1366" y="43"/>
                    <a:pt x="1366" y="43"/>
                    <a:pt x="1366" y="43"/>
                  </a:cubicBezTo>
                  <a:cubicBezTo>
                    <a:pt x="1366" y="43"/>
                    <a:pt x="1366" y="43"/>
                    <a:pt x="1366" y="43"/>
                  </a:cubicBezTo>
                  <a:moveTo>
                    <a:pt x="1367" y="42"/>
                  </a:moveTo>
                  <a:cubicBezTo>
                    <a:pt x="1367" y="42"/>
                    <a:pt x="1367" y="42"/>
                    <a:pt x="1367" y="42"/>
                  </a:cubicBezTo>
                  <a:cubicBezTo>
                    <a:pt x="1367" y="42"/>
                    <a:pt x="1367" y="42"/>
                    <a:pt x="1367" y="42"/>
                  </a:cubicBezTo>
                  <a:moveTo>
                    <a:pt x="1368" y="42"/>
                  </a:moveTo>
                  <a:cubicBezTo>
                    <a:pt x="1368" y="42"/>
                    <a:pt x="1368" y="42"/>
                    <a:pt x="1367" y="42"/>
                  </a:cubicBezTo>
                  <a:cubicBezTo>
                    <a:pt x="1368" y="42"/>
                    <a:pt x="1368" y="42"/>
                    <a:pt x="1368" y="42"/>
                  </a:cubicBezTo>
                  <a:moveTo>
                    <a:pt x="1368" y="42"/>
                  </a:moveTo>
                  <a:cubicBezTo>
                    <a:pt x="1368" y="42"/>
                    <a:pt x="1368" y="42"/>
                    <a:pt x="1368" y="42"/>
                  </a:cubicBezTo>
                  <a:cubicBezTo>
                    <a:pt x="1368" y="42"/>
                    <a:pt x="1368" y="42"/>
                    <a:pt x="1368" y="42"/>
                  </a:cubicBezTo>
                  <a:moveTo>
                    <a:pt x="1368" y="42"/>
                  </a:moveTo>
                  <a:cubicBezTo>
                    <a:pt x="1368" y="42"/>
                    <a:pt x="1368" y="42"/>
                    <a:pt x="1368" y="42"/>
                  </a:cubicBezTo>
                  <a:cubicBezTo>
                    <a:pt x="1368" y="42"/>
                    <a:pt x="1368" y="42"/>
                    <a:pt x="1368" y="42"/>
                  </a:cubicBezTo>
                  <a:moveTo>
                    <a:pt x="1369" y="42"/>
                  </a:moveTo>
                  <a:cubicBezTo>
                    <a:pt x="1369" y="42"/>
                    <a:pt x="1369" y="42"/>
                    <a:pt x="1369" y="42"/>
                  </a:cubicBezTo>
                  <a:cubicBezTo>
                    <a:pt x="1369" y="42"/>
                    <a:pt x="1369" y="42"/>
                    <a:pt x="1369" y="42"/>
                  </a:cubicBezTo>
                  <a:moveTo>
                    <a:pt x="1372" y="40"/>
                  </a:moveTo>
                  <a:cubicBezTo>
                    <a:pt x="1371" y="41"/>
                    <a:pt x="1370" y="41"/>
                    <a:pt x="1369" y="42"/>
                  </a:cubicBezTo>
                  <a:cubicBezTo>
                    <a:pt x="1370" y="41"/>
                    <a:pt x="1371" y="41"/>
                    <a:pt x="1372" y="40"/>
                  </a:cubicBezTo>
                  <a:moveTo>
                    <a:pt x="1372" y="40"/>
                  </a:moveTo>
                  <a:cubicBezTo>
                    <a:pt x="1372" y="40"/>
                    <a:pt x="1372" y="40"/>
                    <a:pt x="1372" y="40"/>
                  </a:cubicBezTo>
                  <a:cubicBezTo>
                    <a:pt x="1372" y="40"/>
                    <a:pt x="1372" y="40"/>
                    <a:pt x="1372" y="40"/>
                  </a:cubicBezTo>
                  <a:moveTo>
                    <a:pt x="1372" y="40"/>
                  </a:moveTo>
                  <a:cubicBezTo>
                    <a:pt x="1372" y="40"/>
                    <a:pt x="1372" y="40"/>
                    <a:pt x="1372" y="40"/>
                  </a:cubicBezTo>
                  <a:cubicBezTo>
                    <a:pt x="1372" y="40"/>
                    <a:pt x="1372" y="40"/>
                    <a:pt x="1372" y="40"/>
                  </a:cubicBezTo>
                  <a:moveTo>
                    <a:pt x="1373" y="40"/>
                  </a:moveTo>
                  <a:cubicBezTo>
                    <a:pt x="1372" y="40"/>
                    <a:pt x="1372" y="40"/>
                    <a:pt x="1372" y="40"/>
                  </a:cubicBezTo>
                  <a:cubicBezTo>
                    <a:pt x="1372" y="40"/>
                    <a:pt x="1373" y="40"/>
                    <a:pt x="1373" y="40"/>
                  </a:cubicBezTo>
                  <a:moveTo>
                    <a:pt x="1375" y="39"/>
                  </a:moveTo>
                  <a:cubicBezTo>
                    <a:pt x="1374" y="39"/>
                    <a:pt x="1374" y="40"/>
                    <a:pt x="1373" y="40"/>
                  </a:cubicBezTo>
                  <a:cubicBezTo>
                    <a:pt x="1374" y="40"/>
                    <a:pt x="1374" y="39"/>
                    <a:pt x="1375" y="39"/>
                  </a:cubicBezTo>
                  <a:moveTo>
                    <a:pt x="1375" y="39"/>
                  </a:moveTo>
                  <a:cubicBezTo>
                    <a:pt x="1375" y="39"/>
                    <a:pt x="1375" y="39"/>
                    <a:pt x="1375" y="39"/>
                  </a:cubicBezTo>
                  <a:cubicBezTo>
                    <a:pt x="1375" y="39"/>
                    <a:pt x="1375" y="39"/>
                    <a:pt x="1375" y="39"/>
                  </a:cubicBezTo>
                  <a:moveTo>
                    <a:pt x="1376" y="39"/>
                  </a:moveTo>
                  <a:cubicBezTo>
                    <a:pt x="1376" y="39"/>
                    <a:pt x="1376" y="39"/>
                    <a:pt x="1376" y="39"/>
                  </a:cubicBezTo>
                  <a:cubicBezTo>
                    <a:pt x="1376" y="39"/>
                    <a:pt x="1376" y="39"/>
                    <a:pt x="1376" y="39"/>
                  </a:cubicBezTo>
                  <a:moveTo>
                    <a:pt x="1377" y="38"/>
                  </a:moveTo>
                  <a:cubicBezTo>
                    <a:pt x="1377" y="38"/>
                    <a:pt x="1376" y="38"/>
                    <a:pt x="1376" y="39"/>
                  </a:cubicBezTo>
                  <a:cubicBezTo>
                    <a:pt x="1376" y="38"/>
                    <a:pt x="1377" y="38"/>
                    <a:pt x="1377" y="38"/>
                  </a:cubicBezTo>
                  <a:moveTo>
                    <a:pt x="1381" y="36"/>
                  </a:moveTo>
                  <a:cubicBezTo>
                    <a:pt x="1380" y="37"/>
                    <a:pt x="1378" y="38"/>
                    <a:pt x="1377" y="38"/>
                  </a:cubicBezTo>
                  <a:cubicBezTo>
                    <a:pt x="1378" y="38"/>
                    <a:pt x="1380" y="37"/>
                    <a:pt x="1381" y="36"/>
                  </a:cubicBezTo>
                  <a:moveTo>
                    <a:pt x="1385" y="35"/>
                  </a:moveTo>
                  <a:cubicBezTo>
                    <a:pt x="1383" y="35"/>
                    <a:pt x="1382" y="36"/>
                    <a:pt x="1381" y="36"/>
                  </a:cubicBezTo>
                  <a:cubicBezTo>
                    <a:pt x="1382" y="36"/>
                    <a:pt x="1383" y="35"/>
                    <a:pt x="1385" y="35"/>
                  </a:cubicBezTo>
                  <a:moveTo>
                    <a:pt x="1386" y="34"/>
                  </a:moveTo>
                  <a:cubicBezTo>
                    <a:pt x="1386" y="34"/>
                    <a:pt x="1385" y="35"/>
                    <a:pt x="1385" y="35"/>
                  </a:cubicBezTo>
                  <a:cubicBezTo>
                    <a:pt x="1385" y="35"/>
                    <a:pt x="1386" y="34"/>
                    <a:pt x="1386" y="34"/>
                  </a:cubicBezTo>
                  <a:moveTo>
                    <a:pt x="1386" y="34"/>
                  </a:moveTo>
                  <a:cubicBezTo>
                    <a:pt x="1386" y="34"/>
                    <a:pt x="1386" y="34"/>
                    <a:pt x="1386" y="34"/>
                  </a:cubicBezTo>
                  <a:cubicBezTo>
                    <a:pt x="1386" y="34"/>
                    <a:pt x="1386" y="34"/>
                    <a:pt x="1386" y="34"/>
                  </a:cubicBezTo>
                  <a:moveTo>
                    <a:pt x="1387" y="34"/>
                  </a:moveTo>
                  <a:cubicBezTo>
                    <a:pt x="1386" y="34"/>
                    <a:pt x="1386" y="34"/>
                    <a:pt x="1386" y="34"/>
                  </a:cubicBezTo>
                  <a:cubicBezTo>
                    <a:pt x="1387" y="34"/>
                    <a:pt x="1387" y="34"/>
                    <a:pt x="1387" y="34"/>
                  </a:cubicBezTo>
                  <a:moveTo>
                    <a:pt x="1387" y="34"/>
                  </a:moveTo>
                  <a:cubicBezTo>
                    <a:pt x="1387" y="34"/>
                    <a:pt x="1387" y="34"/>
                    <a:pt x="1387" y="34"/>
                  </a:cubicBezTo>
                  <a:cubicBezTo>
                    <a:pt x="1387" y="34"/>
                    <a:pt x="1387" y="34"/>
                    <a:pt x="1387" y="34"/>
                  </a:cubicBezTo>
                  <a:moveTo>
                    <a:pt x="1388" y="34"/>
                  </a:moveTo>
                  <a:cubicBezTo>
                    <a:pt x="1388" y="34"/>
                    <a:pt x="1388" y="34"/>
                    <a:pt x="1387" y="34"/>
                  </a:cubicBezTo>
                  <a:cubicBezTo>
                    <a:pt x="1388" y="34"/>
                    <a:pt x="1388" y="34"/>
                    <a:pt x="1388" y="34"/>
                  </a:cubicBezTo>
                  <a:moveTo>
                    <a:pt x="1388" y="33"/>
                  </a:moveTo>
                  <a:cubicBezTo>
                    <a:pt x="1388" y="33"/>
                    <a:pt x="1388" y="33"/>
                    <a:pt x="1388" y="33"/>
                  </a:cubicBezTo>
                  <a:cubicBezTo>
                    <a:pt x="1388" y="33"/>
                    <a:pt x="1388" y="33"/>
                    <a:pt x="1388" y="33"/>
                  </a:cubicBezTo>
                  <a:moveTo>
                    <a:pt x="1390" y="33"/>
                  </a:moveTo>
                  <a:cubicBezTo>
                    <a:pt x="1389" y="33"/>
                    <a:pt x="1389" y="33"/>
                    <a:pt x="1389" y="33"/>
                  </a:cubicBezTo>
                  <a:cubicBezTo>
                    <a:pt x="1389" y="33"/>
                    <a:pt x="1389" y="33"/>
                    <a:pt x="1390" y="33"/>
                  </a:cubicBezTo>
                  <a:moveTo>
                    <a:pt x="1390" y="33"/>
                  </a:moveTo>
                  <a:cubicBezTo>
                    <a:pt x="1390" y="33"/>
                    <a:pt x="1390" y="33"/>
                    <a:pt x="1390" y="33"/>
                  </a:cubicBezTo>
                  <a:cubicBezTo>
                    <a:pt x="1390" y="33"/>
                    <a:pt x="1390" y="33"/>
                    <a:pt x="1390" y="33"/>
                  </a:cubicBezTo>
                  <a:moveTo>
                    <a:pt x="1390" y="33"/>
                  </a:moveTo>
                  <a:cubicBezTo>
                    <a:pt x="1390" y="33"/>
                    <a:pt x="1390" y="33"/>
                    <a:pt x="1390" y="33"/>
                  </a:cubicBezTo>
                  <a:cubicBezTo>
                    <a:pt x="1390" y="33"/>
                    <a:pt x="1390" y="33"/>
                    <a:pt x="1390" y="33"/>
                  </a:cubicBezTo>
                  <a:moveTo>
                    <a:pt x="1391" y="32"/>
                  </a:moveTo>
                  <a:cubicBezTo>
                    <a:pt x="1391" y="32"/>
                    <a:pt x="1391" y="32"/>
                    <a:pt x="1391" y="32"/>
                  </a:cubicBezTo>
                  <a:cubicBezTo>
                    <a:pt x="1391" y="32"/>
                    <a:pt x="1391" y="32"/>
                    <a:pt x="1391" y="32"/>
                  </a:cubicBezTo>
                  <a:moveTo>
                    <a:pt x="1391" y="32"/>
                  </a:moveTo>
                  <a:cubicBezTo>
                    <a:pt x="1391" y="32"/>
                    <a:pt x="1391" y="32"/>
                    <a:pt x="1391" y="32"/>
                  </a:cubicBezTo>
                  <a:cubicBezTo>
                    <a:pt x="1391" y="32"/>
                    <a:pt x="1391" y="32"/>
                    <a:pt x="1391" y="32"/>
                  </a:cubicBezTo>
                  <a:moveTo>
                    <a:pt x="1391" y="32"/>
                  </a:moveTo>
                  <a:cubicBezTo>
                    <a:pt x="1391" y="32"/>
                    <a:pt x="1391" y="32"/>
                    <a:pt x="1391" y="32"/>
                  </a:cubicBezTo>
                  <a:cubicBezTo>
                    <a:pt x="1391" y="32"/>
                    <a:pt x="1391" y="32"/>
                    <a:pt x="1391" y="32"/>
                  </a:cubicBezTo>
                  <a:moveTo>
                    <a:pt x="1392" y="32"/>
                  </a:moveTo>
                  <a:cubicBezTo>
                    <a:pt x="1392" y="32"/>
                    <a:pt x="1392" y="32"/>
                    <a:pt x="1392" y="32"/>
                  </a:cubicBezTo>
                  <a:cubicBezTo>
                    <a:pt x="1392" y="32"/>
                    <a:pt x="1392" y="32"/>
                    <a:pt x="1392" y="32"/>
                  </a:cubicBezTo>
                  <a:moveTo>
                    <a:pt x="1393" y="31"/>
                  </a:moveTo>
                  <a:cubicBezTo>
                    <a:pt x="1393" y="31"/>
                    <a:pt x="1393" y="31"/>
                    <a:pt x="1393" y="31"/>
                  </a:cubicBezTo>
                  <a:cubicBezTo>
                    <a:pt x="1393" y="31"/>
                    <a:pt x="1393" y="31"/>
                    <a:pt x="1393" y="31"/>
                  </a:cubicBezTo>
                  <a:moveTo>
                    <a:pt x="1398" y="29"/>
                  </a:moveTo>
                  <a:cubicBezTo>
                    <a:pt x="1398" y="29"/>
                    <a:pt x="1398" y="29"/>
                    <a:pt x="1398" y="29"/>
                  </a:cubicBezTo>
                  <a:cubicBezTo>
                    <a:pt x="1398" y="29"/>
                    <a:pt x="1398" y="29"/>
                    <a:pt x="1398" y="29"/>
                  </a:cubicBezTo>
                  <a:moveTo>
                    <a:pt x="1399" y="29"/>
                  </a:moveTo>
                  <a:cubicBezTo>
                    <a:pt x="1399" y="29"/>
                    <a:pt x="1399" y="29"/>
                    <a:pt x="1399" y="29"/>
                  </a:cubicBezTo>
                  <a:cubicBezTo>
                    <a:pt x="1399" y="29"/>
                    <a:pt x="1399" y="29"/>
                    <a:pt x="1399" y="29"/>
                  </a:cubicBezTo>
                  <a:moveTo>
                    <a:pt x="1404" y="27"/>
                  </a:moveTo>
                  <a:cubicBezTo>
                    <a:pt x="1404" y="27"/>
                    <a:pt x="1404" y="27"/>
                    <a:pt x="1404" y="27"/>
                  </a:cubicBezTo>
                  <a:cubicBezTo>
                    <a:pt x="1404" y="27"/>
                    <a:pt x="1404" y="27"/>
                    <a:pt x="1404" y="27"/>
                  </a:cubicBezTo>
                  <a:moveTo>
                    <a:pt x="1405" y="26"/>
                  </a:moveTo>
                  <a:cubicBezTo>
                    <a:pt x="1405" y="26"/>
                    <a:pt x="1405" y="26"/>
                    <a:pt x="1405" y="26"/>
                  </a:cubicBezTo>
                  <a:cubicBezTo>
                    <a:pt x="1405" y="26"/>
                    <a:pt x="1405" y="26"/>
                    <a:pt x="1405" y="26"/>
                  </a:cubicBezTo>
                  <a:moveTo>
                    <a:pt x="1407" y="25"/>
                  </a:moveTo>
                  <a:cubicBezTo>
                    <a:pt x="1407" y="25"/>
                    <a:pt x="1407" y="25"/>
                    <a:pt x="1406" y="26"/>
                  </a:cubicBezTo>
                  <a:cubicBezTo>
                    <a:pt x="1407" y="25"/>
                    <a:pt x="1407" y="25"/>
                    <a:pt x="1407" y="25"/>
                  </a:cubicBezTo>
                  <a:moveTo>
                    <a:pt x="1408" y="25"/>
                  </a:moveTo>
                  <a:cubicBezTo>
                    <a:pt x="1407" y="25"/>
                    <a:pt x="1407" y="25"/>
                    <a:pt x="1407" y="25"/>
                  </a:cubicBezTo>
                  <a:cubicBezTo>
                    <a:pt x="1408" y="25"/>
                    <a:pt x="1408" y="25"/>
                    <a:pt x="1408" y="25"/>
                  </a:cubicBezTo>
                  <a:moveTo>
                    <a:pt x="1408" y="25"/>
                  </a:moveTo>
                  <a:cubicBezTo>
                    <a:pt x="1408" y="25"/>
                    <a:pt x="1408" y="25"/>
                    <a:pt x="1408" y="25"/>
                  </a:cubicBezTo>
                  <a:cubicBezTo>
                    <a:pt x="1408" y="25"/>
                    <a:pt x="1408" y="25"/>
                    <a:pt x="1408" y="25"/>
                  </a:cubicBezTo>
                  <a:moveTo>
                    <a:pt x="1409" y="24"/>
                  </a:moveTo>
                  <a:cubicBezTo>
                    <a:pt x="1409" y="25"/>
                    <a:pt x="1409" y="25"/>
                    <a:pt x="1408" y="25"/>
                  </a:cubicBezTo>
                  <a:cubicBezTo>
                    <a:pt x="1409" y="25"/>
                    <a:pt x="1409" y="25"/>
                    <a:pt x="1409" y="24"/>
                  </a:cubicBezTo>
                  <a:moveTo>
                    <a:pt x="1410" y="24"/>
                  </a:moveTo>
                  <a:cubicBezTo>
                    <a:pt x="1410" y="24"/>
                    <a:pt x="1410" y="24"/>
                    <a:pt x="1410" y="24"/>
                  </a:cubicBezTo>
                  <a:cubicBezTo>
                    <a:pt x="1410" y="24"/>
                    <a:pt x="1410" y="24"/>
                    <a:pt x="1410" y="24"/>
                  </a:cubicBezTo>
                  <a:moveTo>
                    <a:pt x="1411" y="24"/>
                  </a:moveTo>
                  <a:cubicBezTo>
                    <a:pt x="1411" y="24"/>
                    <a:pt x="1411" y="24"/>
                    <a:pt x="1411" y="24"/>
                  </a:cubicBezTo>
                  <a:cubicBezTo>
                    <a:pt x="1411" y="24"/>
                    <a:pt x="1411" y="24"/>
                    <a:pt x="1411" y="24"/>
                  </a:cubicBezTo>
                  <a:moveTo>
                    <a:pt x="1411" y="23"/>
                  </a:moveTo>
                  <a:cubicBezTo>
                    <a:pt x="1411" y="24"/>
                    <a:pt x="1411" y="23"/>
                    <a:pt x="1411" y="24"/>
                  </a:cubicBezTo>
                  <a:cubicBezTo>
                    <a:pt x="1411" y="24"/>
                    <a:pt x="1411" y="24"/>
                    <a:pt x="1411" y="23"/>
                  </a:cubicBezTo>
                  <a:moveTo>
                    <a:pt x="1415" y="22"/>
                  </a:moveTo>
                  <a:cubicBezTo>
                    <a:pt x="1415" y="22"/>
                    <a:pt x="1415" y="22"/>
                    <a:pt x="1415" y="22"/>
                  </a:cubicBezTo>
                  <a:cubicBezTo>
                    <a:pt x="1415" y="22"/>
                    <a:pt x="1415" y="22"/>
                    <a:pt x="1415" y="22"/>
                  </a:cubicBezTo>
                  <a:moveTo>
                    <a:pt x="1418" y="21"/>
                  </a:moveTo>
                  <a:cubicBezTo>
                    <a:pt x="1418" y="21"/>
                    <a:pt x="1418" y="21"/>
                    <a:pt x="1418" y="21"/>
                  </a:cubicBezTo>
                  <a:cubicBezTo>
                    <a:pt x="1418" y="21"/>
                    <a:pt x="1418" y="21"/>
                    <a:pt x="1418" y="21"/>
                  </a:cubicBezTo>
                  <a:moveTo>
                    <a:pt x="1419" y="20"/>
                  </a:moveTo>
                  <a:cubicBezTo>
                    <a:pt x="1419" y="20"/>
                    <a:pt x="1419" y="20"/>
                    <a:pt x="1418" y="21"/>
                  </a:cubicBezTo>
                  <a:cubicBezTo>
                    <a:pt x="1419" y="20"/>
                    <a:pt x="1419" y="20"/>
                    <a:pt x="1419" y="20"/>
                  </a:cubicBezTo>
                  <a:moveTo>
                    <a:pt x="1420" y="20"/>
                  </a:moveTo>
                  <a:cubicBezTo>
                    <a:pt x="1420" y="20"/>
                    <a:pt x="1420" y="20"/>
                    <a:pt x="1420" y="20"/>
                  </a:cubicBezTo>
                  <a:cubicBezTo>
                    <a:pt x="1420" y="20"/>
                    <a:pt x="1420" y="20"/>
                    <a:pt x="1420" y="20"/>
                  </a:cubicBezTo>
                  <a:moveTo>
                    <a:pt x="1421" y="20"/>
                  </a:moveTo>
                  <a:cubicBezTo>
                    <a:pt x="1421" y="20"/>
                    <a:pt x="1421" y="20"/>
                    <a:pt x="1421" y="20"/>
                  </a:cubicBezTo>
                  <a:cubicBezTo>
                    <a:pt x="1421" y="20"/>
                    <a:pt x="1421" y="20"/>
                    <a:pt x="1421" y="20"/>
                  </a:cubicBezTo>
                  <a:moveTo>
                    <a:pt x="1423" y="19"/>
                  </a:moveTo>
                  <a:cubicBezTo>
                    <a:pt x="1422" y="19"/>
                    <a:pt x="1421" y="19"/>
                    <a:pt x="1421" y="20"/>
                  </a:cubicBezTo>
                  <a:cubicBezTo>
                    <a:pt x="1422" y="19"/>
                    <a:pt x="1422" y="19"/>
                    <a:pt x="1423" y="19"/>
                  </a:cubicBezTo>
                  <a:moveTo>
                    <a:pt x="1423" y="19"/>
                  </a:moveTo>
                  <a:cubicBezTo>
                    <a:pt x="1423" y="19"/>
                    <a:pt x="1423" y="19"/>
                    <a:pt x="1423" y="19"/>
                  </a:cubicBezTo>
                  <a:cubicBezTo>
                    <a:pt x="1423" y="19"/>
                    <a:pt x="1423" y="19"/>
                    <a:pt x="1423" y="19"/>
                  </a:cubicBezTo>
                  <a:moveTo>
                    <a:pt x="1424" y="18"/>
                  </a:moveTo>
                  <a:cubicBezTo>
                    <a:pt x="1423" y="18"/>
                    <a:pt x="1424" y="18"/>
                    <a:pt x="1423" y="18"/>
                  </a:cubicBezTo>
                  <a:cubicBezTo>
                    <a:pt x="1423" y="18"/>
                    <a:pt x="1424" y="18"/>
                    <a:pt x="1424" y="18"/>
                  </a:cubicBezTo>
                  <a:moveTo>
                    <a:pt x="1425" y="18"/>
                  </a:moveTo>
                  <a:cubicBezTo>
                    <a:pt x="1425" y="18"/>
                    <a:pt x="1425" y="18"/>
                    <a:pt x="1425" y="18"/>
                  </a:cubicBezTo>
                  <a:cubicBezTo>
                    <a:pt x="1425" y="18"/>
                    <a:pt x="1425" y="18"/>
                    <a:pt x="1425" y="18"/>
                  </a:cubicBezTo>
                  <a:moveTo>
                    <a:pt x="1426" y="17"/>
                  </a:moveTo>
                  <a:cubicBezTo>
                    <a:pt x="1426" y="17"/>
                    <a:pt x="1426" y="17"/>
                    <a:pt x="1426" y="17"/>
                  </a:cubicBezTo>
                  <a:cubicBezTo>
                    <a:pt x="1426" y="17"/>
                    <a:pt x="1426" y="17"/>
                    <a:pt x="1426" y="17"/>
                  </a:cubicBezTo>
                  <a:moveTo>
                    <a:pt x="1426" y="17"/>
                  </a:moveTo>
                  <a:cubicBezTo>
                    <a:pt x="1426" y="17"/>
                    <a:pt x="1426" y="17"/>
                    <a:pt x="1426" y="17"/>
                  </a:cubicBezTo>
                  <a:cubicBezTo>
                    <a:pt x="1426" y="17"/>
                    <a:pt x="1426" y="17"/>
                    <a:pt x="1426" y="17"/>
                  </a:cubicBezTo>
                  <a:moveTo>
                    <a:pt x="1427" y="17"/>
                  </a:moveTo>
                  <a:cubicBezTo>
                    <a:pt x="1427" y="17"/>
                    <a:pt x="1427" y="17"/>
                    <a:pt x="1426" y="17"/>
                  </a:cubicBezTo>
                  <a:cubicBezTo>
                    <a:pt x="1427" y="17"/>
                    <a:pt x="1427" y="17"/>
                    <a:pt x="1427" y="17"/>
                  </a:cubicBezTo>
                  <a:moveTo>
                    <a:pt x="1428" y="17"/>
                  </a:moveTo>
                  <a:cubicBezTo>
                    <a:pt x="1427" y="17"/>
                    <a:pt x="1427" y="17"/>
                    <a:pt x="1427" y="17"/>
                  </a:cubicBezTo>
                  <a:cubicBezTo>
                    <a:pt x="1428" y="17"/>
                    <a:pt x="1428" y="17"/>
                    <a:pt x="1428" y="17"/>
                  </a:cubicBezTo>
                  <a:moveTo>
                    <a:pt x="1428" y="16"/>
                  </a:moveTo>
                  <a:cubicBezTo>
                    <a:pt x="1428" y="16"/>
                    <a:pt x="1428" y="16"/>
                    <a:pt x="1428" y="16"/>
                  </a:cubicBezTo>
                  <a:cubicBezTo>
                    <a:pt x="1428" y="16"/>
                    <a:pt x="1428" y="16"/>
                    <a:pt x="1428" y="16"/>
                  </a:cubicBezTo>
                  <a:moveTo>
                    <a:pt x="1429" y="16"/>
                  </a:moveTo>
                  <a:cubicBezTo>
                    <a:pt x="1429" y="16"/>
                    <a:pt x="1429" y="16"/>
                    <a:pt x="1429" y="16"/>
                  </a:cubicBezTo>
                  <a:cubicBezTo>
                    <a:pt x="1429" y="16"/>
                    <a:pt x="1429" y="16"/>
                    <a:pt x="1429" y="16"/>
                  </a:cubicBezTo>
                  <a:moveTo>
                    <a:pt x="1429" y="16"/>
                  </a:moveTo>
                  <a:cubicBezTo>
                    <a:pt x="1429" y="16"/>
                    <a:pt x="1429" y="16"/>
                    <a:pt x="1429" y="16"/>
                  </a:cubicBezTo>
                  <a:cubicBezTo>
                    <a:pt x="1429" y="16"/>
                    <a:pt x="1429" y="16"/>
                    <a:pt x="1429" y="16"/>
                  </a:cubicBezTo>
                  <a:moveTo>
                    <a:pt x="1430" y="16"/>
                  </a:moveTo>
                  <a:cubicBezTo>
                    <a:pt x="1430" y="16"/>
                    <a:pt x="1430" y="16"/>
                    <a:pt x="1430" y="16"/>
                  </a:cubicBezTo>
                  <a:cubicBezTo>
                    <a:pt x="1430" y="16"/>
                    <a:pt x="1430" y="16"/>
                    <a:pt x="1430" y="16"/>
                  </a:cubicBezTo>
                  <a:moveTo>
                    <a:pt x="1431" y="15"/>
                  </a:moveTo>
                  <a:cubicBezTo>
                    <a:pt x="1431" y="15"/>
                    <a:pt x="1431" y="15"/>
                    <a:pt x="1431" y="15"/>
                  </a:cubicBezTo>
                  <a:cubicBezTo>
                    <a:pt x="1431" y="15"/>
                    <a:pt x="1431" y="15"/>
                    <a:pt x="1431" y="15"/>
                  </a:cubicBezTo>
                  <a:moveTo>
                    <a:pt x="1431" y="15"/>
                  </a:moveTo>
                  <a:cubicBezTo>
                    <a:pt x="1431" y="15"/>
                    <a:pt x="1431" y="15"/>
                    <a:pt x="1431" y="15"/>
                  </a:cubicBezTo>
                  <a:cubicBezTo>
                    <a:pt x="1431" y="15"/>
                    <a:pt x="1431" y="15"/>
                    <a:pt x="1431" y="15"/>
                  </a:cubicBezTo>
                  <a:moveTo>
                    <a:pt x="1434" y="14"/>
                  </a:moveTo>
                  <a:cubicBezTo>
                    <a:pt x="1434" y="14"/>
                    <a:pt x="1434" y="14"/>
                    <a:pt x="1434" y="14"/>
                  </a:cubicBezTo>
                  <a:cubicBezTo>
                    <a:pt x="1434" y="14"/>
                    <a:pt x="1434" y="14"/>
                    <a:pt x="1434" y="14"/>
                  </a:cubicBezTo>
                  <a:moveTo>
                    <a:pt x="1434" y="14"/>
                  </a:moveTo>
                  <a:cubicBezTo>
                    <a:pt x="1434" y="14"/>
                    <a:pt x="1434" y="14"/>
                    <a:pt x="1434" y="14"/>
                  </a:cubicBezTo>
                  <a:cubicBezTo>
                    <a:pt x="1434" y="14"/>
                    <a:pt x="1434" y="14"/>
                    <a:pt x="1434" y="14"/>
                  </a:cubicBezTo>
                  <a:moveTo>
                    <a:pt x="1434" y="14"/>
                  </a:moveTo>
                  <a:cubicBezTo>
                    <a:pt x="1434" y="14"/>
                    <a:pt x="1434" y="14"/>
                    <a:pt x="1434" y="14"/>
                  </a:cubicBezTo>
                  <a:cubicBezTo>
                    <a:pt x="1434" y="14"/>
                    <a:pt x="1434" y="14"/>
                    <a:pt x="1434" y="14"/>
                  </a:cubicBezTo>
                  <a:moveTo>
                    <a:pt x="1435" y="14"/>
                  </a:moveTo>
                  <a:cubicBezTo>
                    <a:pt x="1435" y="14"/>
                    <a:pt x="1435" y="14"/>
                    <a:pt x="1435" y="14"/>
                  </a:cubicBezTo>
                  <a:cubicBezTo>
                    <a:pt x="1435" y="14"/>
                    <a:pt x="1435" y="14"/>
                    <a:pt x="1435" y="14"/>
                  </a:cubicBezTo>
                  <a:moveTo>
                    <a:pt x="1435" y="13"/>
                  </a:moveTo>
                  <a:cubicBezTo>
                    <a:pt x="1435" y="13"/>
                    <a:pt x="1435" y="13"/>
                    <a:pt x="1435" y="13"/>
                  </a:cubicBezTo>
                  <a:cubicBezTo>
                    <a:pt x="1435" y="13"/>
                    <a:pt x="1435" y="13"/>
                    <a:pt x="1435" y="13"/>
                  </a:cubicBezTo>
                  <a:moveTo>
                    <a:pt x="1439" y="12"/>
                  </a:moveTo>
                  <a:cubicBezTo>
                    <a:pt x="1439" y="12"/>
                    <a:pt x="1439" y="12"/>
                    <a:pt x="1439" y="12"/>
                  </a:cubicBezTo>
                  <a:cubicBezTo>
                    <a:pt x="1439" y="12"/>
                    <a:pt x="1439" y="12"/>
                    <a:pt x="1439" y="12"/>
                  </a:cubicBezTo>
                  <a:moveTo>
                    <a:pt x="1439" y="12"/>
                  </a:moveTo>
                  <a:cubicBezTo>
                    <a:pt x="1439" y="12"/>
                    <a:pt x="1439" y="12"/>
                    <a:pt x="1439" y="12"/>
                  </a:cubicBezTo>
                  <a:cubicBezTo>
                    <a:pt x="1439" y="12"/>
                    <a:pt x="1439" y="12"/>
                    <a:pt x="1439" y="12"/>
                  </a:cubicBezTo>
                  <a:moveTo>
                    <a:pt x="1440" y="11"/>
                  </a:moveTo>
                  <a:cubicBezTo>
                    <a:pt x="1440" y="12"/>
                    <a:pt x="1440" y="12"/>
                    <a:pt x="1440" y="12"/>
                  </a:cubicBezTo>
                  <a:cubicBezTo>
                    <a:pt x="1440" y="12"/>
                    <a:pt x="1440" y="11"/>
                    <a:pt x="1440" y="11"/>
                  </a:cubicBezTo>
                  <a:moveTo>
                    <a:pt x="1440" y="11"/>
                  </a:moveTo>
                  <a:cubicBezTo>
                    <a:pt x="1440" y="11"/>
                    <a:pt x="1440" y="11"/>
                    <a:pt x="1440" y="11"/>
                  </a:cubicBezTo>
                  <a:cubicBezTo>
                    <a:pt x="1440" y="11"/>
                    <a:pt x="1440" y="11"/>
                    <a:pt x="1440" y="11"/>
                  </a:cubicBezTo>
                  <a:moveTo>
                    <a:pt x="1441" y="11"/>
                  </a:moveTo>
                  <a:cubicBezTo>
                    <a:pt x="1440" y="11"/>
                    <a:pt x="1440" y="11"/>
                    <a:pt x="1440" y="11"/>
                  </a:cubicBezTo>
                  <a:cubicBezTo>
                    <a:pt x="1440" y="11"/>
                    <a:pt x="1440" y="11"/>
                    <a:pt x="1441" y="11"/>
                  </a:cubicBezTo>
                  <a:moveTo>
                    <a:pt x="1442" y="11"/>
                  </a:moveTo>
                  <a:cubicBezTo>
                    <a:pt x="1441" y="11"/>
                    <a:pt x="1441" y="11"/>
                    <a:pt x="1441" y="11"/>
                  </a:cubicBezTo>
                  <a:cubicBezTo>
                    <a:pt x="1442" y="11"/>
                    <a:pt x="1442" y="11"/>
                    <a:pt x="1442" y="11"/>
                  </a:cubicBezTo>
                  <a:moveTo>
                    <a:pt x="1442" y="10"/>
                  </a:moveTo>
                  <a:cubicBezTo>
                    <a:pt x="1442" y="10"/>
                    <a:pt x="1442" y="10"/>
                    <a:pt x="1442" y="10"/>
                  </a:cubicBezTo>
                  <a:cubicBezTo>
                    <a:pt x="1442" y="10"/>
                    <a:pt x="1442" y="10"/>
                    <a:pt x="1442" y="10"/>
                  </a:cubicBezTo>
                  <a:moveTo>
                    <a:pt x="1443" y="10"/>
                  </a:moveTo>
                  <a:cubicBezTo>
                    <a:pt x="1443" y="10"/>
                    <a:pt x="1443" y="10"/>
                    <a:pt x="1443" y="10"/>
                  </a:cubicBezTo>
                  <a:cubicBezTo>
                    <a:pt x="1443" y="10"/>
                    <a:pt x="1443" y="10"/>
                    <a:pt x="1443" y="10"/>
                  </a:cubicBezTo>
                  <a:moveTo>
                    <a:pt x="1443" y="10"/>
                  </a:moveTo>
                  <a:cubicBezTo>
                    <a:pt x="1443" y="10"/>
                    <a:pt x="1443" y="10"/>
                    <a:pt x="1443" y="10"/>
                  </a:cubicBezTo>
                  <a:cubicBezTo>
                    <a:pt x="1443" y="10"/>
                    <a:pt x="1443" y="10"/>
                    <a:pt x="1443" y="10"/>
                  </a:cubicBezTo>
                  <a:moveTo>
                    <a:pt x="1443" y="10"/>
                  </a:moveTo>
                  <a:cubicBezTo>
                    <a:pt x="1443" y="10"/>
                    <a:pt x="1443" y="10"/>
                    <a:pt x="1443" y="10"/>
                  </a:cubicBezTo>
                  <a:cubicBezTo>
                    <a:pt x="1443" y="10"/>
                    <a:pt x="1443" y="10"/>
                    <a:pt x="1443" y="10"/>
                  </a:cubicBezTo>
                  <a:moveTo>
                    <a:pt x="1443" y="10"/>
                  </a:moveTo>
                  <a:cubicBezTo>
                    <a:pt x="1443" y="10"/>
                    <a:pt x="1443" y="10"/>
                    <a:pt x="1443" y="10"/>
                  </a:cubicBezTo>
                  <a:cubicBezTo>
                    <a:pt x="1443" y="10"/>
                    <a:pt x="1443" y="10"/>
                    <a:pt x="1443" y="10"/>
                  </a:cubicBezTo>
                  <a:moveTo>
                    <a:pt x="1444" y="10"/>
                  </a:moveTo>
                  <a:cubicBezTo>
                    <a:pt x="1444" y="10"/>
                    <a:pt x="1444" y="10"/>
                    <a:pt x="1443" y="10"/>
                  </a:cubicBezTo>
                  <a:cubicBezTo>
                    <a:pt x="1444" y="10"/>
                    <a:pt x="1444" y="10"/>
                    <a:pt x="1444" y="10"/>
                  </a:cubicBezTo>
                  <a:moveTo>
                    <a:pt x="1445" y="9"/>
                  </a:moveTo>
                  <a:cubicBezTo>
                    <a:pt x="1444" y="9"/>
                    <a:pt x="1444" y="9"/>
                    <a:pt x="1444" y="9"/>
                  </a:cubicBezTo>
                  <a:cubicBezTo>
                    <a:pt x="1444" y="9"/>
                    <a:pt x="1445" y="9"/>
                    <a:pt x="1445" y="9"/>
                  </a:cubicBezTo>
                  <a:moveTo>
                    <a:pt x="1445" y="9"/>
                  </a:moveTo>
                  <a:cubicBezTo>
                    <a:pt x="1445" y="9"/>
                    <a:pt x="1445" y="9"/>
                    <a:pt x="1445" y="9"/>
                  </a:cubicBezTo>
                  <a:cubicBezTo>
                    <a:pt x="1445" y="9"/>
                    <a:pt x="1445" y="9"/>
                    <a:pt x="1445" y="9"/>
                  </a:cubicBezTo>
                  <a:moveTo>
                    <a:pt x="1445" y="9"/>
                  </a:moveTo>
                  <a:cubicBezTo>
                    <a:pt x="1445" y="9"/>
                    <a:pt x="1445" y="9"/>
                    <a:pt x="1445" y="9"/>
                  </a:cubicBezTo>
                  <a:cubicBezTo>
                    <a:pt x="1445" y="9"/>
                    <a:pt x="1445" y="9"/>
                    <a:pt x="1445" y="9"/>
                  </a:cubicBezTo>
                  <a:moveTo>
                    <a:pt x="1446" y="9"/>
                  </a:moveTo>
                  <a:cubicBezTo>
                    <a:pt x="1446" y="9"/>
                    <a:pt x="1446" y="9"/>
                    <a:pt x="1446" y="9"/>
                  </a:cubicBezTo>
                  <a:cubicBezTo>
                    <a:pt x="1446" y="9"/>
                    <a:pt x="1446" y="9"/>
                    <a:pt x="1446" y="9"/>
                  </a:cubicBezTo>
                  <a:moveTo>
                    <a:pt x="1446" y="9"/>
                  </a:moveTo>
                  <a:cubicBezTo>
                    <a:pt x="1446" y="9"/>
                    <a:pt x="1446" y="9"/>
                    <a:pt x="1446" y="9"/>
                  </a:cubicBezTo>
                  <a:cubicBezTo>
                    <a:pt x="1446" y="9"/>
                    <a:pt x="1446" y="9"/>
                    <a:pt x="1446" y="9"/>
                  </a:cubicBezTo>
                  <a:moveTo>
                    <a:pt x="1446" y="9"/>
                  </a:moveTo>
                  <a:cubicBezTo>
                    <a:pt x="1446" y="9"/>
                    <a:pt x="1446" y="9"/>
                    <a:pt x="1446" y="9"/>
                  </a:cubicBezTo>
                  <a:cubicBezTo>
                    <a:pt x="1446" y="9"/>
                    <a:pt x="1446" y="9"/>
                    <a:pt x="1446" y="9"/>
                  </a:cubicBezTo>
                  <a:moveTo>
                    <a:pt x="1446" y="9"/>
                  </a:moveTo>
                  <a:cubicBezTo>
                    <a:pt x="1446" y="9"/>
                    <a:pt x="1446" y="9"/>
                    <a:pt x="1446" y="9"/>
                  </a:cubicBezTo>
                  <a:cubicBezTo>
                    <a:pt x="1446" y="9"/>
                    <a:pt x="1446" y="9"/>
                    <a:pt x="1446" y="9"/>
                  </a:cubicBezTo>
                  <a:moveTo>
                    <a:pt x="1447" y="8"/>
                  </a:moveTo>
                  <a:cubicBezTo>
                    <a:pt x="1447" y="8"/>
                    <a:pt x="1447" y="8"/>
                    <a:pt x="1447" y="8"/>
                  </a:cubicBezTo>
                  <a:cubicBezTo>
                    <a:pt x="1447" y="8"/>
                    <a:pt x="1447" y="8"/>
                    <a:pt x="1447" y="8"/>
                  </a:cubicBezTo>
                  <a:moveTo>
                    <a:pt x="1448" y="8"/>
                  </a:moveTo>
                  <a:cubicBezTo>
                    <a:pt x="1448" y="8"/>
                    <a:pt x="1448" y="8"/>
                    <a:pt x="1447" y="8"/>
                  </a:cubicBezTo>
                  <a:cubicBezTo>
                    <a:pt x="1448" y="8"/>
                    <a:pt x="1448" y="8"/>
                    <a:pt x="1448" y="8"/>
                  </a:cubicBezTo>
                  <a:moveTo>
                    <a:pt x="1449" y="8"/>
                  </a:moveTo>
                  <a:cubicBezTo>
                    <a:pt x="1448" y="8"/>
                    <a:pt x="1448" y="8"/>
                    <a:pt x="1448" y="8"/>
                  </a:cubicBezTo>
                  <a:cubicBezTo>
                    <a:pt x="1448" y="8"/>
                    <a:pt x="1448" y="8"/>
                    <a:pt x="1449" y="8"/>
                  </a:cubicBezTo>
                  <a:moveTo>
                    <a:pt x="1449" y="8"/>
                  </a:moveTo>
                  <a:cubicBezTo>
                    <a:pt x="1449" y="8"/>
                    <a:pt x="1449" y="8"/>
                    <a:pt x="1449" y="8"/>
                  </a:cubicBezTo>
                  <a:cubicBezTo>
                    <a:pt x="1449" y="8"/>
                    <a:pt x="1449" y="8"/>
                    <a:pt x="1449" y="8"/>
                  </a:cubicBezTo>
                  <a:moveTo>
                    <a:pt x="1449" y="8"/>
                  </a:moveTo>
                  <a:cubicBezTo>
                    <a:pt x="1449" y="8"/>
                    <a:pt x="1449" y="8"/>
                    <a:pt x="1449" y="8"/>
                  </a:cubicBezTo>
                  <a:cubicBezTo>
                    <a:pt x="1449" y="8"/>
                    <a:pt x="1449" y="8"/>
                    <a:pt x="1449" y="8"/>
                  </a:cubicBezTo>
                  <a:moveTo>
                    <a:pt x="1450" y="7"/>
                  </a:moveTo>
                  <a:cubicBezTo>
                    <a:pt x="1450" y="7"/>
                    <a:pt x="1450" y="7"/>
                    <a:pt x="1450" y="7"/>
                  </a:cubicBezTo>
                  <a:cubicBezTo>
                    <a:pt x="1450" y="7"/>
                    <a:pt x="1450" y="7"/>
                    <a:pt x="1450" y="7"/>
                  </a:cubicBezTo>
                  <a:moveTo>
                    <a:pt x="1451" y="7"/>
                  </a:moveTo>
                  <a:cubicBezTo>
                    <a:pt x="1450" y="7"/>
                    <a:pt x="1451" y="7"/>
                    <a:pt x="1450" y="7"/>
                  </a:cubicBezTo>
                  <a:cubicBezTo>
                    <a:pt x="1450" y="7"/>
                    <a:pt x="1451" y="7"/>
                    <a:pt x="1451" y="7"/>
                  </a:cubicBezTo>
                  <a:moveTo>
                    <a:pt x="1451" y="7"/>
                  </a:moveTo>
                  <a:cubicBezTo>
                    <a:pt x="1451" y="7"/>
                    <a:pt x="1451" y="7"/>
                    <a:pt x="1451" y="7"/>
                  </a:cubicBezTo>
                  <a:cubicBezTo>
                    <a:pt x="1451" y="7"/>
                    <a:pt x="1451" y="7"/>
                    <a:pt x="1451" y="7"/>
                  </a:cubicBezTo>
                  <a:moveTo>
                    <a:pt x="1451" y="7"/>
                  </a:moveTo>
                  <a:cubicBezTo>
                    <a:pt x="1451" y="7"/>
                    <a:pt x="1451" y="7"/>
                    <a:pt x="1451" y="7"/>
                  </a:cubicBezTo>
                  <a:cubicBezTo>
                    <a:pt x="1451" y="7"/>
                    <a:pt x="1451" y="7"/>
                    <a:pt x="1451" y="7"/>
                  </a:cubicBezTo>
                  <a:moveTo>
                    <a:pt x="1451" y="6"/>
                  </a:moveTo>
                  <a:cubicBezTo>
                    <a:pt x="1451" y="7"/>
                    <a:pt x="1451" y="7"/>
                    <a:pt x="1451" y="7"/>
                  </a:cubicBezTo>
                  <a:cubicBezTo>
                    <a:pt x="1451" y="7"/>
                    <a:pt x="1451" y="7"/>
                    <a:pt x="1451" y="6"/>
                  </a:cubicBezTo>
                  <a:moveTo>
                    <a:pt x="1452" y="6"/>
                  </a:moveTo>
                  <a:cubicBezTo>
                    <a:pt x="1452" y="6"/>
                    <a:pt x="1452" y="6"/>
                    <a:pt x="1452" y="6"/>
                  </a:cubicBezTo>
                  <a:cubicBezTo>
                    <a:pt x="1452" y="6"/>
                    <a:pt x="1452" y="6"/>
                    <a:pt x="1452" y="6"/>
                  </a:cubicBezTo>
                  <a:moveTo>
                    <a:pt x="1452" y="6"/>
                  </a:moveTo>
                  <a:cubicBezTo>
                    <a:pt x="1452" y="6"/>
                    <a:pt x="1452" y="6"/>
                    <a:pt x="1452" y="6"/>
                  </a:cubicBezTo>
                  <a:cubicBezTo>
                    <a:pt x="1452" y="6"/>
                    <a:pt x="1452" y="6"/>
                    <a:pt x="1452" y="6"/>
                  </a:cubicBezTo>
                  <a:moveTo>
                    <a:pt x="1453" y="6"/>
                  </a:moveTo>
                  <a:cubicBezTo>
                    <a:pt x="1453" y="6"/>
                    <a:pt x="1453" y="6"/>
                    <a:pt x="1452" y="6"/>
                  </a:cubicBezTo>
                  <a:cubicBezTo>
                    <a:pt x="1453" y="6"/>
                    <a:pt x="1453" y="6"/>
                    <a:pt x="1453" y="6"/>
                  </a:cubicBezTo>
                  <a:moveTo>
                    <a:pt x="1453" y="6"/>
                  </a:moveTo>
                  <a:cubicBezTo>
                    <a:pt x="1453" y="6"/>
                    <a:pt x="1453" y="6"/>
                    <a:pt x="1453" y="6"/>
                  </a:cubicBezTo>
                  <a:cubicBezTo>
                    <a:pt x="1453" y="6"/>
                    <a:pt x="1453" y="6"/>
                    <a:pt x="1453" y="6"/>
                  </a:cubicBezTo>
                  <a:moveTo>
                    <a:pt x="1453" y="6"/>
                  </a:moveTo>
                  <a:cubicBezTo>
                    <a:pt x="1453" y="6"/>
                    <a:pt x="1453" y="6"/>
                    <a:pt x="1453" y="6"/>
                  </a:cubicBezTo>
                  <a:cubicBezTo>
                    <a:pt x="1453" y="6"/>
                    <a:pt x="1453" y="6"/>
                    <a:pt x="1453" y="6"/>
                  </a:cubicBezTo>
                  <a:moveTo>
                    <a:pt x="1453" y="6"/>
                  </a:moveTo>
                  <a:cubicBezTo>
                    <a:pt x="1453" y="6"/>
                    <a:pt x="1453" y="6"/>
                    <a:pt x="1453" y="6"/>
                  </a:cubicBezTo>
                  <a:cubicBezTo>
                    <a:pt x="1453" y="6"/>
                    <a:pt x="1453" y="6"/>
                    <a:pt x="1453" y="6"/>
                  </a:cubicBezTo>
                  <a:moveTo>
                    <a:pt x="1454" y="6"/>
                  </a:moveTo>
                  <a:cubicBezTo>
                    <a:pt x="1454" y="6"/>
                    <a:pt x="1454" y="6"/>
                    <a:pt x="1454" y="6"/>
                  </a:cubicBezTo>
                  <a:cubicBezTo>
                    <a:pt x="1454" y="6"/>
                    <a:pt x="1454" y="6"/>
                    <a:pt x="1454" y="6"/>
                  </a:cubicBezTo>
                  <a:moveTo>
                    <a:pt x="1454" y="5"/>
                  </a:moveTo>
                  <a:cubicBezTo>
                    <a:pt x="1454" y="5"/>
                    <a:pt x="1454" y="5"/>
                    <a:pt x="1454" y="5"/>
                  </a:cubicBezTo>
                  <a:cubicBezTo>
                    <a:pt x="1454" y="5"/>
                    <a:pt x="1454" y="5"/>
                    <a:pt x="1454" y="5"/>
                  </a:cubicBezTo>
                  <a:moveTo>
                    <a:pt x="1454" y="5"/>
                  </a:moveTo>
                  <a:cubicBezTo>
                    <a:pt x="1454" y="5"/>
                    <a:pt x="1454" y="5"/>
                    <a:pt x="1454" y="5"/>
                  </a:cubicBezTo>
                  <a:cubicBezTo>
                    <a:pt x="1454" y="5"/>
                    <a:pt x="1454" y="5"/>
                    <a:pt x="1454" y="5"/>
                  </a:cubicBezTo>
                  <a:moveTo>
                    <a:pt x="1454" y="5"/>
                  </a:moveTo>
                  <a:cubicBezTo>
                    <a:pt x="1454" y="5"/>
                    <a:pt x="1454" y="5"/>
                    <a:pt x="1454" y="5"/>
                  </a:cubicBezTo>
                  <a:cubicBezTo>
                    <a:pt x="1454" y="5"/>
                    <a:pt x="1454" y="5"/>
                    <a:pt x="1454" y="5"/>
                  </a:cubicBezTo>
                  <a:moveTo>
                    <a:pt x="1455" y="5"/>
                  </a:moveTo>
                  <a:cubicBezTo>
                    <a:pt x="1455" y="5"/>
                    <a:pt x="1455" y="5"/>
                    <a:pt x="1455" y="5"/>
                  </a:cubicBezTo>
                  <a:cubicBezTo>
                    <a:pt x="1455" y="5"/>
                    <a:pt x="1455" y="5"/>
                    <a:pt x="1455" y="5"/>
                  </a:cubicBezTo>
                  <a:moveTo>
                    <a:pt x="1455" y="5"/>
                  </a:moveTo>
                  <a:cubicBezTo>
                    <a:pt x="1455" y="5"/>
                    <a:pt x="1455" y="5"/>
                    <a:pt x="1455" y="5"/>
                  </a:cubicBezTo>
                  <a:cubicBezTo>
                    <a:pt x="1455" y="5"/>
                    <a:pt x="1455" y="5"/>
                    <a:pt x="1455" y="5"/>
                  </a:cubicBezTo>
                  <a:moveTo>
                    <a:pt x="1455" y="5"/>
                  </a:moveTo>
                  <a:cubicBezTo>
                    <a:pt x="1455" y="5"/>
                    <a:pt x="1455" y="5"/>
                    <a:pt x="1455" y="5"/>
                  </a:cubicBezTo>
                  <a:cubicBezTo>
                    <a:pt x="1455" y="5"/>
                    <a:pt x="1455" y="5"/>
                    <a:pt x="1455" y="5"/>
                  </a:cubicBezTo>
                  <a:moveTo>
                    <a:pt x="1456" y="5"/>
                  </a:moveTo>
                  <a:cubicBezTo>
                    <a:pt x="1455" y="5"/>
                    <a:pt x="1456" y="5"/>
                    <a:pt x="1455" y="5"/>
                  </a:cubicBezTo>
                  <a:cubicBezTo>
                    <a:pt x="1456" y="5"/>
                    <a:pt x="1456" y="5"/>
                    <a:pt x="1456" y="5"/>
                  </a:cubicBezTo>
                  <a:moveTo>
                    <a:pt x="1456" y="5"/>
                  </a:moveTo>
                  <a:cubicBezTo>
                    <a:pt x="1456" y="5"/>
                    <a:pt x="1456" y="5"/>
                    <a:pt x="1456" y="5"/>
                  </a:cubicBezTo>
                  <a:cubicBezTo>
                    <a:pt x="1456" y="5"/>
                    <a:pt x="1456" y="5"/>
                    <a:pt x="1456" y="5"/>
                  </a:cubicBezTo>
                  <a:moveTo>
                    <a:pt x="1456" y="4"/>
                  </a:moveTo>
                  <a:cubicBezTo>
                    <a:pt x="1456" y="4"/>
                    <a:pt x="1456" y="4"/>
                    <a:pt x="1456" y="4"/>
                  </a:cubicBezTo>
                  <a:cubicBezTo>
                    <a:pt x="1456" y="4"/>
                    <a:pt x="1456" y="4"/>
                    <a:pt x="1456" y="4"/>
                  </a:cubicBezTo>
                  <a:moveTo>
                    <a:pt x="1457" y="4"/>
                  </a:moveTo>
                  <a:cubicBezTo>
                    <a:pt x="1457" y="4"/>
                    <a:pt x="1457" y="4"/>
                    <a:pt x="1457" y="4"/>
                  </a:cubicBezTo>
                  <a:cubicBezTo>
                    <a:pt x="1457" y="4"/>
                    <a:pt x="1457" y="4"/>
                    <a:pt x="1457" y="4"/>
                  </a:cubicBezTo>
                  <a:moveTo>
                    <a:pt x="1457" y="4"/>
                  </a:moveTo>
                  <a:cubicBezTo>
                    <a:pt x="1457" y="4"/>
                    <a:pt x="1457" y="4"/>
                    <a:pt x="1457" y="4"/>
                  </a:cubicBezTo>
                  <a:cubicBezTo>
                    <a:pt x="1457" y="4"/>
                    <a:pt x="1457" y="4"/>
                    <a:pt x="1457" y="4"/>
                  </a:cubicBezTo>
                  <a:moveTo>
                    <a:pt x="1457" y="4"/>
                  </a:moveTo>
                  <a:cubicBezTo>
                    <a:pt x="1457" y="4"/>
                    <a:pt x="1457" y="4"/>
                    <a:pt x="1457" y="4"/>
                  </a:cubicBezTo>
                  <a:cubicBezTo>
                    <a:pt x="1457" y="4"/>
                    <a:pt x="1457" y="4"/>
                    <a:pt x="1457" y="4"/>
                  </a:cubicBezTo>
                  <a:moveTo>
                    <a:pt x="1457" y="4"/>
                  </a:moveTo>
                  <a:cubicBezTo>
                    <a:pt x="1457" y="4"/>
                    <a:pt x="1457" y="4"/>
                    <a:pt x="1457" y="4"/>
                  </a:cubicBezTo>
                  <a:cubicBezTo>
                    <a:pt x="1457" y="4"/>
                    <a:pt x="1457" y="4"/>
                    <a:pt x="1457" y="4"/>
                  </a:cubicBezTo>
                  <a:moveTo>
                    <a:pt x="1460" y="3"/>
                  </a:moveTo>
                  <a:cubicBezTo>
                    <a:pt x="1460" y="3"/>
                    <a:pt x="1460" y="3"/>
                    <a:pt x="1460" y="3"/>
                  </a:cubicBezTo>
                  <a:cubicBezTo>
                    <a:pt x="1460" y="3"/>
                    <a:pt x="1460" y="3"/>
                    <a:pt x="1460" y="3"/>
                  </a:cubicBezTo>
                  <a:moveTo>
                    <a:pt x="1461" y="2"/>
                  </a:moveTo>
                  <a:cubicBezTo>
                    <a:pt x="1461" y="2"/>
                    <a:pt x="1461" y="2"/>
                    <a:pt x="1461" y="2"/>
                  </a:cubicBezTo>
                  <a:cubicBezTo>
                    <a:pt x="1461" y="2"/>
                    <a:pt x="1461" y="2"/>
                    <a:pt x="1461" y="2"/>
                  </a:cubicBezTo>
                  <a:moveTo>
                    <a:pt x="1463" y="1"/>
                  </a:moveTo>
                  <a:cubicBezTo>
                    <a:pt x="1463" y="1"/>
                    <a:pt x="1463" y="1"/>
                    <a:pt x="1463" y="1"/>
                  </a:cubicBezTo>
                  <a:cubicBezTo>
                    <a:pt x="1463" y="1"/>
                    <a:pt x="1463" y="1"/>
                    <a:pt x="1463" y="1"/>
                  </a:cubicBezTo>
                  <a:moveTo>
                    <a:pt x="1463" y="1"/>
                  </a:moveTo>
                  <a:cubicBezTo>
                    <a:pt x="1463" y="1"/>
                    <a:pt x="1463" y="1"/>
                    <a:pt x="1463" y="1"/>
                  </a:cubicBezTo>
                  <a:cubicBezTo>
                    <a:pt x="1463" y="1"/>
                    <a:pt x="1463" y="1"/>
                    <a:pt x="1463" y="1"/>
                  </a:cubicBezTo>
                  <a:moveTo>
                    <a:pt x="1463" y="1"/>
                  </a:moveTo>
                  <a:cubicBezTo>
                    <a:pt x="1463" y="1"/>
                    <a:pt x="1463" y="1"/>
                    <a:pt x="1463" y="1"/>
                  </a:cubicBezTo>
                  <a:cubicBezTo>
                    <a:pt x="1463" y="1"/>
                    <a:pt x="1463" y="1"/>
                    <a:pt x="1463" y="1"/>
                  </a:cubicBezTo>
                  <a:moveTo>
                    <a:pt x="1463" y="1"/>
                  </a:moveTo>
                  <a:cubicBezTo>
                    <a:pt x="1463" y="1"/>
                    <a:pt x="1463" y="1"/>
                    <a:pt x="1463" y="1"/>
                  </a:cubicBezTo>
                  <a:cubicBezTo>
                    <a:pt x="1463" y="1"/>
                    <a:pt x="1463" y="1"/>
                    <a:pt x="1463" y="1"/>
                  </a:cubicBezTo>
                  <a:moveTo>
                    <a:pt x="1464" y="1"/>
                  </a:moveTo>
                  <a:cubicBezTo>
                    <a:pt x="1464" y="1"/>
                    <a:pt x="1464" y="1"/>
                    <a:pt x="1464" y="1"/>
                  </a:cubicBezTo>
                  <a:cubicBezTo>
                    <a:pt x="1464" y="1"/>
                    <a:pt x="1464" y="1"/>
                    <a:pt x="1464" y="1"/>
                  </a:cubicBezTo>
                  <a:moveTo>
                    <a:pt x="1464" y="1"/>
                  </a:moveTo>
                  <a:cubicBezTo>
                    <a:pt x="1464" y="1"/>
                    <a:pt x="1464" y="1"/>
                    <a:pt x="1464" y="1"/>
                  </a:cubicBezTo>
                  <a:cubicBezTo>
                    <a:pt x="1464" y="1"/>
                    <a:pt x="1464" y="1"/>
                    <a:pt x="1464" y="1"/>
                  </a:cubicBezTo>
                  <a:moveTo>
                    <a:pt x="1464" y="1"/>
                  </a:moveTo>
                  <a:cubicBezTo>
                    <a:pt x="1464" y="1"/>
                    <a:pt x="1464" y="1"/>
                    <a:pt x="1464" y="1"/>
                  </a:cubicBezTo>
                  <a:cubicBezTo>
                    <a:pt x="1464" y="1"/>
                    <a:pt x="1464" y="1"/>
                    <a:pt x="1464" y="1"/>
                  </a:cubicBezTo>
                  <a:moveTo>
                    <a:pt x="1466" y="0"/>
                  </a:moveTo>
                  <a:cubicBezTo>
                    <a:pt x="1466" y="0"/>
                    <a:pt x="1466" y="0"/>
                    <a:pt x="1466" y="0"/>
                  </a:cubicBezTo>
                  <a:cubicBezTo>
                    <a:pt x="1466" y="0"/>
                    <a:pt x="1466" y="0"/>
                    <a:pt x="1466" y="0"/>
                  </a:cubicBezTo>
                  <a:moveTo>
                    <a:pt x="1466" y="0"/>
                  </a:moveTo>
                  <a:cubicBezTo>
                    <a:pt x="1466" y="0"/>
                    <a:pt x="1466" y="0"/>
                    <a:pt x="1466" y="0"/>
                  </a:cubicBezTo>
                  <a:cubicBezTo>
                    <a:pt x="1466" y="0"/>
                    <a:pt x="1466" y="0"/>
                    <a:pt x="1466" y="0"/>
                  </a:cubicBezTo>
                  <a:moveTo>
                    <a:pt x="1467" y="0"/>
                  </a:moveTo>
                  <a:cubicBezTo>
                    <a:pt x="1467" y="0"/>
                    <a:pt x="1467" y="0"/>
                    <a:pt x="1467" y="0"/>
                  </a:cubicBezTo>
                  <a:cubicBezTo>
                    <a:pt x="1467" y="0"/>
                    <a:pt x="1467" y="0"/>
                    <a:pt x="1467" y="0"/>
                  </a:cubicBezTo>
                  <a:moveTo>
                    <a:pt x="1467" y="0"/>
                  </a:moveTo>
                  <a:cubicBezTo>
                    <a:pt x="1467" y="0"/>
                    <a:pt x="1467" y="0"/>
                    <a:pt x="1467" y="0"/>
                  </a:cubicBezTo>
                  <a:cubicBezTo>
                    <a:pt x="1467" y="0"/>
                    <a:pt x="1467" y="0"/>
                    <a:pt x="1467" y="0"/>
                  </a:cubicBezTo>
                  <a:moveTo>
                    <a:pt x="1467" y="0"/>
                  </a:moveTo>
                  <a:cubicBezTo>
                    <a:pt x="1467" y="0"/>
                    <a:pt x="1467" y="0"/>
                    <a:pt x="1467" y="0"/>
                  </a:cubicBezTo>
                  <a:cubicBezTo>
                    <a:pt x="1467" y="0"/>
                    <a:pt x="1467" y="0"/>
                    <a:pt x="1467" y="0"/>
                  </a:cubicBezTo>
                </a:path>
              </a:pathLst>
            </a:custGeom>
            <a:solidFill>
              <a:srgbClr val="3BCA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743B52B0-0AF5-4AD2-A22E-B7A2877008AE}"/>
              </a:ext>
            </a:extLst>
          </p:cNvPr>
          <p:cNvSpPr/>
          <p:nvPr/>
        </p:nvSpPr>
        <p:spPr>
          <a:xfrm>
            <a:off x="107032" y="5842620"/>
            <a:ext cx="3951531" cy="4413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63985"/>
            <a:r>
              <a:rPr lang="en-US" sz="2268" spc="-47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" pitchFamily="34" charset="0"/>
                <a:hlinkClick r:id="rId6"/>
              </a:rPr>
              <a:t>aka.ms/azuresqlfundamentals</a:t>
            </a:r>
            <a:endParaRPr lang="en-US" sz="2268" dirty="0">
              <a:solidFill>
                <a:srgbClr val="0078D4"/>
              </a:solidFill>
              <a:latin typeface="Segoe UI Semibold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F3F645-D79C-452D-B0D4-3BF981740A7D}"/>
              </a:ext>
            </a:extLst>
          </p:cNvPr>
          <p:cNvSpPr/>
          <p:nvPr/>
        </p:nvSpPr>
        <p:spPr>
          <a:xfrm>
            <a:off x="7568957" y="5842619"/>
            <a:ext cx="3630417" cy="4413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63985"/>
            <a:r>
              <a:rPr lang="en-US" sz="2268" spc="-47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" pitchFamily="34" charset="0"/>
                <a:hlinkClick r:id="rId7" action="ppaction://hlinkfile"/>
              </a:rPr>
              <a:t>aka.ms/azuresql4beginners</a:t>
            </a:r>
            <a:endParaRPr lang="en-US" sz="2268" dirty="0">
              <a:solidFill>
                <a:srgbClr val="0078D4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6130635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7085A2-4FBE-421E-A332-5449E2F44450}"/>
              </a:ext>
            </a:extLst>
          </p:cNvPr>
          <p:cNvSpPr txBox="1">
            <a:spLocks/>
          </p:cNvSpPr>
          <p:nvPr/>
        </p:nvSpPr>
        <p:spPr>
          <a:xfrm>
            <a:off x="555943" y="432012"/>
            <a:ext cx="10411481" cy="52354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881179">
              <a:defRPr/>
            </a:pPr>
            <a:r>
              <a:rPr lang="en-US" sz="3402" spc="-47">
                <a:gradFill>
                  <a:gsLst>
                    <a:gs pos="1250">
                      <a:sysClr val="windowText" lastClr="000000"/>
                    </a:gs>
                    <a:gs pos="100000">
                      <a:sysClr val="windowText" lastClr="000000"/>
                    </a:gs>
                  </a:gsLst>
                  <a:lin ang="5400000" scaled="0"/>
                </a:gradFill>
                <a:latin typeface="Segoe UI Semibold"/>
              </a:rPr>
              <a:t>Azure SQL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AE5BEE-58C2-4ADD-88A1-B009E5ED6A9C}"/>
              </a:ext>
            </a:extLst>
          </p:cNvPr>
          <p:cNvSpPr/>
          <p:nvPr/>
        </p:nvSpPr>
        <p:spPr bwMode="auto">
          <a:xfrm>
            <a:off x="8815936" y="1739259"/>
            <a:ext cx="1461910" cy="554366"/>
          </a:xfrm>
          <a:prstGeom prst="rect">
            <a:avLst/>
          </a:prstGeom>
          <a:noFill/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4061" rIns="0" bIns="4406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575886">
              <a:spcAft>
                <a:spcPts val="567"/>
              </a:spcAft>
              <a:defRPr/>
            </a:pPr>
            <a:r>
              <a:rPr lang="en-US" sz="1512" b="1" kern="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SQL </a:t>
            </a:r>
            <a:r>
              <a:rPr lang="en-US" sz="1512" b="1" kern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</a:t>
            </a:r>
            <a:r>
              <a:rPr lang="en-US" sz="1512" b="1" kern="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11A879-71D7-4BBC-954B-791769AA2C7B}"/>
              </a:ext>
            </a:extLst>
          </p:cNvPr>
          <p:cNvSpPr/>
          <p:nvPr/>
        </p:nvSpPr>
        <p:spPr bwMode="auto">
          <a:xfrm>
            <a:off x="8126359" y="3621655"/>
            <a:ext cx="2841064" cy="792567"/>
          </a:xfrm>
          <a:prstGeom prst="rect">
            <a:avLst/>
          </a:prstGeom>
          <a:noFill/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86402" tIns="43201" rIns="86402" bIns="43201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575886">
              <a:lnSpc>
                <a:spcPct val="90000"/>
              </a:lnSpc>
              <a:spcAft>
                <a:spcPts val="567"/>
              </a:spcAft>
              <a:defRPr/>
            </a:pPr>
            <a:r>
              <a:rPr lang="en-US" sz="1134" kern="0">
                <a:solidFill>
                  <a:prstClr val="black"/>
                </a:solidFill>
                <a:latin typeface="Segoe UI Semibold"/>
              </a:rPr>
              <a:t>Best for building new apps in the cloud</a:t>
            </a:r>
          </a:p>
          <a:p>
            <a:pPr algn="ctr" defTabSz="575886">
              <a:lnSpc>
                <a:spcPct val="90000"/>
              </a:lnSpc>
              <a:spcAft>
                <a:spcPts val="567"/>
              </a:spcAft>
              <a:defRPr/>
            </a:pPr>
            <a:r>
              <a:rPr lang="en-US" sz="1134" kern="0">
                <a:solidFill>
                  <a:prstClr val="black"/>
                </a:solidFill>
                <a:latin typeface="Segoe UI"/>
              </a:rPr>
              <a:t>Pre-provisioned or serverless compute and Hyperscale storage to meet demanding workload requirements</a:t>
            </a:r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CCFA2894-6CC6-45F3-B283-5C07B61E4CFD}"/>
              </a:ext>
            </a:extLst>
          </p:cNvPr>
          <p:cNvSpPr/>
          <p:nvPr/>
        </p:nvSpPr>
        <p:spPr bwMode="auto">
          <a:xfrm>
            <a:off x="4910386" y="3586946"/>
            <a:ext cx="2841064" cy="844889"/>
          </a:xfrm>
          <a:prstGeom prst="rect">
            <a:avLst/>
          </a:prstGeom>
          <a:noFill/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86402" tIns="43201" rIns="86402" bIns="43201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575886">
              <a:lnSpc>
                <a:spcPct val="90000"/>
              </a:lnSpc>
              <a:spcAft>
                <a:spcPts val="567"/>
              </a:spcAft>
              <a:defRPr/>
            </a:pPr>
            <a:r>
              <a:rPr lang="en-US" sz="1134" kern="0">
                <a:solidFill>
                  <a:prstClr val="black"/>
                </a:solidFill>
                <a:latin typeface="Segoe UI Semibold"/>
              </a:rPr>
              <a:t>Best for modernizing existing apps </a:t>
            </a:r>
          </a:p>
          <a:p>
            <a:pPr algn="ctr" defTabSz="575886">
              <a:defRPr/>
            </a:pPr>
            <a:endParaRPr lang="en-US" sz="1134" kern="0">
              <a:solidFill>
                <a:prstClr val="black"/>
              </a:solidFill>
              <a:latin typeface="Segoe UI"/>
            </a:endParaRPr>
          </a:p>
          <a:p>
            <a:pPr algn="ctr" defTabSz="575886">
              <a:defRPr/>
            </a:pPr>
            <a:r>
              <a:rPr lang="en-US" sz="1134" kern="0">
                <a:solidFill>
                  <a:prstClr val="black"/>
                </a:solidFill>
                <a:latin typeface="Segoe UI"/>
              </a:rPr>
              <a:t>Offers high compatibility with SQL Server and native VNET support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B4D3C1-DB99-4340-B242-0C499EA96010}"/>
              </a:ext>
            </a:extLst>
          </p:cNvPr>
          <p:cNvSpPr/>
          <p:nvPr/>
        </p:nvSpPr>
        <p:spPr bwMode="auto">
          <a:xfrm>
            <a:off x="1722374" y="3584039"/>
            <a:ext cx="2841064" cy="792567"/>
          </a:xfrm>
          <a:prstGeom prst="rect">
            <a:avLst/>
          </a:prstGeom>
          <a:noFill/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86402" tIns="43201" rIns="86402" bIns="43201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575886">
              <a:lnSpc>
                <a:spcPct val="90000"/>
              </a:lnSpc>
              <a:spcAft>
                <a:spcPts val="567"/>
              </a:spcAft>
              <a:defRPr/>
            </a:pPr>
            <a:r>
              <a:rPr lang="en-US" sz="1134" kern="0">
                <a:solidFill>
                  <a:prstClr val="black"/>
                </a:solidFill>
                <a:latin typeface="Segoe UI Semibold"/>
              </a:rPr>
              <a:t>Best for re-hosting and apps requiring OS-level access and control</a:t>
            </a:r>
          </a:p>
          <a:p>
            <a:pPr algn="ctr" defTabSz="575886">
              <a:lnSpc>
                <a:spcPct val="90000"/>
              </a:lnSpc>
              <a:spcAft>
                <a:spcPts val="567"/>
              </a:spcAft>
              <a:defRPr/>
            </a:pPr>
            <a:r>
              <a:rPr lang="en-US" sz="1134" kern="0">
                <a:solidFill>
                  <a:prstClr val="black"/>
                </a:solidFill>
                <a:latin typeface="Segoe UI"/>
              </a:rPr>
              <a:t>Automated manageability features and OS-level access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D63E5-0BF2-4136-844E-C188F2B56859}"/>
              </a:ext>
            </a:extLst>
          </p:cNvPr>
          <p:cNvSpPr txBox="1"/>
          <p:nvPr/>
        </p:nvSpPr>
        <p:spPr>
          <a:xfrm>
            <a:off x="555942" y="1154195"/>
            <a:ext cx="8879845" cy="2617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4017">
              <a:lnSpc>
                <a:spcPct val="90000"/>
              </a:lnSpc>
              <a:spcAft>
                <a:spcPts val="567"/>
              </a:spcAft>
              <a:defRPr/>
            </a:pPr>
            <a:r>
              <a:rPr lang="en-US" sz="1512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" pitchFamily="34" charset="0"/>
              </a:rPr>
              <a:t>A</a:t>
            </a:r>
            <a:r>
              <a:rPr lang="en-US" sz="189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" pitchFamily="34" charset="0"/>
              </a:rPr>
              <a:t> </a:t>
            </a:r>
            <a:r>
              <a:rPr lang="en-US" sz="1512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" pitchFamily="34" charset="0"/>
              </a:rPr>
              <a:t>unified SQL portfolio built on the industry-leading SQL Server engine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87C0B7-9C27-41C5-AB92-453DD1507B36}"/>
              </a:ext>
            </a:extLst>
          </p:cNvPr>
          <p:cNvSpPr/>
          <p:nvPr/>
        </p:nvSpPr>
        <p:spPr>
          <a:xfrm>
            <a:off x="1857857" y="1739295"/>
            <a:ext cx="2570099" cy="55771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defTabSz="575886">
              <a:spcAft>
                <a:spcPts val="567"/>
              </a:spcAft>
              <a:defRPr/>
            </a:pPr>
            <a:r>
              <a:rPr lang="en-US" sz="1512" b="1" kern="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on Azure</a:t>
            </a:r>
            <a:br>
              <a:rPr lang="en-US" sz="1512" b="1" kern="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512" b="1" kern="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Virtual Machines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35E19CE-C7C7-46BE-AD2C-690673603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1004" y="2455122"/>
            <a:ext cx="745415" cy="74125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6EB5D9A-9581-4353-895A-68063FE19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73033" y="2453977"/>
            <a:ext cx="747717" cy="74354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0784105-7589-4FCB-8786-478ABAC987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71040" y="2453977"/>
            <a:ext cx="747717" cy="74354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5B6A698-64A2-4D45-BC47-1166629467B7}"/>
              </a:ext>
            </a:extLst>
          </p:cNvPr>
          <p:cNvSpPr/>
          <p:nvPr/>
        </p:nvSpPr>
        <p:spPr bwMode="auto">
          <a:xfrm>
            <a:off x="5406915" y="1739259"/>
            <a:ext cx="1729576" cy="554366"/>
          </a:xfrm>
          <a:prstGeom prst="rect">
            <a:avLst/>
          </a:prstGeom>
          <a:noFill/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4061" rIns="0" bIns="4406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575886">
              <a:spcAft>
                <a:spcPts val="567"/>
              </a:spcAft>
              <a:defRPr/>
            </a:pPr>
            <a:r>
              <a:rPr lang="en-US" sz="1512" b="1" kern="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SQL Managed Instance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9266DB5-D72F-49D5-A3A3-3B6CC070F21B}"/>
              </a:ext>
            </a:extLst>
          </p:cNvPr>
          <p:cNvCxnSpPr>
            <a:cxnSpLocks/>
          </p:cNvCxnSpPr>
          <p:nvPr/>
        </p:nvCxnSpPr>
        <p:spPr>
          <a:xfrm>
            <a:off x="4924367" y="3367605"/>
            <a:ext cx="2841064" cy="0"/>
          </a:xfrm>
          <a:prstGeom prst="line">
            <a:avLst/>
          </a:prstGeom>
          <a:noFill/>
          <a:ln w="12700" cap="flat" cmpd="sng" algn="ctr">
            <a:solidFill>
              <a:srgbClr val="0078D4"/>
            </a:solidFill>
            <a:prstDash val="solid"/>
            <a:headEnd type="none" w="lg" len="med"/>
            <a:tailEnd type="none" w="lg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C74E10-EEDB-4B6F-851C-169EA5DA633C}"/>
              </a:ext>
            </a:extLst>
          </p:cNvPr>
          <p:cNvCxnSpPr>
            <a:cxnSpLocks/>
          </p:cNvCxnSpPr>
          <p:nvPr/>
        </p:nvCxnSpPr>
        <p:spPr>
          <a:xfrm>
            <a:off x="8126359" y="3375646"/>
            <a:ext cx="2841064" cy="0"/>
          </a:xfrm>
          <a:prstGeom prst="line">
            <a:avLst/>
          </a:prstGeom>
          <a:noFill/>
          <a:ln w="12700" cap="flat" cmpd="sng" algn="ctr">
            <a:solidFill>
              <a:srgbClr val="0078D4"/>
            </a:solidFill>
            <a:prstDash val="solid"/>
            <a:headEnd type="none" w="lg" len="med"/>
            <a:tailEnd type="none" w="lg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0A17FF-7282-4CFA-8FDD-8E078575E37C}"/>
              </a:ext>
            </a:extLst>
          </p:cNvPr>
          <p:cNvCxnSpPr>
            <a:cxnSpLocks/>
          </p:cNvCxnSpPr>
          <p:nvPr/>
        </p:nvCxnSpPr>
        <p:spPr>
          <a:xfrm>
            <a:off x="1788671" y="3376050"/>
            <a:ext cx="2841064" cy="0"/>
          </a:xfrm>
          <a:prstGeom prst="line">
            <a:avLst/>
          </a:prstGeom>
          <a:noFill/>
          <a:ln w="12700" cap="flat" cmpd="sng" algn="ctr">
            <a:solidFill>
              <a:srgbClr val="0078D4"/>
            </a:solidFill>
            <a:prstDash val="solid"/>
            <a:headEnd type="none" w="lg" len="med"/>
            <a:tailEnd type="none" w="lg" len="med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A5B171-DDED-42DF-B697-78C1C4097762}"/>
              </a:ext>
            </a:extLst>
          </p:cNvPr>
          <p:cNvSpPr txBox="1"/>
          <p:nvPr/>
        </p:nvSpPr>
        <p:spPr>
          <a:xfrm>
            <a:off x="6334743" y="4904080"/>
            <a:ext cx="3101044" cy="2326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864017">
              <a:defRPr/>
            </a:pPr>
            <a:r>
              <a:rPr lang="en-US" sz="1512" b="0">
                <a:solidFill>
                  <a:prstClr val="black"/>
                </a:solidFill>
                <a:latin typeface="Segoe UI Semibold"/>
                <a:cs typeface="Segoe UI Semibold" panose="020B0702040204020203" pitchFamily="34" charset="0"/>
              </a:rPr>
              <a:t>Platform as a Service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762498-D39C-4F85-ABAF-3C9472810033}"/>
              </a:ext>
            </a:extLst>
          </p:cNvPr>
          <p:cNvSpPr txBox="1"/>
          <p:nvPr/>
        </p:nvSpPr>
        <p:spPr>
          <a:xfrm>
            <a:off x="1573189" y="4879735"/>
            <a:ext cx="3101044" cy="2326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864017">
              <a:defRPr/>
            </a:pPr>
            <a:r>
              <a:rPr lang="en-US" sz="1512" b="0">
                <a:solidFill>
                  <a:prstClr val="black"/>
                </a:solidFill>
                <a:latin typeface="Segoe UI Semibold"/>
                <a:cs typeface="Segoe UI Semibold" panose="020B0702040204020203" pitchFamily="34" charset="0"/>
              </a:rPr>
              <a:t>Infrastructure as a Service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6050671-828D-4010-929E-C6BA42F3C527}"/>
              </a:ext>
            </a:extLst>
          </p:cNvPr>
          <p:cNvGrpSpPr/>
          <p:nvPr/>
        </p:nvGrpSpPr>
        <p:grpSpPr>
          <a:xfrm>
            <a:off x="-33915" y="5873203"/>
            <a:ext cx="10847656" cy="311172"/>
            <a:chOff x="-35986" y="6215635"/>
            <a:chExt cx="11480126" cy="32931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76E5FC8-4F07-4F50-9DFA-F7560A9E59E5}"/>
                </a:ext>
              </a:extLst>
            </p:cNvPr>
            <p:cNvGrpSpPr/>
            <p:nvPr/>
          </p:nvGrpSpPr>
          <p:grpSpPr>
            <a:xfrm>
              <a:off x="-35986" y="6406517"/>
              <a:ext cx="10834162" cy="138433"/>
              <a:chOff x="-35986" y="6316085"/>
              <a:chExt cx="10834162" cy="138433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F6608D4-5B2C-4E39-A564-27E9176250C5}"/>
                  </a:ext>
                </a:extLst>
              </p:cNvPr>
              <p:cNvSpPr txBox="1"/>
              <p:nvPr/>
            </p:nvSpPr>
            <p:spPr>
              <a:xfrm>
                <a:off x="2706401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Connectivity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AD4E135-8253-44C2-9A36-DF3BC93A8F0E}"/>
                  </a:ext>
                </a:extLst>
              </p:cNvPr>
              <p:cNvSpPr txBox="1"/>
              <p:nvPr/>
            </p:nvSpPr>
            <p:spPr>
              <a:xfrm>
                <a:off x="5074260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863985">
                  <a:defRPr sz="850">
                    <a:solidFill>
                      <a:prstClr val="white">
                        <a:lumMod val="75000"/>
                      </a:prstClr>
                    </a:solidFill>
                    <a:latin typeface="Segoe UI"/>
                  </a:defRPr>
                </a:lvl1pPr>
              </a:lstStyle>
              <a:p>
                <a:r>
                  <a:rPr lang="en-US" dirty="0"/>
                  <a:t>Network security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EDA287-10F6-4D63-B9AA-D381E761A839}"/>
                  </a:ext>
                </a:extLst>
              </p:cNvPr>
              <p:cNvSpPr txBox="1"/>
              <p:nvPr/>
            </p:nvSpPr>
            <p:spPr>
              <a:xfrm>
                <a:off x="7439132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Recommendation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6044F03-266B-460E-9BD7-E20E4D8807BB}"/>
                  </a:ext>
                </a:extLst>
              </p:cNvPr>
              <p:cNvSpPr txBox="1"/>
              <p:nvPr/>
            </p:nvSpPr>
            <p:spPr>
              <a:xfrm>
                <a:off x="9814460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Summary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0B96691-876C-48D6-8EAA-8C68BE34C93B}"/>
                  </a:ext>
                </a:extLst>
              </p:cNvPr>
              <p:cNvSpPr txBox="1"/>
              <p:nvPr/>
            </p:nvSpPr>
            <p:spPr>
              <a:xfrm>
                <a:off x="-35986" y="6316086"/>
                <a:ext cx="174059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863985">
                  <a:defRPr sz="850">
                    <a:solidFill>
                      <a:srgbClr val="0078D4"/>
                    </a:solidFill>
                    <a:latin typeface="Segoe UI"/>
                  </a:defRPr>
                </a:lvl1pPr>
              </a:lstStyle>
              <a:p>
                <a:r>
                  <a:rPr lang="en-US" dirty="0"/>
                  <a:t>Overview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D2562F5-B988-4C73-A66D-DC4192B8F222}"/>
                </a:ext>
              </a:extLst>
            </p:cNvPr>
            <p:cNvGrpSpPr/>
            <p:nvPr/>
          </p:nvGrpSpPr>
          <p:grpSpPr>
            <a:xfrm>
              <a:off x="0" y="6215635"/>
              <a:ext cx="11444140" cy="131976"/>
              <a:chOff x="0" y="6058468"/>
              <a:chExt cx="11444140" cy="131976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5F83E70-DBFE-4E31-90E7-4AF321B40536}"/>
                  </a:ext>
                </a:extLst>
              </p:cNvPr>
              <p:cNvCxnSpPr/>
              <p:nvPr/>
            </p:nvCxnSpPr>
            <p:spPr>
              <a:xfrm>
                <a:off x="0" y="6108572"/>
                <a:ext cx="11444140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1432A43-8038-499D-96E9-F8CB4E5EDE0E}"/>
                  </a:ext>
                </a:extLst>
              </p:cNvPr>
              <p:cNvSpPr/>
              <p:nvPr/>
            </p:nvSpPr>
            <p:spPr bwMode="auto">
              <a:xfrm>
                <a:off x="3132271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224DD30-7832-4249-B746-AC92F45D60F4}"/>
                  </a:ext>
                </a:extLst>
              </p:cNvPr>
              <p:cNvSpPr/>
              <p:nvPr/>
            </p:nvSpPr>
            <p:spPr bwMode="auto">
              <a:xfrm>
                <a:off x="5500130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49228E0-BC12-4892-9FCF-E7D8582049EE}"/>
                  </a:ext>
                </a:extLst>
              </p:cNvPr>
              <p:cNvSpPr/>
              <p:nvPr/>
            </p:nvSpPr>
            <p:spPr bwMode="auto">
              <a:xfrm>
                <a:off x="7867989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BCAFA91-214C-4EDE-A334-862136D22097}"/>
                  </a:ext>
                </a:extLst>
              </p:cNvPr>
              <p:cNvSpPr/>
              <p:nvPr/>
            </p:nvSpPr>
            <p:spPr bwMode="auto">
              <a:xfrm>
                <a:off x="10235849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6D4AF62-CD00-4AF8-AB3D-9CCE74B3D9A2}"/>
                  </a:ext>
                </a:extLst>
              </p:cNvPr>
              <p:cNvSpPr/>
              <p:nvPr/>
            </p:nvSpPr>
            <p:spPr bwMode="auto">
              <a:xfrm>
                <a:off x="764412" y="6058468"/>
                <a:ext cx="131976" cy="13197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94318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9" grpId="0"/>
      <p:bldP spid="23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034C3F5-E936-F743-B7E4-9BC9DF092906}"/>
              </a:ext>
            </a:extLst>
          </p:cNvPr>
          <p:cNvGrpSpPr/>
          <p:nvPr/>
        </p:nvGrpSpPr>
        <p:grpSpPr>
          <a:xfrm>
            <a:off x="5249662" y="2606684"/>
            <a:ext cx="1457851" cy="2002256"/>
            <a:chOff x="3430175" y="1144324"/>
            <a:chExt cx="1408158" cy="1837969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150193B-7F34-B742-9CF2-799EBE8A958E}"/>
                </a:ext>
              </a:extLst>
            </p:cNvPr>
            <p:cNvSpPr/>
            <p:nvPr/>
          </p:nvSpPr>
          <p:spPr>
            <a:xfrm>
              <a:off x="3430175" y="1144324"/>
              <a:ext cx="1408158" cy="1837969"/>
            </a:xfrm>
            <a:prstGeom prst="rect">
              <a:avLst/>
            </a:pr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 defTabSz="864017">
                <a:defRPr/>
              </a:pPr>
              <a:endParaRPr lang="en-US" sz="1701">
                <a:solidFill>
                  <a:srgbClr val="FFFFFF"/>
                </a:solidFill>
                <a:latin typeface="Segoe UI"/>
              </a:endParaRPr>
            </a:p>
            <a:p>
              <a:pPr algn="ctr" defTabSz="864017">
                <a:defRPr/>
              </a:pPr>
              <a:endParaRPr lang="en-US" sz="1701">
                <a:solidFill>
                  <a:srgbClr val="FFFFFF"/>
                </a:solidFill>
                <a:latin typeface="Segoe UI"/>
              </a:endParaRPr>
            </a:p>
            <a:p>
              <a:pPr algn="ctr" defTabSz="864017">
                <a:defRPr/>
              </a:pPr>
              <a:endParaRPr lang="en-US" sz="1323">
                <a:solidFill>
                  <a:srgbClr val="FFFFFF"/>
                </a:solidFill>
                <a:latin typeface="Segoe UI"/>
              </a:endParaRPr>
            </a:p>
            <a:p>
              <a:pPr algn="ctr" defTabSz="864017">
                <a:defRPr/>
              </a:pPr>
              <a:r>
                <a:rPr lang="en-US" sz="1134" b="1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104.42.238.205</a:t>
              </a:r>
              <a:endParaRPr lang="en-US" sz="1134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883FC1A-35F0-844E-A168-187329DBAE11}"/>
                </a:ext>
              </a:extLst>
            </p:cNvPr>
            <p:cNvSpPr/>
            <p:nvPr/>
          </p:nvSpPr>
          <p:spPr>
            <a:xfrm>
              <a:off x="3565296" y="1235250"/>
              <a:ext cx="546401" cy="4654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4017">
                <a:defRPr/>
              </a:pPr>
              <a:r>
                <a:rPr lang="en-US" sz="1323" b="1">
                  <a:solidFill>
                    <a:prstClr val="white"/>
                  </a:solidFill>
                  <a:latin typeface="Segoe UI"/>
                </a:rPr>
                <a:t>GW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1172C88-5394-AF4D-A6B3-0E6EDBD7D4CF}"/>
                </a:ext>
              </a:extLst>
            </p:cNvPr>
            <p:cNvSpPr/>
            <p:nvPr/>
          </p:nvSpPr>
          <p:spPr>
            <a:xfrm>
              <a:off x="4190537" y="1233070"/>
              <a:ext cx="546401" cy="4654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4017">
                <a:defRPr/>
              </a:pPr>
              <a:endParaRPr lang="en-US" sz="1323" b="1">
                <a:solidFill>
                  <a:prstClr val="white"/>
                </a:solidFill>
                <a:latin typeface="Segoe UI"/>
              </a:endParaRPr>
            </a:p>
            <a:p>
              <a:pPr algn="ctr" defTabSz="864017">
                <a:defRPr/>
              </a:pPr>
              <a:r>
                <a:rPr lang="en-US" sz="1323" b="1">
                  <a:solidFill>
                    <a:prstClr val="white"/>
                  </a:solidFill>
                  <a:latin typeface="Segoe UI"/>
                </a:rPr>
                <a:t>GW</a:t>
              </a:r>
            </a:p>
            <a:p>
              <a:pPr algn="ctr" defTabSz="864017">
                <a:defRPr/>
              </a:pPr>
              <a:endParaRPr lang="en-US" sz="1323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F4AA069-7DC0-794F-B535-05891433F53C}"/>
                </a:ext>
              </a:extLst>
            </p:cNvPr>
            <p:cNvSpPr/>
            <p:nvPr/>
          </p:nvSpPr>
          <p:spPr>
            <a:xfrm>
              <a:off x="3565296" y="1742568"/>
              <a:ext cx="546401" cy="4654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4017">
                <a:defRPr/>
              </a:pPr>
              <a:r>
                <a:rPr lang="en-US" sz="1323" b="1">
                  <a:solidFill>
                    <a:prstClr val="white"/>
                  </a:solidFill>
                  <a:latin typeface="Segoe UI"/>
                </a:rPr>
                <a:t>GW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828A9CB-FAEC-164F-847A-863BD595B7B2}"/>
                </a:ext>
              </a:extLst>
            </p:cNvPr>
            <p:cNvSpPr/>
            <p:nvPr/>
          </p:nvSpPr>
          <p:spPr>
            <a:xfrm>
              <a:off x="3565296" y="2242740"/>
              <a:ext cx="546401" cy="4654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4017">
                <a:defRPr/>
              </a:pPr>
              <a:r>
                <a:rPr lang="en-US" sz="1323" b="1">
                  <a:solidFill>
                    <a:prstClr val="white"/>
                  </a:solidFill>
                  <a:latin typeface="Segoe UI"/>
                </a:rPr>
                <a:t>GW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7C67966-48D5-EC4A-9308-29D28A12E96B}"/>
                </a:ext>
              </a:extLst>
            </p:cNvPr>
            <p:cNvSpPr/>
            <p:nvPr/>
          </p:nvSpPr>
          <p:spPr>
            <a:xfrm>
              <a:off x="4190537" y="2240558"/>
              <a:ext cx="546401" cy="4654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4017">
                <a:defRPr/>
              </a:pPr>
              <a:endParaRPr lang="en-US" sz="1323" b="1">
                <a:solidFill>
                  <a:prstClr val="white"/>
                </a:solidFill>
                <a:latin typeface="Segoe UI"/>
              </a:endParaRPr>
            </a:p>
            <a:p>
              <a:pPr algn="ctr" defTabSz="864017">
                <a:defRPr/>
              </a:pPr>
              <a:r>
                <a:rPr lang="en-US" sz="1323" b="1">
                  <a:solidFill>
                    <a:prstClr val="white"/>
                  </a:solidFill>
                  <a:latin typeface="Segoe UI"/>
                </a:rPr>
                <a:t>GW</a:t>
              </a:r>
            </a:p>
            <a:p>
              <a:pPr algn="ctr" defTabSz="864017">
                <a:defRPr/>
              </a:pPr>
              <a:endParaRPr lang="en-US" sz="1323">
                <a:solidFill>
                  <a:prstClr val="white"/>
                </a:solidFill>
                <a:latin typeface="Segoe UI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E8438-4C81-4E59-B499-FDEEE7FE44A3}"/>
              </a:ext>
            </a:extLst>
          </p:cNvPr>
          <p:cNvGrpSpPr/>
          <p:nvPr/>
        </p:nvGrpSpPr>
        <p:grpSpPr>
          <a:xfrm>
            <a:off x="7534262" y="3382692"/>
            <a:ext cx="3182002" cy="1916403"/>
            <a:chOff x="7496062" y="3856998"/>
            <a:chExt cx="3367528" cy="2028138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5923705-98A3-4FF9-967C-04ED844731EA}"/>
                </a:ext>
              </a:extLst>
            </p:cNvPr>
            <p:cNvSpPr/>
            <p:nvPr/>
          </p:nvSpPr>
          <p:spPr>
            <a:xfrm>
              <a:off x="9261662" y="4953818"/>
              <a:ext cx="1601928" cy="9313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 defTabSz="864017">
                <a:defRPr/>
              </a:pPr>
              <a:endParaRPr lang="en-US" sz="1323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A80C193-B832-4558-993A-36E89AA7A564}"/>
                </a:ext>
              </a:extLst>
            </p:cNvPr>
            <p:cNvSpPr/>
            <p:nvPr/>
          </p:nvSpPr>
          <p:spPr>
            <a:xfrm>
              <a:off x="9261662" y="3856998"/>
              <a:ext cx="1601928" cy="9313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 defTabSz="864017">
                <a:defRPr/>
              </a:pPr>
              <a:endParaRPr lang="en-US" sz="1323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7E16FBA-8D47-4CB1-91EC-72FE3BB06900}"/>
                </a:ext>
              </a:extLst>
            </p:cNvPr>
            <p:cNvSpPr/>
            <p:nvPr/>
          </p:nvSpPr>
          <p:spPr>
            <a:xfrm>
              <a:off x="7504736" y="4953819"/>
              <a:ext cx="1601928" cy="9313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 defTabSz="864017">
                <a:defRPr/>
              </a:pPr>
              <a:endParaRPr lang="en-US" sz="1323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A9274F-E4FA-4FE9-B218-94FC5546FB67}"/>
                </a:ext>
              </a:extLst>
            </p:cNvPr>
            <p:cNvSpPr/>
            <p:nvPr/>
          </p:nvSpPr>
          <p:spPr>
            <a:xfrm>
              <a:off x="7496062" y="3857005"/>
              <a:ext cx="1601928" cy="9313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 defTabSz="864017">
                <a:defRPr/>
              </a:pPr>
              <a:endParaRPr lang="en-US" sz="1323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6B8E459-60C3-6049-AFE9-1EF38E00FB16}"/>
              </a:ext>
            </a:extLst>
          </p:cNvPr>
          <p:cNvGrpSpPr/>
          <p:nvPr/>
        </p:nvGrpSpPr>
        <p:grpSpPr>
          <a:xfrm>
            <a:off x="1953355" y="1963802"/>
            <a:ext cx="7823936" cy="1548332"/>
            <a:chOff x="2067151" y="2078301"/>
            <a:chExt cx="8280109" cy="1638607"/>
          </a:xfrm>
        </p:grpSpPr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80EF248F-9A25-4DA4-9ED3-F5075ECBABD3}"/>
                </a:ext>
              </a:extLst>
            </p:cNvPr>
            <p:cNvCxnSpPr>
              <a:cxnSpLocks/>
              <a:stCxn id="106" idx="3"/>
            </p:cNvCxnSpPr>
            <p:nvPr/>
          </p:nvCxnSpPr>
          <p:spPr>
            <a:xfrm flipV="1">
              <a:off x="6302359" y="2078301"/>
              <a:ext cx="4044901" cy="1638413"/>
            </a:xfrm>
            <a:prstGeom prst="bentConnector3">
              <a:avLst>
                <a:gd name="adj1" fmla="val 33096"/>
              </a:avLst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690F5F8-49C7-40E7-BFD1-1BB91517E42C}"/>
                </a:ext>
              </a:extLst>
            </p:cNvPr>
            <p:cNvGrpSpPr/>
            <p:nvPr/>
          </p:nvGrpSpPr>
          <p:grpSpPr>
            <a:xfrm>
              <a:off x="2067151" y="3396438"/>
              <a:ext cx="3636543" cy="320470"/>
              <a:chOff x="2071273" y="4182870"/>
              <a:chExt cx="3636543" cy="320469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88A60B2-7C2C-4D3A-9A33-6F1FC398EC7B}"/>
                  </a:ext>
                </a:extLst>
              </p:cNvPr>
              <p:cNvSpPr txBox="1"/>
              <p:nvPr/>
            </p:nvSpPr>
            <p:spPr>
              <a:xfrm>
                <a:off x="2071273" y="4182870"/>
                <a:ext cx="633664" cy="31316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864017">
                  <a:defRPr/>
                </a:pPr>
                <a:r>
                  <a:rPr lang="en-US" sz="1323">
                    <a:solidFill>
                      <a:srgbClr val="000000"/>
                    </a:solidFill>
                    <a:latin typeface="Segoe UI"/>
                  </a:rPr>
                  <a:t>proxy</a:t>
                </a:r>
                <a:endParaRPr lang="en-US" sz="1323" b="1">
                  <a:solidFill>
                    <a:srgbClr val="000000"/>
                  </a:solidFill>
                  <a:latin typeface="Segoe UI"/>
                </a:endParaRPr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B257DC9-BD86-42CA-8FDE-8B1070F2E290}"/>
                  </a:ext>
                </a:extLst>
              </p:cNvPr>
              <p:cNvCxnSpPr>
                <a:cxnSpLocks/>
                <a:stCxn id="101" idx="3"/>
                <a:endCxn id="106" idx="1"/>
              </p:cNvCxnSpPr>
              <p:nvPr/>
            </p:nvCxnSpPr>
            <p:spPr>
              <a:xfrm flipV="1">
                <a:off x="2124517" y="4503146"/>
                <a:ext cx="3583299" cy="193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60F783DD-A2EB-460E-B718-DD6B0C2F587E}"/>
              </a:ext>
            </a:extLst>
          </p:cNvPr>
          <p:cNvSpPr txBox="1"/>
          <p:nvPr/>
        </p:nvSpPr>
        <p:spPr>
          <a:xfrm>
            <a:off x="469869" y="2035951"/>
            <a:ext cx="4106246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4017">
              <a:defRPr/>
            </a:pPr>
            <a:r>
              <a:rPr lang="en-US" sz="1134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westus1-a.control.database.windows.net</a:t>
            </a:r>
          </a:p>
          <a:p>
            <a:pPr defTabSz="864017">
              <a:defRPr/>
            </a:pPr>
            <a:r>
              <a:rPr lang="en-US" sz="1134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104.42.238.205,</a:t>
            </a:r>
            <a:r>
              <a:rPr lang="en-US" sz="1512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1433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B38CCFD-C06E-274D-AAB7-3D77DF1E518E}"/>
              </a:ext>
            </a:extLst>
          </p:cNvPr>
          <p:cNvGrpSpPr/>
          <p:nvPr/>
        </p:nvGrpSpPr>
        <p:grpSpPr>
          <a:xfrm>
            <a:off x="1455028" y="3896529"/>
            <a:ext cx="6413123" cy="1329567"/>
            <a:chOff x="1539769" y="4123717"/>
            <a:chExt cx="6787039" cy="1407087"/>
          </a:xfrm>
        </p:grpSpPr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445B7420-9E3F-4A33-BA41-416713F5745F}"/>
                </a:ext>
              </a:extLst>
            </p:cNvPr>
            <p:cNvCxnSpPr>
              <a:cxnSpLocks/>
              <a:stCxn id="99" idx="1"/>
            </p:cNvCxnSpPr>
            <p:nvPr/>
          </p:nvCxnSpPr>
          <p:spPr>
            <a:xfrm rot="10800000">
              <a:off x="1625165" y="4123717"/>
              <a:ext cx="6701643" cy="881804"/>
            </a:xfrm>
            <a:prstGeom prst="bentConnector3">
              <a:avLst>
                <a:gd name="adj1" fmla="val 100030"/>
              </a:avLst>
            </a:prstGeom>
            <a:ln w="1270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F1C7C04-DC3D-4AFA-A28F-B102EB3EC32E}"/>
                </a:ext>
              </a:extLst>
            </p:cNvPr>
            <p:cNvSpPr txBox="1"/>
            <p:nvPr/>
          </p:nvSpPr>
          <p:spPr>
            <a:xfrm>
              <a:off x="1539769" y="5102602"/>
              <a:ext cx="1578799" cy="31316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864017">
                <a:defRPr/>
              </a:pPr>
              <a:r>
                <a:rPr lang="en-US" sz="1323">
                  <a:solidFill>
                    <a:srgbClr val="000000"/>
                  </a:solidFill>
                  <a:latin typeface="Segoe UI"/>
                </a:rPr>
                <a:t>(2) redirect-query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FDEA48C-FB29-434C-8978-DE3A20D21CE3}"/>
                </a:ext>
              </a:extLst>
            </p:cNvPr>
            <p:cNvSpPr txBox="1"/>
            <p:nvPr/>
          </p:nvSpPr>
          <p:spPr>
            <a:xfrm>
              <a:off x="4704437" y="5086805"/>
              <a:ext cx="3427502" cy="443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64017">
                <a:defRPr/>
              </a:pPr>
              <a:r>
                <a:rPr lang="en-US" sz="992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..westus1-a.worker.database.windows.net</a:t>
              </a:r>
            </a:p>
            <a:p>
              <a:pPr defTabSz="864017">
                <a:defRPr/>
              </a:pPr>
              <a:r>
                <a:rPr lang="en-US" sz="992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13.123.237.158, </a:t>
              </a:r>
              <a:r>
                <a:rPr lang="en-US" sz="1134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en-US" sz="1134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11000 -11999]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E519221-EF26-4D4B-B398-72CD7173BAF0}"/>
              </a:ext>
            </a:extLst>
          </p:cNvPr>
          <p:cNvSpPr txBox="1"/>
          <p:nvPr/>
        </p:nvSpPr>
        <p:spPr>
          <a:xfrm>
            <a:off x="465311" y="1661638"/>
            <a:ext cx="4367015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4017">
              <a:defRPr/>
            </a:pPr>
            <a:r>
              <a:rPr lang="en-US" sz="1323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mysqldbsrv.database.windows.net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D8236D8-616D-4A8B-B8A4-91E561027898}"/>
              </a:ext>
            </a:extLst>
          </p:cNvPr>
          <p:cNvGrpSpPr/>
          <p:nvPr/>
        </p:nvGrpSpPr>
        <p:grpSpPr>
          <a:xfrm>
            <a:off x="5249662" y="1540277"/>
            <a:ext cx="1457851" cy="897656"/>
            <a:chOff x="3430175" y="1144325"/>
            <a:chExt cx="1408158" cy="82400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A0DA7CB-08E1-429E-A6CE-FC60451F0520}"/>
                </a:ext>
              </a:extLst>
            </p:cNvPr>
            <p:cNvSpPr/>
            <p:nvPr/>
          </p:nvSpPr>
          <p:spPr>
            <a:xfrm>
              <a:off x="3430175" y="1144325"/>
              <a:ext cx="1408158" cy="824003"/>
            </a:xfrm>
            <a:prstGeom prst="rect">
              <a:avLst/>
            </a:pr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4017">
                <a:defRPr/>
              </a:pPr>
              <a:endParaRPr lang="en-US" sz="1701">
                <a:solidFill>
                  <a:srgbClr val="FFFFFF"/>
                </a:solidFill>
                <a:latin typeface="Segoe UI"/>
              </a:endParaRPr>
            </a:p>
            <a:p>
              <a:pPr algn="ctr" defTabSz="864017">
                <a:defRPr/>
              </a:pPr>
              <a:endParaRPr lang="en-US" sz="1701">
                <a:solidFill>
                  <a:srgbClr val="FFFFFF"/>
                </a:solidFill>
                <a:latin typeface="Segoe UI"/>
              </a:endParaRPr>
            </a:p>
            <a:p>
              <a:pPr algn="ctr" defTabSz="864017">
                <a:defRPr/>
              </a:pPr>
              <a:endParaRPr lang="en-US" sz="1323">
                <a:solidFill>
                  <a:srgbClr val="FFFFFF"/>
                </a:solidFill>
                <a:latin typeface="Segoe UI"/>
              </a:endParaRPr>
            </a:p>
            <a:p>
              <a:pPr algn="ctr" defTabSz="864017">
                <a:defRPr/>
              </a:pPr>
              <a:r>
                <a:rPr lang="en-US" sz="1134" b="1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23.99.34.75</a:t>
              </a:r>
              <a:endParaRPr lang="en-US" sz="1134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1533960-AF88-440B-AD85-D3A7603D1D89}"/>
                </a:ext>
              </a:extLst>
            </p:cNvPr>
            <p:cNvSpPr/>
            <p:nvPr/>
          </p:nvSpPr>
          <p:spPr>
            <a:xfrm>
              <a:off x="3565296" y="1256687"/>
              <a:ext cx="546401" cy="4654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4017">
                <a:defRPr/>
              </a:pPr>
              <a:r>
                <a:rPr lang="en-US" sz="1323" b="1">
                  <a:solidFill>
                    <a:prstClr val="white"/>
                  </a:solidFill>
                  <a:latin typeface="Segoe UI"/>
                </a:rPr>
                <a:t>GW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C033A14-7EC2-495D-8183-1A7E621550D1}"/>
                </a:ext>
              </a:extLst>
            </p:cNvPr>
            <p:cNvSpPr/>
            <p:nvPr/>
          </p:nvSpPr>
          <p:spPr>
            <a:xfrm>
              <a:off x="4190537" y="1254506"/>
              <a:ext cx="546401" cy="4654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4017">
                <a:defRPr/>
              </a:pPr>
              <a:endParaRPr lang="en-US" sz="1323" b="1">
                <a:solidFill>
                  <a:prstClr val="white"/>
                </a:solidFill>
                <a:latin typeface="Segoe UI"/>
              </a:endParaRPr>
            </a:p>
            <a:p>
              <a:pPr algn="ctr" defTabSz="864017">
                <a:defRPr/>
              </a:pPr>
              <a:r>
                <a:rPr lang="en-US" sz="1323" b="1">
                  <a:solidFill>
                    <a:prstClr val="white"/>
                  </a:solidFill>
                  <a:latin typeface="Segoe UI"/>
                </a:rPr>
                <a:t>GW</a:t>
              </a:r>
            </a:p>
            <a:p>
              <a:pPr algn="ctr" defTabSz="864017">
                <a:defRPr/>
              </a:pPr>
              <a:endParaRPr lang="en-US" sz="1323">
                <a:solidFill>
                  <a:prstClr val="white"/>
                </a:solidFill>
                <a:latin typeface="Segoe UI"/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BD8CE8DC-D532-4FDE-8B0E-29D0D3B7F652}"/>
              </a:ext>
            </a:extLst>
          </p:cNvPr>
          <p:cNvSpPr/>
          <p:nvPr/>
        </p:nvSpPr>
        <p:spPr>
          <a:xfrm>
            <a:off x="4445346" y="1131070"/>
            <a:ext cx="6522078" cy="4168024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4017">
              <a:defRPr/>
            </a:pPr>
            <a:endParaRPr lang="en-US" sz="2268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EE6625-1E1A-C34A-9CEE-357F6F3C92EE}"/>
              </a:ext>
            </a:extLst>
          </p:cNvPr>
          <p:cNvGrpSpPr/>
          <p:nvPr/>
        </p:nvGrpSpPr>
        <p:grpSpPr>
          <a:xfrm>
            <a:off x="1645198" y="3760375"/>
            <a:ext cx="3744353" cy="425837"/>
            <a:chOff x="1741027" y="3979623"/>
            <a:chExt cx="3962667" cy="450665"/>
          </a:xfrm>
        </p:grpSpPr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5A4EC314-FCB0-4EE6-9E39-F57B963FD0EA}"/>
                </a:ext>
              </a:extLst>
            </p:cNvPr>
            <p:cNvCxnSpPr>
              <a:cxnSpLocks/>
              <a:endCxn id="107" idx="1"/>
            </p:cNvCxnSpPr>
            <p:nvPr/>
          </p:nvCxnSpPr>
          <p:spPr>
            <a:xfrm>
              <a:off x="1879227" y="4137664"/>
              <a:ext cx="3824467" cy="155699"/>
            </a:xfrm>
            <a:prstGeom prst="bentConnector3">
              <a:avLst>
                <a:gd name="adj1" fmla="val 28"/>
              </a:avLst>
            </a:prstGeom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542445C-0C49-4393-851B-0CE82A7CAF19}"/>
                </a:ext>
              </a:extLst>
            </p:cNvPr>
            <p:cNvSpPr txBox="1"/>
            <p:nvPr/>
          </p:nvSpPr>
          <p:spPr>
            <a:xfrm>
              <a:off x="2032308" y="3979623"/>
              <a:ext cx="1710716" cy="31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64017">
                <a:defRPr/>
              </a:pPr>
              <a:r>
                <a:rPr lang="en-US" sz="1323">
                  <a:solidFill>
                    <a:srgbClr val="000000"/>
                  </a:solidFill>
                  <a:latin typeface="Segoe UI"/>
                </a:rPr>
                <a:t>(1) redirect-find-</a:t>
              </a:r>
              <a:r>
                <a:rPr lang="en-US" sz="1323" err="1">
                  <a:solidFill>
                    <a:srgbClr val="000000"/>
                  </a:solidFill>
                  <a:latin typeface="Segoe UI"/>
                </a:rPr>
                <a:t>db</a:t>
              </a:r>
              <a:endParaRPr lang="en-US" sz="1323">
                <a:solidFill>
                  <a:srgbClr val="000000"/>
                </a:solidFill>
                <a:latin typeface="Segoe UI"/>
              </a:endParaRPr>
            </a:p>
          </p:txBody>
        </p: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6728CC66-F24E-427B-BA10-6789892C0A5D}"/>
                </a:ext>
              </a:extLst>
            </p:cNvPr>
            <p:cNvCxnSpPr>
              <a:cxnSpLocks/>
            </p:cNvCxnSpPr>
            <p:nvPr/>
          </p:nvCxnSpPr>
          <p:spPr>
            <a:xfrm>
              <a:off x="1741027" y="4147392"/>
              <a:ext cx="3924970" cy="282896"/>
            </a:xfrm>
            <a:prstGeom prst="bentConnector3">
              <a:avLst>
                <a:gd name="adj1" fmla="val 48"/>
              </a:avLst>
            </a:prstGeom>
            <a:ln w="1270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3A72C5B-A33F-4484-949A-ED6BFC1EEF71}"/>
              </a:ext>
            </a:extLst>
          </p:cNvPr>
          <p:cNvSpPr txBox="1"/>
          <p:nvPr/>
        </p:nvSpPr>
        <p:spPr>
          <a:xfrm>
            <a:off x="4498740" y="1150965"/>
            <a:ext cx="1595503" cy="32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4017">
              <a:defRPr/>
            </a:pPr>
            <a:r>
              <a:rPr lang="en-US" sz="1512">
                <a:solidFill>
                  <a:prstClr val="black"/>
                </a:solidFill>
                <a:latin typeface="Segoe UI"/>
              </a:rPr>
              <a:t>WEST US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6EF5E9-C0D8-B04A-BAB6-E448996EC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43" y="432012"/>
            <a:ext cx="10411481" cy="523541"/>
          </a:xfrm>
        </p:spPr>
        <p:txBody>
          <a:bodyPr/>
          <a:lstStyle/>
          <a:p>
            <a:pPr defTabSz="881326">
              <a:defRPr/>
            </a:pPr>
            <a:r>
              <a:rPr lang="en-US" spc="-48">
                <a:solidFill>
                  <a:srgbClr val="000000"/>
                </a:solidFill>
              </a:rPr>
              <a:t>SQL connectivity architecture</a:t>
            </a:r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E6CAF5C-C981-9A40-99C7-81B36517C546}"/>
              </a:ext>
            </a:extLst>
          </p:cNvPr>
          <p:cNvGrpSpPr/>
          <p:nvPr/>
        </p:nvGrpSpPr>
        <p:grpSpPr>
          <a:xfrm>
            <a:off x="7631279" y="1297912"/>
            <a:ext cx="3112792" cy="1849418"/>
            <a:chOff x="7867987" y="837799"/>
            <a:chExt cx="3294283" cy="195724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42D2F2-FDCB-44FC-8B16-65E3D96938D3}"/>
                </a:ext>
              </a:extLst>
            </p:cNvPr>
            <p:cNvSpPr/>
            <p:nvPr/>
          </p:nvSpPr>
          <p:spPr>
            <a:xfrm>
              <a:off x="7867987" y="837799"/>
              <a:ext cx="3294283" cy="1957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defTabSz="864017">
                <a:defRPr/>
              </a:pPr>
              <a:endParaRPr lang="en-US" sz="1512">
                <a:solidFill>
                  <a:srgbClr val="000000"/>
                </a:solidFill>
                <a:latin typeface="Segoe UI"/>
              </a:endParaRPr>
            </a:p>
          </p:txBody>
        </p:sp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DA51A363-6512-AB46-BA19-0532C01D0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19246" y="1201120"/>
              <a:ext cx="699811" cy="695905"/>
            </a:xfrm>
            <a:prstGeom prst="rect">
              <a:avLst/>
            </a:prstGeom>
          </p:spPr>
        </p:pic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9879862B-C067-6044-93F8-C77A472EA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62887" y="1006758"/>
              <a:ext cx="490267" cy="487531"/>
            </a:xfrm>
            <a:prstGeom prst="rect">
              <a:avLst/>
            </a:prstGeom>
          </p:spPr>
        </p:pic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27BF588E-3264-6E4E-A0C2-192AECAFE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34520" y="1006758"/>
              <a:ext cx="490267" cy="487531"/>
            </a:xfrm>
            <a:prstGeom prst="rect">
              <a:avLst/>
            </a:pr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C05006F5-587B-1A4C-A066-A203202DB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06152" y="1006758"/>
              <a:ext cx="490267" cy="487531"/>
            </a:xfrm>
            <a:prstGeom prst="rect">
              <a:avLst/>
            </a:prstGeom>
          </p:spPr>
        </p:pic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947527B3-CBD7-5B49-BE88-78BEEDFB2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34520" y="2005076"/>
              <a:ext cx="490267" cy="487531"/>
            </a:xfrm>
            <a:prstGeom prst="rect">
              <a:avLst/>
            </a:pr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8DDF5C09-096B-AF47-9E9D-5B71B2D4F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06152" y="2005076"/>
              <a:ext cx="490267" cy="487531"/>
            </a:xfrm>
            <a:prstGeom prst="rect">
              <a:avLst/>
            </a:pr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761EDECD-D8F4-7348-B001-E02906F8E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473924" y="2005076"/>
              <a:ext cx="490267" cy="487531"/>
            </a:xfrm>
            <a:prstGeom prst="rect">
              <a:avLst/>
            </a:prstGeom>
          </p:spPr>
        </p:pic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1EB7BBFF-2895-E642-BFFC-935F0D5E5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45556" y="2005076"/>
              <a:ext cx="490267" cy="48753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49FDF8D-0803-8840-81DC-2EAF08BFFF21}"/>
              </a:ext>
            </a:extLst>
          </p:cNvPr>
          <p:cNvGrpSpPr/>
          <p:nvPr/>
        </p:nvGrpSpPr>
        <p:grpSpPr>
          <a:xfrm>
            <a:off x="7639063" y="3298087"/>
            <a:ext cx="3112792" cy="1849418"/>
            <a:chOff x="7818559" y="3548048"/>
            <a:chExt cx="3294283" cy="1957248"/>
          </a:xfrm>
        </p:grpSpPr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BDB33B93-15B5-8141-B4BC-370072D5A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70056" y="3838146"/>
              <a:ext cx="699811" cy="695905"/>
            </a:xfrm>
            <a:prstGeom prst="rect">
              <a:avLst/>
            </a:prstGeom>
          </p:spPr>
        </p:pic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9FE3ECED-3BD0-DE4F-9853-3B40D1B56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19558" y="4819421"/>
              <a:ext cx="490267" cy="487531"/>
            </a:xfrm>
            <a:prstGeom prst="rect">
              <a:avLst/>
            </a:prstGeom>
          </p:spPr>
        </p:pic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6B3047CE-1483-994C-9A10-B649C4E67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91190" y="4819421"/>
              <a:ext cx="490267" cy="487531"/>
            </a:xfrm>
            <a:prstGeom prst="rect">
              <a:avLst/>
            </a:prstGeom>
          </p:spPr>
        </p:pic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F350AC73-10C0-A34F-8CBD-4CC0B2269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464401" y="4819421"/>
              <a:ext cx="490267" cy="487531"/>
            </a:xfrm>
            <a:prstGeom prst="rect">
              <a:avLst/>
            </a:prstGeom>
          </p:spPr>
        </p:pic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4B337271-75CB-BD40-9A0E-D04CDE9F5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39870" y="3838146"/>
              <a:ext cx="699811" cy="695905"/>
            </a:xfrm>
            <a:prstGeom prst="rect">
              <a:avLst/>
            </a:prstGeom>
          </p:spPr>
        </p:pic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C794CBB5-0994-7141-8B68-3D15818E0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89372" y="4819421"/>
              <a:ext cx="490267" cy="487531"/>
            </a:xfrm>
            <a:prstGeom prst="rect">
              <a:avLst/>
            </a:prstGeom>
          </p:spPr>
        </p:pic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3178F637-4F60-DE4E-88F0-D9BFA9F99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61004" y="4819421"/>
              <a:ext cx="490267" cy="487531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6138355-2D52-2E40-8C2A-80228947C57A}"/>
                </a:ext>
              </a:extLst>
            </p:cNvPr>
            <p:cNvSpPr/>
            <p:nvPr/>
          </p:nvSpPr>
          <p:spPr>
            <a:xfrm>
              <a:off x="7818559" y="3548048"/>
              <a:ext cx="3294283" cy="1957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defTabSz="864017">
                <a:defRPr/>
              </a:pPr>
              <a:endParaRPr lang="en-US" sz="1512">
                <a:solidFill>
                  <a:srgbClr val="000000"/>
                </a:solidFill>
                <a:latin typeface="Segoe UI"/>
              </a:endParaRPr>
            </a:p>
          </p:txBody>
        </p:sp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id="{0D3405A2-C724-4E47-8E7C-FAA3A759DE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8250" y="3141505"/>
            <a:ext cx="745415" cy="741254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227FDBA9-DEE0-2E4B-91CF-6C5BB6320F8A}"/>
              </a:ext>
            </a:extLst>
          </p:cNvPr>
          <p:cNvGrpSpPr/>
          <p:nvPr/>
        </p:nvGrpSpPr>
        <p:grpSpPr>
          <a:xfrm>
            <a:off x="-33915" y="5873203"/>
            <a:ext cx="10847656" cy="311172"/>
            <a:chOff x="-35986" y="6215635"/>
            <a:chExt cx="11480126" cy="329315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76FF166-BDE5-024C-B8F4-6C09C471D21F}"/>
                </a:ext>
              </a:extLst>
            </p:cNvPr>
            <p:cNvGrpSpPr/>
            <p:nvPr/>
          </p:nvGrpSpPr>
          <p:grpSpPr>
            <a:xfrm>
              <a:off x="-35986" y="6406517"/>
              <a:ext cx="10834162" cy="138433"/>
              <a:chOff x="-35986" y="6316085"/>
              <a:chExt cx="10834162" cy="138433"/>
            </a:xfrm>
          </p:grpSpPr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EA6B342-EBF2-F644-BC99-05A2FB0C846E}"/>
                  </a:ext>
                </a:extLst>
              </p:cNvPr>
              <p:cNvSpPr txBox="1"/>
              <p:nvPr/>
            </p:nvSpPr>
            <p:spPr>
              <a:xfrm>
                <a:off x="2706401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863985">
                  <a:defRPr sz="850">
                    <a:solidFill>
                      <a:srgbClr val="0078D4"/>
                    </a:solidFill>
                    <a:latin typeface="Segoe UI"/>
                  </a:defRPr>
                </a:lvl1pPr>
              </a:lstStyle>
              <a:p>
                <a:r>
                  <a:rPr lang="en-US" dirty="0"/>
                  <a:t>Connectivity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38B77172-5953-534D-A73B-B8420FFF2CFF}"/>
                  </a:ext>
                </a:extLst>
              </p:cNvPr>
              <p:cNvSpPr txBox="1"/>
              <p:nvPr/>
            </p:nvSpPr>
            <p:spPr>
              <a:xfrm>
                <a:off x="5074260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srgbClr val="0078D4"/>
                    </a:solidFill>
                    <a:latin typeface="Segoe UI"/>
                  </a:rPr>
                  <a:t>Network security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948286A-F218-2645-8AD0-54F76B6AF5D8}"/>
                  </a:ext>
                </a:extLst>
              </p:cNvPr>
              <p:cNvSpPr txBox="1"/>
              <p:nvPr/>
            </p:nvSpPr>
            <p:spPr>
              <a:xfrm>
                <a:off x="7439132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Recommendation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6BF014C-A33E-654B-B48E-71CB9EA01B5B}"/>
                  </a:ext>
                </a:extLst>
              </p:cNvPr>
              <p:cNvSpPr txBox="1"/>
              <p:nvPr/>
            </p:nvSpPr>
            <p:spPr>
              <a:xfrm>
                <a:off x="9814460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Summary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21F8F73-F9A5-8E46-AA3E-6AD3A83B5EFE}"/>
                  </a:ext>
                </a:extLst>
              </p:cNvPr>
              <p:cNvSpPr txBox="1"/>
              <p:nvPr/>
            </p:nvSpPr>
            <p:spPr>
              <a:xfrm>
                <a:off x="-35986" y="6316086"/>
                <a:ext cx="174059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Overview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8D0C0D3-2F2F-3E40-AAE8-E2FEB4256AA2}"/>
                </a:ext>
              </a:extLst>
            </p:cNvPr>
            <p:cNvGrpSpPr/>
            <p:nvPr/>
          </p:nvGrpSpPr>
          <p:grpSpPr>
            <a:xfrm>
              <a:off x="0" y="6215635"/>
              <a:ext cx="11444140" cy="131976"/>
              <a:chOff x="0" y="6058468"/>
              <a:chExt cx="11444140" cy="131976"/>
            </a:xfrm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4CA4CC7E-50D9-1B4F-8A6F-73A793BF3AB9}"/>
                  </a:ext>
                </a:extLst>
              </p:cNvPr>
              <p:cNvCxnSpPr/>
              <p:nvPr/>
            </p:nvCxnSpPr>
            <p:spPr>
              <a:xfrm>
                <a:off x="0" y="6108572"/>
                <a:ext cx="11444140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8B154B14-9DFE-9A44-B167-876A1E737117}"/>
                  </a:ext>
                </a:extLst>
              </p:cNvPr>
              <p:cNvSpPr/>
              <p:nvPr/>
            </p:nvSpPr>
            <p:spPr bwMode="auto">
              <a:xfrm>
                <a:off x="3132271" y="6058468"/>
                <a:ext cx="131976" cy="13197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FD6D980A-DA74-804B-91FD-D237D8F0C7FF}"/>
                  </a:ext>
                </a:extLst>
              </p:cNvPr>
              <p:cNvSpPr/>
              <p:nvPr/>
            </p:nvSpPr>
            <p:spPr bwMode="auto">
              <a:xfrm>
                <a:off x="5500130" y="6058468"/>
                <a:ext cx="131976" cy="13197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116CD314-50B4-2148-A99B-7D8A9CCC2F54}"/>
                  </a:ext>
                </a:extLst>
              </p:cNvPr>
              <p:cNvSpPr/>
              <p:nvPr/>
            </p:nvSpPr>
            <p:spPr bwMode="auto">
              <a:xfrm>
                <a:off x="7867989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1627265F-BA13-AD44-A234-871BFC6F5025}"/>
                  </a:ext>
                </a:extLst>
              </p:cNvPr>
              <p:cNvSpPr/>
              <p:nvPr/>
            </p:nvSpPr>
            <p:spPr bwMode="auto">
              <a:xfrm>
                <a:off x="10235849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B35E893A-E0E2-E041-92DE-D597633B5A2F}"/>
                  </a:ext>
                </a:extLst>
              </p:cNvPr>
              <p:cNvSpPr/>
              <p:nvPr/>
            </p:nvSpPr>
            <p:spPr bwMode="auto">
              <a:xfrm>
                <a:off x="764412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97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4104" y="3120303"/>
            <a:ext cx="8640233" cy="1279709"/>
          </a:xfrm>
        </p:spPr>
        <p:txBody>
          <a:bodyPr/>
          <a:lstStyle/>
          <a:p>
            <a:r>
              <a:rPr lang="en-US" sz="4158" dirty="0">
                <a:solidFill>
                  <a:schemeClr val="accent6"/>
                </a:solidFill>
              </a:rPr>
              <a:t>Demo</a:t>
            </a:r>
            <a:br>
              <a:rPr lang="en-US" sz="4158" dirty="0">
                <a:solidFill>
                  <a:schemeClr val="accent6"/>
                </a:solidFill>
              </a:rPr>
            </a:br>
            <a:r>
              <a:rPr lang="en-US" sz="4158" dirty="0">
                <a:solidFill>
                  <a:schemeClr val="accent2"/>
                </a:solidFill>
              </a:rPr>
              <a:t>Proxy vs Redirect</a:t>
            </a:r>
            <a:endParaRPr lang="en-US" sz="4158" spc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6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A0048-41B2-4D9A-814D-E32F1931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304D0-943B-4AD7-8DCF-80522983F1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edirectVsProxy">
            <a:hlinkClick r:id="" action="ppaction://media"/>
            <a:extLst>
              <a:ext uri="{FF2B5EF4-FFF2-40B4-BE49-F238E27FC236}">
                <a16:creationId xmlns:a16="http://schemas.microsoft.com/office/drawing/2014/main" id="{56F85C0B-8D37-4792-A797-8F3D2F2155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1520488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8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4104" y="3120303"/>
            <a:ext cx="8640233" cy="1279709"/>
          </a:xfrm>
        </p:spPr>
        <p:txBody>
          <a:bodyPr/>
          <a:lstStyle/>
          <a:p>
            <a:r>
              <a:rPr lang="en-US" sz="4158" dirty="0">
                <a:solidFill>
                  <a:schemeClr val="accent6"/>
                </a:solidFill>
              </a:rPr>
              <a:t>Demo</a:t>
            </a:r>
            <a:br>
              <a:rPr lang="en-US" sz="4158" dirty="0">
                <a:solidFill>
                  <a:schemeClr val="accent6"/>
                </a:solidFill>
              </a:rPr>
            </a:br>
            <a:r>
              <a:rPr lang="en-US" sz="4158" dirty="0">
                <a:solidFill>
                  <a:schemeClr val="accent2"/>
                </a:solidFill>
              </a:rPr>
              <a:t>Proxy vs Redirect</a:t>
            </a:r>
            <a:endParaRPr lang="en-US" sz="4158" spc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390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A6E365C2-653B-4133-B20C-D2640919C3D8}"/>
              </a:ext>
            </a:extLst>
          </p:cNvPr>
          <p:cNvSpPr/>
          <p:nvPr/>
        </p:nvSpPr>
        <p:spPr>
          <a:xfrm>
            <a:off x="4629122" y="4095637"/>
            <a:ext cx="1050288" cy="237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64017">
              <a:defRPr/>
            </a:pPr>
            <a:r>
              <a:rPr lang="en-US" sz="945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102.14.157.9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157ED-ECF1-4A1E-B71D-45D279F00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security – SQL Database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AF5070-693B-44E1-B1FA-7C23316259C0}"/>
              </a:ext>
            </a:extLst>
          </p:cNvPr>
          <p:cNvSpPr/>
          <p:nvPr/>
        </p:nvSpPr>
        <p:spPr bwMode="auto">
          <a:xfrm>
            <a:off x="6515106" y="1971293"/>
            <a:ext cx="2490943" cy="3061600"/>
          </a:xfrm>
          <a:prstGeom prst="rect">
            <a:avLst/>
          </a:prstGeom>
          <a:noFill/>
          <a:ln w="19050" cap="sq" cmpd="sng" algn="ctr">
            <a:solidFill>
              <a:schemeClr val="accent1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="horz" wrap="square" lIns="169408" tIns="135526" rIns="169408" bIns="135526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637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br>
              <a:rPr lang="en-US" sz="1134" kern="0">
                <a:solidFill>
                  <a:srgbClr val="2F2F2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n-US" sz="1134" kern="0">
              <a:solidFill>
                <a:srgbClr val="2F2F2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0" name="Vnet 1 text 2">
            <a:extLst>
              <a:ext uri="{FF2B5EF4-FFF2-40B4-BE49-F238E27FC236}">
                <a16:creationId xmlns:a16="http://schemas.microsoft.com/office/drawing/2014/main" id="{57460166-181F-4E04-AD95-9496A32392DB}"/>
              </a:ext>
            </a:extLst>
          </p:cNvPr>
          <p:cNvSpPr txBox="1"/>
          <p:nvPr/>
        </p:nvSpPr>
        <p:spPr>
          <a:xfrm>
            <a:off x="7702234" y="2036600"/>
            <a:ext cx="1256680" cy="1439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864017">
              <a:lnSpc>
                <a:spcPct val="90000"/>
              </a:lnSpc>
              <a:spcAft>
                <a:spcPts val="567"/>
              </a:spcAft>
              <a:defRPr/>
            </a:pPr>
            <a:r>
              <a:rPr lang="en-US" sz="1039" kern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US EAST</a:t>
            </a:r>
          </a:p>
        </p:txBody>
      </p:sp>
      <p:sp>
        <p:nvSpPr>
          <p:cNvPr id="42" name="VNet 1 text">
            <a:extLst>
              <a:ext uri="{FF2B5EF4-FFF2-40B4-BE49-F238E27FC236}">
                <a16:creationId xmlns:a16="http://schemas.microsoft.com/office/drawing/2014/main" id="{8A8C7FCC-F86A-4AAC-9B0E-CFC81E0A8671}"/>
              </a:ext>
            </a:extLst>
          </p:cNvPr>
          <p:cNvSpPr txBox="1"/>
          <p:nvPr/>
        </p:nvSpPr>
        <p:spPr>
          <a:xfrm>
            <a:off x="6688887" y="1765421"/>
            <a:ext cx="2317161" cy="159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863985">
              <a:defRPr/>
            </a:pPr>
            <a:r>
              <a:rPr lang="en-US" sz="1039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SQLDBVNET-EUS</a:t>
            </a:r>
            <a:endParaRPr lang="en-US" sz="1039" b="1">
              <a:solidFill>
                <a:srgbClr val="FFC000"/>
              </a:solidFill>
              <a:latin typeface="Segoe UI"/>
            </a:endParaRPr>
          </a:p>
        </p:txBody>
      </p:sp>
      <p:grpSp>
        <p:nvGrpSpPr>
          <p:cNvPr id="1040" name="VNET EUS 2">
            <a:extLst>
              <a:ext uri="{FF2B5EF4-FFF2-40B4-BE49-F238E27FC236}">
                <a16:creationId xmlns:a16="http://schemas.microsoft.com/office/drawing/2014/main" id="{ED976419-C256-4F68-985A-BF136D03D90E}"/>
              </a:ext>
            </a:extLst>
          </p:cNvPr>
          <p:cNvGrpSpPr/>
          <p:nvPr/>
        </p:nvGrpSpPr>
        <p:grpSpPr>
          <a:xfrm>
            <a:off x="4257780" y="1345108"/>
            <a:ext cx="1480319" cy="1493201"/>
            <a:chOff x="1799542" y="1292175"/>
            <a:chExt cx="1566629" cy="158026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A1DBAF9-7961-46C4-BBD7-9B7E7C97D418}"/>
                </a:ext>
              </a:extLst>
            </p:cNvPr>
            <p:cNvSpPr/>
            <p:nvPr/>
          </p:nvSpPr>
          <p:spPr bwMode="auto">
            <a:xfrm>
              <a:off x="1799542" y="1497559"/>
              <a:ext cx="1566629" cy="13748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86402" tIns="86402" rIns="169408" bIns="13552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64017">
                <a:lnSpc>
                  <a:spcPct val="90000"/>
                </a:lnSpc>
                <a:spcAft>
                  <a:spcPct val="0"/>
                </a:spcAft>
                <a:defRPr/>
              </a:pPr>
              <a:r>
                <a:rPr lang="en-US" sz="992" kern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 Semibold"/>
                  <a:cs typeface="Segoe UI" panose="020B0502040204020203" pitchFamily="34" charset="0"/>
                </a:rPr>
                <a:t>US EAST</a:t>
              </a:r>
            </a:p>
          </p:txBody>
        </p:sp>
        <p:sp>
          <p:nvSpPr>
            <p:cNvPr id="51" name="TextBox 6">
              <a:extLst>
                <a:ext uri="{FF2B5EF4-FFF2-40B4-BE49-F238E27FC236}">
                  <a16:creationId xmlns:a16="http://schemas.microsoft.com/office/drawing/2014/main" id="{BF393770-82ED-44C9-B39D-ABFBDFA9E8BE}"/>
                </a:ext>
              </a:extLst>
            </p:cNvPr>
            <p:cNvSpPr txBox="1"/>
            <p:nvPr/>
          </p:nvSpPr>
          <p:spPr>
            <a:xfrm>
              <a:off x="1799542" y="1292175"/>
              <a:ext cx="984079" cy="1692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63985">
                <a:defRPr/>
              </a:pPr>
              <a:r>
                <a:rPr lang="en-US" sz="1039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VMVNET-EUS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85D30F-A6B4-49DB-9D78-9B08F7B07F65}"/>
                </a:ext>
              </a:extLst>
            </p:cNvPr>
            <p:cNvSpPr txBox="1"/>
            <p:nvPr/>
          </p:nvSpPr>
          <p:spPr>
            <a:xfrm>
              <a:off x="2227046" y="2314289"/>
              <a:ext cx="939759" cy="256717"/>
            </a:xfrm>
            <a:prstGeom prst="rect">
              <a:avLst/>
            </a:prstGeom>
            <a:noFill/>
          </p:spPr>
          <p:txBody>
            <a:bodyPr wrap="square" lIns="84703" tIns="42352" rIns="84703" bIns="42352" rtlCol="0">
              <a:spAutoFit/>
            </a:bodyPr>
            <a:lstStyle/>
            <a:p>
              <a:pPr algn="ctr" defTabSz="846995">
                <a:lnSpc>
                  <a:spcPct val="90000"/>
                </a:lnSpc>
                <a:spcAft>
                  <a:spcPts val="556"/>
                </a:spcAft>
                <a:defRPr/>
              </a:pPr>
              <a:r>
                <a:rPr lang="en-US" sz="1134" kern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78D7"/>
                  </a:solidFill>
                  <a:latin typeface="Calibri" panose="020F0502020204030204"/>
                  <a:cs typeface="Segoe UI Semibold" charset="0"/>
                </a:rPr>
                <a:t>Azure VM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84FB838-D9F5-40AA-B260-4E0EB97DBCE7}"/>
              </a:ext>
            </a:extLst>
          </p:cNvPr>
          <p:cNvSpPr txBox="1"/>
          <p:nvPr/>
        </p:nvSpPr>
        <p:spPr>
          <a:xfrm>
            <a:off x="6736938" y="2870311"/>
            <a:ext cx="887985" cy="242574"/>
          </a:xfrm>
          <a:prstGeom prst="rect">
            <a:avLst/>
          </a:prstGeom>
          <a:noFill/>
        </p:spPr>
        <p:txBody>
          <a:bodyPr wrap="square" lIns="84703" tIns="42352" rIns="84703" bIns="42352" rtlCol="0">
            <a:spAutoFit/>
          </a:bodyPr>
          <a:lstStyle/>
          <a:p>
            <a:pPr algn="ctr" defTabSz="846995">
              <a:lnSpc>
                <a:spcPct val="90000"/>
              </a:lnSpc>
              <a:spcAft>
                <a:spcPts val="556"/>
              </a:spcAft>
              <a:defRPr/>
            </a:pPr>
            <a:r>
              <a:rPr lang="en-US" sz="1134" ker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8D7"/>
                </a:solidFill>
                <a:latin typeface="Calibri" panose="020F0502020204030204"/>
                <a:cs typeface="Segoe UI Semibold" charset="0"/>
              </a:rPr>
              <a:t>Azure VM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D034DE3-1CFA-4E3D-8B64-A5FEC56D3618}"/>
              </a:ext>
            </a:extLst>
          </p:cNvPr>
          <p:cNvSpPr/>
          <p:nvPr/>
        </p:nvSpPr>
        <p:spPr bwMode="auto">
          <a:xfrm>
            <a:off x="4257780" y="3184338"/>
            <a:ext cx="1494604" cy="1857376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="horz" wrap="square" lIns="86402" tIns="86402" rIns="169408" bIns="135526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64017">
              <a:lnSpc>
                <a:spcPct val="90000"/>
              </a:lnSpc>
              <a:spcAft>
                <a:spcPct val="0"/>
              </a:spcAft>
              <a:defRPr/>
            </a:pPr>
            <a:r>
              <a:rPr lang="en-US" sz="992" b="1" kern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" panose="020B0502040204020203" pitchFamily="34" charset="0"/>
              </a:rPr>
              <a:t>US WEST</a:t>
            </a:r>
          </a:p>
        </p:txBody>
      </p:sp>
      <p:sp>
        <p:nvSpPr>
          <p:cNvPr id="80" name="TextBox 6">
            <a:extLst>
              <a:ext uri="{FF2B5EF4-FFF2-40B4-BE49-F238E27FC236}">
                <a16:creationId xmlns:a16="http://schemas.microsoft.com/office/drawing/2014/main" id="{5E8A080C-6790-4D19-BA32-7072B636483B}"/>
              </a:ext>
            </a:extLst>
          </p:cNvPr>
          <p:cNvSpPr txBox="1"/>
          <p:nvPr/>
        </p:nvSpPr>
        <p:spPr>
          <a:xfrm>
            <a:off x="4250257" y="2987117"/>
            <a:ext cx="1906989" cy="159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63985">
              <a:defRPr/>
            </a:pPr>
            <a:r>
              <a:rPr lang="en-US" sz="1039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VMVNET-WUS</a:t>
            </a:r>
            <a:endParaRPr lang="en-US" sz="1039" b="1">
              <a:solidFill>
                <a:srgbClr val="7030A0"/>
              </a:solidFill>
              <a:latin typeface="Segoe UI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58243ED-207B-4DE6-959C-66D00039F58B}"/>
              </a:ext>
            </a:extLst>
          </p:cNvPr>
          <p:cNvSpPr txBox="1"/>
          <p:nvPr/>
        </p:nvSpPr>
        <p:spPr>
          <a:xfrm>
            <a:off x="4708607" y="3932496"/>
            <a:ext cx="887985" cy="242574"/>
          </a:xfrm>
          <a:prstGeom prst="rect">
            <a:avLst/>
          </a:prstGeom>
          <a:noFill/>
        </p:spPr>
        <p:txBody>
          <a:bodyPr wrap="square" lIns="84703" tIns="42352" rIns="84703" bIns="42352" rtlCol="0">
            <a:spAutoFit/>
          </a:bodyPr>
          <a:lstStyle/>
          <a:p>
            <a:pPr algn="ctr" defTabSz="846995">
              <a:lnSpc>
                <a:spcPct val="90000"/>
              </a:lnSpc>
              <a:spcAft>
                <a:spcPts val="556"/>
              </a:spcAft>
              <a:defRPr/>
            </a:pPr>
            <a:r>
              <a:rPr lang="en-US" sz="1134" ker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8D7"/>
                </a:solidFill>
                <a:latin typeface="Calibri" panose="020F0502020204030204"/>
                <a:cs typeface="Segoe UI Semibold" charset="0"/>
              </a:rPr>
              <a:t>Azure VM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CE35AFE-4853-42AD-B21E-882775B8196E}"/>
              </a:ext>
            </a:extLst>
          </p:cNvPr>
          <p:cNvSpPr txBox="1"/>
          <p:nvPr/>
        </p:nvSpPr>
        <p:spPr>
          <a:xfrm>
            <a:off x="9618886" y="3717503"/>
            <a:ext cx="182984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4017">
              <a:defRPr/>
            </a:pPr>
            <a:r>
              <a:rPr lang="en-US" sz="850">
                <a:solidFill>
                  <a:srgbClr val="0078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westus1-a.control.</a:t>
            </a:r>
          </a:p>
          <a:p>
            <a:pPr defTabSz="864017">
              <a:defRPr/>
            </a:pPr>
            <a:r>
              <a:rPr lang="en-US" sz="850">
                <a:solidFill>
                  <a:srgbClr val="0078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database.windows.net</a:t>
            </a:r>
          </a:p>
          <a:p>
            <a:pPr defTabSz="864017">
              <a:defRPr/>
            </a:pPr>
            <a:r>
              <a:rPr lang="en-US" sz="850">
                <a:solidFill>
                  <a:srgbClr val="0078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104.42.238.205</a:t>
            </a:r>
            <a:endParaRPr lang="en-US" sz="850" b="1">
              <a:solidFill>
                <a:srgbClr val="0078D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AD26A5D-77DD-4884-A207-FBBDEC6F2A27}"/>
              </a:ext>
            </a:extLst>
          </p:cNvPr>
          <p:cNvSpPr txBox="1"/>
          <p:nvPr/>
        </p:nvSpPr>
        <p:spPr>
          <a:xfrm>
            <a:off x="9652007" y="3329884"/>
            <a:ext cx="14556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4017">
              <a:defRPr/>
            </a:pPr>
            <a:r>
              <a:rPr lang="en-US" sz="85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mysqldbsrv.database.windows.net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CA88D6-1123-4B0C-9093-06588A2C4BA7}"/>
              </a:ext>
            </a:extLst>
          </p:cNvPr>
          <p:cNvSpPr/>
          <p:nvPr/>
        </p:nvSpPr>
        <p:spPr>
          <a:xfrm>
            <a:off x="6769822" y="3046075"/>
            <a:ext cx="1122423" cy="237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64017">
              <a:defRPr/>
            </a:pPr>
            <a:r>
              <a:rPr lang="en-US" sz="945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174.17.218.16</a:t>
            </a:r>
            <a:endParaRPr lang="en-US" sz="945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6614EF4-7069-4FEB-A74F-4E42B7E86BD1}"/>
              </a:ext>
            </a:extLst>
          </p:cNvPr>
          <p:cNvSpPr/>
          <p:nvPr/>
        </p:nvSpPr>
        <p:spPr>
          <a:xfrm>
            <a:off x="4563664" y="2482090"/>
            <a:ext cx="1050288" cy="237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64017">
              <a:defRPr/>
            </a:pPr>
            <a:r>
              <a:rPr lang="en-US" sz="945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127.33.201.5</a:t>
            </a:r>
            <a:endParaRPr lang="en-US" sz="945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3121E14-14C7-9D46-9DE8-DB61DD0DF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0096" y="1801361"/>
            <a:ext cx="484810" cy="482105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E0F69388-A165-3740-BEB7-E88E5DB3D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71087" y="3183091"/>
            <a:ext cx="569926" cy="566744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7E8E941B-DBB4-4F4F-8581-1C65BFAF9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3751" y="3514021"/>
            <a:ext cx="477697" cy="475031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850917F6-0AB9-774C-819B-B48451FAA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0897" y="2403637"/>
            <a:ext cx="512869" cy="510007"/>
          </a:xfrm>
          <a:prstGeom prst="rect">
            <a:avLst/>
          </a:prstGeom>
        </p:spPr>
      </p:pic>
      <p:sp>
        <p:nvSpPr>
          <p:cNvPr id="137" name="P2S Text">
            <a:extLst>
              <a:ext uri="{FF2B5EF4-FFF2-40B4-BE49-F238E27FC236}">
                <a16:creationId xmlns:a16="http://schemas.microsoft.com/office/drawing/2014/main" id="{E238599A-D1DC-F54B-935D-DA06CA74FAB5}"/>
              </a:ext>
            </a:extLst>
          </p:cNvPr>
          <p:cNvSpPr txBox="1"/>
          <p:nvPr/>
        </p:nvSpPr>
        <p:spPr>
          <a:xfrm>
            <a:off x="9126243" y="5145003"/>
            <a:ext cx="1553168" cy="183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64017">
              <a:lnSpc>
                <a:spcPct val="90000"/>
              </a:lnSpc>
              <a:spcAft>
                <a:spcPts val="567"/>
              </a:spcAft>
              <a:defRPr/>
            </a:pPr>
            <a:r>
              <a:rPr lang="en-US" sz="1323" kern="0">
                <a:solidFill>
                  <a:srgbClr val="0078D4"/>
                </a:solidFill>
                <a:latin typeface="Segoe UI Semibold"/>
              </a:rPr>
              <a:t>On-premises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A2CA4F6-52B9-6641-945D-AF5D6D86571C}"/>
              </a:ext>
            </a:extLst>
          </p:cNvPr>
          <p:cNvGrpSpPr/>
          <p:nvPr/>
        </p:nvGrpSpPr>
        <p:grpSpPr>
          <a:xfrm>
            <a:off x="9794901" y="4565186"/>
            <a:ext cx="234006" cy="468014"/>
            <a:chOff x="648736" y="3909272"/>
            <a:chExt cx="247650" cy="495301"/>
          </a:xfrm>
        </p:grpSpPr>
        <p:sp>
          <p:nvSpPr>
            <p:cNvPr id="148" name="Rectangle 5">
              <a:extLst>
                <a:ext uri="{FF2B5EF4-FFF2-40B4-BE49-F238E27FC236}">
                  <a16:creationId xmlns:a16="http://schemas.microsoft.com/office/drawing/2014/main" id="{967A2611-5311-EB4C-A364-1A10F3052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736" y="3909272"/>
              <a:ext cx="247650" cy="4953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1" name="Rectangle 7">
              <a:extLst>
                <a:ext uri="{FF2B5EF4-FFF2-40B4-BE49-F238E27FC236}">
                  <a16:creationId xmlns:a16="http://schemas.microsoft.com/office/drawing/2014/main" id="{9E2ADB68-9C91-9C4A-B1CC-9405B6661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649" y="3987060"/>
              <a:ext cx="46038" cy="4603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2" name="Rectangle 8">
              <a:extLst>
                <a:ext uri="{FF2B5EF4-FFF2-40B4-BE49-F238E27FC236}">
                  <a16:creationId xmlns:a16="http://schemas.microsoft.com/office/drawing/2014/main" id="{9DD39DA9-F657-B642-AB53-AD0B9EC35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36" y="3987060"/>
              <a:ext cx="46038" cy="4603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3" name="Rectangle 9">
              <a:extLst>
                <a:ext uri="{FF2B5EF4-FFF2-40B4-BE49-F238E27FC236}">
                  <a16:creationId xmlns:a16="http://schemas.microsoft.com/office/drawing/2014/main" id="{FBD447FF-DBB4-0D43-8B58-789EBF025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649" y="4063260"/>
              <a:ext cx="46038" cy="47625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4" name="Rectangle 10">
              <a:extLst>
                <a:ext uri="{FF2B5EF4-FFF2-40B4-BE49-F238E27FC236}">
                  <a16:creationId xmlns:a16="http://schemas.microsoft.com/office/drawing/2014/main" id="{A1934D3A-0547-9845-A843-11B1D8187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36" y="4063260"/>
              <a:ext cx="46038" cy="47625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5" name="Rectangle 11">
              <a:extLst>
                <a:ext uri="{FF2B5EF4-FFF2-40B4-BE49-F238E27FC236}">
                  <a16:creationId xmlns:a16="http://schemas.microsoft.com/office/drawing/2014/main" id="{BA687C03-4701-4746-ACA3-7A6FB9933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649" y="4141047"/>
              <a:ext cx="46038" cy="47625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6" name="Rectangle 12">
              <a:extLst>
                <a:ext uri="{FF2B5EF4-FFF2-40B4-BE49-F238E27FC236}">
                  <a16:creationId xmlns:a16="http://schemas.microsoft.com/office/drawing/2014/main" id="{8C774800-9B2B-524B-B765-EE728DD5D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36" y="4141047"/>
              <a:ext cx="46038" cy="47625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7" name="Rectangle 13">
              <a:extLst>
                <a:ext uri="{FF2B5EF4-FFF2-40B4-BE49-F238E27FC236}">
                  <a16:creationId xmlns:a16="http://schemas.microsoft.com/office/drawing/2014/main" id="{D8E3743F-0463-6246-820E-1E7C5F024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649" y="4218835"/>
              <a:ext cx="46038" cy="4603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8" name="Rectangle 14">
              <a:extLst>
                <a:ext uri="{FF2B5EF4-FFF2-40B4-BE49-F238E27FC236}">
                  <a16:creationId xmlns:a16="http://schemas.microsoft.com/office/drawing/2014/main" id="{3F1BE486-430F-584F-B488-33A571006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36" y="4218835"/>
              <a:ext cx="46038" cy="4603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9" name="Rectangle 15">
              <a:extLst>
                <a:ext uri="{FF2B5EF4-FFF2-40B4-BE49-F238E27FC236}">
                  <a16:creationId xmlns:a16="http://schemas.microsoft.com/office/drawing/2014/main" id="{5D9AC6EE-2FD8-6149-9E14-C75FDBDC3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99" y="4342660"/>
              <a:ext cx="60325" cy="61913"/>
            </a:xfrm>
            <a:prstGeom prst="rect">
              <a:avLst/>
            </a:prstGeom>
            <a:solidFill>
              <a:srgbClr val="F8F7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84E0316-4757-744E-841A-C800544AF57E}"/>
              </a:ext>
            </a:extLst>
          </p:cNvPr>
          <p:cNvGrpSpPr/>
          <p:nvPr/>
        </p:nvGrpSpPr>
        <p:grpSpPr>
          <a:xfrm>
            <a:off x="7499954" y="3134031"/>
            <a:ext cx="1763874" cy="665831"/>
            <a:chOff x="7937143" y="3316762"/>
            <a:chExt cx="1866716" cy="704653"/>
          </a:xfrm>
        </p:grpSpPr>
        <p:grpSp>
          <p:nvGrpSpPr>
            <p:cNvPr id="138" name="Group 18">
              <a:extLst>
                <a:ext uri="{FF2B5EF4-FFF2-40B4-BE49-F238E27FC236}">
                  <a16:creationId xmlns:a16="http://schemas.microsoft.com/office/drawing/2014/main" id="{D1F76ACE-A181-3446-B89F-6AB3009CD7E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79025" y="3551837"/>
              <a:ext cx="537167" cy="237590"/>
              <a:chOff x="2204" y="1874"/>
              <a:chExt cx="312" cy="138"/>
            </a:xfrm>
          </p:grpSpPr>
          <p:sp>
            <p:nvSpPr>
              <p:cNvPr id="139" name="Freeform 19">
                <a:extLst>
                  <a:ext uri="{FF2B5EF4-FFF2-40B4-BE49-F238E27FC236}">
                    <a16:creationId xmlns:a16="http://schemas.microsoft.com/office/drawing/2014/main" id="{43EF8832-4B14-DC42-AD38-7D6BD25499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6" y="1922"/>
                <a:ext cx="90" cy="90"/>
              </a:xfrm>
              <a:custGeom>
                <a:avLst/>
                <a:gdLst>
                  <a:gd name="T0" fmla="*/ 69 w 90"/>
                  <a:gd name="T1" fmla="*/ 0 h 90"/>
                  <a:gd name="T2" fmla="*/ 90 w 90"/>
                  <a:gd name="T3" fmla="*/ 21 h 90"/>
                  <a:gd name="T4" fmla="*/ 21 w 90"/>
                  <a:gd name="T5" fmla="*/ 90 h 90"/>
                  <a:gd name="T6" fmla="*/ 0 w 90"/>
                  <a:gd name="T7" fmla="*/ 69 h 90"/>
                  <a:gd name="T8" fmla="*/ 69 w 90"/>
                  <a:gd name="T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90">
                    <a:moveTo>
                      <a:pt x="69" y="0"/>
                    </a:moveTo>
                    <a:lnTo>
                      <a:pt x="90" y="21"/>
                    </a:lnTo>
                    <a:lnTo>
                      <a:pt x="21" y="90"/>
                    </a:lnTo>
                    <a:lnTo>
                      <a:pt x="0" y="69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6402" tIns="43201" rIns="86402" bIns="43201" numCol="1" anchor="t" anchorCtr="0" compatLnSpc="1">
                <a:prstTxWarp prst="textNoShape">
                  <a:avLst/>
                </a:prstTxWarp>
              </a:bodyPr>
              <a:lstStyle/>
              <a:p>
                <a:pPr defTabSz="864017">
                  <a:defRPr/>
                </a:pPr>
                <a:endParaRPr lang="en-US" sz="1701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40" name="Freeform 20">
                <a:extLst>
                  <a:ext uri="{FF2B5EF4-FFF2-40B4-BE49-F238E27FC236}">
                    <a16:creationId xmlns:a16="http://schemas.microsoft.com/office/drawing/2014/main" id="{4AB0311F-9901-7140-B96F-E59903105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6" y="1874"/>
                <a:ext cx="90" cy="90"/>
              </a:xfrm>
              <a:custGeom>
                <a:avLst/>
                <a:gdLst>
                  <a:gd name="T0" fmla="*/ 90 w 90"/>
                  <a:gd name="T1" fmla="*/ 69 h 90"/>
                  <a:gd name="T2" fmla="*/ 69 w 90"/>
                  <a:gd name="T3" fmla="*/ 90 h 90"/>
                  <a:gd name="T4" fmla="*/ 0 w 90"/>
                  <a:gd name="T5" fmla="*/ 21 h 90"/>
                  <a:gd name="T6" fmla="*/ 21 w 90"/>
                  <a:gd name="T7" fmla="*/ 0 h 90"/>
                  <a:gd name="T8" fmla="*/ 90 w 90"/>
                  <a:gd name="T9" fmla="*/ 6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90">
                    <a:moveTo>
                      <a:pt x="90" y="69"/>
                    </a:moveTo>
                    <a:lnTo>
                      <a:pt x="69" y="90"/>
                    </a:lnTo>
                    <a:lnTo>
                      <a:pt x="0" y="21"/>
                    </a:lnTo>
                    <a:lnTo>
                      <a:pt x="21" y="0"/>
                    </a:lnTo>
                    <a:lnTo>
                      <a:pt x="90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6402" tIns="43201" rIns="86402" bIns="43201" numCol="1" anchor="t" anchorCtr="0" compatLnSpc="1">
                <a:prstTxWarp prst="textNoShape">
                  <a:avLst/>
                </a:prstTxWarp>
              </a:bodyPr>
              <a:lstStyle/>
              <a:p>
                <a:pPr defTabSz="864017">
                  <a:defRPr/>
                </a:pPr>
                <a:endParaRPr lang="en-US" sz="1701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41" name="Freeform 21">
                <a:extLst>
                  <a:ext uri="{FF2B5EF4-FFF2-40B4-BE49-F238E27FC236}">
                    <a16:creationId xmlns:a16="http://schemas.microsoft.com/office/drawing/2014/main" id="{A7B4940D-4EEE-A54B-BD9C-16716FB38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4" y="1922"/>
                <a:ext cx="90" cy="90"/>
              </a:xfrm>
              <a:custGeom>
                <a:avLst/>
                <a:gdLst>
                  <a:gd name="T0" fmla="*/ 21 w 90"/>
                  <a:gd name="T1" fmla="*/ 0 h 90"/>
                  <a:gd name="T2" fmla="*/ 0 w 90"/>
                  <a:gd name="T3" fmla="*/ 21 h 90"/>
                  <a:gd name="T4" fmla="*/ 69 w 90"/>
                  <a:gd name="T5" fmla="*/ 90 h 90"/>
                  <a:gd name="T6" fmla="*/ 90 w 90"/>
                  <a:gd name="T7" fmla="*/ 69 h 90"/>
                  <a:gd name="T8" fmla="*/ 21 w 90"/>
                  <a:gd name="T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90">
                    <a:moveTo>
                      <a:pt x="21" y="0"/>
                    </a:moveTo>
                    <a:lnTo>
                      <a:pt x="0" y="21"/>
                    </a:lnTo>
                    <a:lnTo>
                      <a:pt x="69" y="90"/>
                    </a:lnTo>
                    <a:lnTo>
                      <a:pt x="90" y="69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6402" tIns="43201" rIns="86402" bIns="43201" numCol="1" anchor="t" anchorCtr="0" compatLnSpc="1">
                <a:prstTxWarp prst="textNoShape">
                  <a:avLst/>
                </a:prstTxWarp>
              </a:bodyPr>
              <a:lstStyle/>
              <a:p>
                <a:pPr defTabSz="864017">
                  <a:defRPr/>
                </a:pPr>
                <a:endParaRPr lang="en-US" sz="1701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42" name="Freeform 22">
                <a:extLst>
                  <a:ext uri="{FF2B5EF4-FFF2-40B4-BE49-F238E27FC236}">
                    <a16:creationId xmlns:a16="http://schemas.microsoft.com/office/drawing/2014/main" id="{EA4C8548-8D14-344A-84CF-17472EFE7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4" y="1874"/>
                <a:ext cx="90" cy="90"/>
              </a:xfrm>
              <a:custGeom>
                <a:avLst/>
                <a:gdLst>
                  <a:gd name="T0" fmla="*/ 0 w 90"/>
                  <a:gd name="T1" fmla="*/ 69 h 90"/>
                  <a:gd name="T2" fmla="*/ 21 w 90"/>
                  <a:gd name="T3" fmla="*/ 90 h 90"/>
                  <a:gd name="T4" fmla="*/ 90 w 90"/>
                  <a:gd name="T5" fmla="*/ 21 h 90"/>
                  <a:gd name="T6" fmla="*/ 69 w 90"/>
                  <a:gd name="T7" fmla="*/ 0 h 90"/>
                  <a:gd name="T8" fmla="*/ 0 w 90"/>
                  <a:gd name="T9" fmla="*/ 6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90">
                    <a:moveTo>
                      <a:pt x="0" y="69"/>
                    </a:moveTo>
                    <a:lnTo>
                      <a:pt x="21" y="90"/>
                    </a:lnTo>
                    <a:lnTo>
                      <a:pt x="90" y="21"/>
                    </a:lnTo>
                    <a:lnTo>
                      <a:pt x="69" y="0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6402" tIns="43201" rIns="86402" bIns="43201" numCol="1" anchor="t" anchorCtr="0" compatLnSpc="1">
                <a:prstTxWarp prst="textNoShape">
                  <a:avLst/>
                </a:prstTxWarp>
              </a:bodyPr>
              <a:lstStyle/>
              <a:p>
                <a:pPr defTabSz="864017">
                  <a:defRPr/>
                </a:pPr>
                <a:endParaRPr lang="en-US" sz="1701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43" name="Oval 23">
                <a:extLst>
                  <a:ext uri="{FF2B5EF4-FFF2-40B4-BE49-F238E27FC236}">
                    <a16:creationId xmlns:a16="http://schemas.microsoft.com/office/drawing/2014/main" id="{CBFDE0CC-531B-2F4B-BDF6-06D6E6292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5" y="1928"/>
                <a:ext cx="30" cy="30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6402" tIns="43201" rIns="86402" bIns="43201" numCol="1" anchor="t" anchorCtr="0" compatLnSpc="1">
                <a:prstTxWarp prst="textNoShape">
                  <a:avLst/>
                </a:prstTxWarp>
              </a:bodyPr>
              <a:lstStyle/>
              <a:p>
                <a:pPr defTabSz="864017">
                  <a:defRPr/>
                </a:pPr>
                <a:endParaRPr lang="en-US" sz="1701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44" name="Oval 24">
                <a:extLst>
                  <a:ext uri="{FF2B5EF4-FFF2-40B4-BE49-F238E27FC236}">
                    <a16:creationId xmlns:a16="http://schemas.microsoft.com/office/drawing/2014/main" id="{10F04DDC-8567-5F43-B921-71C975CBB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9" y="1928"/>
                <a:ext cx="29" cy="3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6402" tIns="43201" rIns="86402" bIns="43201" numCol="1" anchor="t" anchorCtr="0" compatLnSpc="1">
                <a:prstTxWarp prst="textNoShape">
                  <a:avLst/>
                </a:prstTxWarp>
              </a:bodyPr>
              <a:lstStyle/>
              <a:p>
                <a:pPr defTabSz="864017">
                  <a:defRPr/>
                </a:pPr>
                <a:endParaRPr lang="en-US" sz="1701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45" name="Oval 25">
                <a:extLst>
                  <a:ext uri="{FF2B5EF4-FFF2-40B4-BE49-F238E27FC236}">
                    <a16:creationId xmlns:a16="http://schemas.microsoft.com/office/drawing/2014/main" id="{A54225C6-44D5-E340-BD92-D212545E5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2" y="1928"/>
                <a:ext cx="29" cy="30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6402" tIns="43201" rIns="86402" bIns="43201" numCol="1" anchor="t" anchorCtr="0" compatLnSpc="1">
                <a:prstTxWarp prst="textNoShape">
                  <a:avLst/>
                </a:prstTxWarp>
              </a:bodyPr>
              <a:lstStyle/>
              <a:p>
                <a:pPr defTabSz="864017">
                  <a:defRPr/>
                </a:pPr>
                <a:endParaRPr lang="en-US" sz="1701" kern="0">
                  <a:solidFill>
                    <a:prstClr val="black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8F32865-17FF-CA4E-B541-AA8859B7F197}"/>
                </a:ext>
              </a:extLst>
            </p:cNvPr>
            <p:cNvGrpSpPr/>
            <p:nvPr/>
          </p:nvGrpSpPr>
          <p:grpSpPr>
            <a:xfrm>
              <a:off x="7937143" y="3316762"/>
              <a:ext cx="1866716" cy="704653"/>
              <a:chOff x="7937143" y="3316762"/>
              <a:chExt cx="1866716" cy="704653"/>
            </a:xfrm>
          </p:grpSpPr>
          <p:cxnSp>
            <p:nvCxnSpPr>
              <p:cNvPr id="44" name="Long arrow DB PL">
                <a:extLst>
                  <a:ext uri="{FF2B5EF4-FFF2-40B4-BE49-F238E27FC236}">
                    <a16:creationId xmlns:a16="http://schemas.microsoft.com/office/drawing/2014/main" id="{A60D215A-B3F2-4F99-9BCA-0D07E37E7932}"/>
                  </a:ext>
                </a:extLst>
              </p:cNvPr>
              <p:cNvCxnSpPr>
                <a:cxnSpLocks/>
                <a:stCxn id="140" idx="0"/>
              </p:cNvCxnSpPr>
              <p:nvPr/>
            </p:nvCxnSpPr>
            <p:spPr>
              <a:xfrm>
                <a:off x="8816192" y="3670632"/>
                <a:ext cx="987667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2" name="Private Endpoint">
                <a:extLst>
                  <a:ext uri="{FF2B5EF4-FFF2-40B4-BE49-F238E27FC236}">
                    <a16:creationId xmlns:a16="http://schemas.microsoft.com/office/drawing/2014/main" id="{633E44E4-4C6B-4E6A-8BEE-F5AC264EC699}"/>
                  </a:ext>
                </a:extLst>
              </p:cNvPr>
              <p:cNvGrpSpPr/>
              <p:nvPr/>
            </p:nvGrpSpPr>
            <p:grpSpPr>
              <a:xfrm>
                <a:off x="7937143" y="3316762"/>
                <a:ext cx="1225056" cy="704653"/>
                <a:chOff x="6878724" y="3185402"/>
                <a:chExt cx="1225056" cy="704653"/>
              </a:xfrm>
            </p:grpSpPr>
            <p:sp>
              <p:nvSpPr>
                <p:cNvPr id="35" name="TextBox 177">
                  <a:extLst>
                    <a:ext uri="{FF2B5EF4-FFF2-40B4-BE49-F238E27FC236}">
                      <a16:creationId xmlns:a16="http://schemas.microsoft.com/office/drawing/2014/main" id="{43F58F5C-262E-4B59-A264-030383B36388}"/>
                    </a:ext>
                  </a:extLst>
                </p:cNvPr>
                <p:cNvSpPr txBox="1"/>
                <p:nvPr/>
              </p:nvSpPr>
              <p:spPr>
                <a:xfrm>
                  <a:off x="6878724" y="3705344"/>
                  <a:ext cx="1225056" cy="1847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864017">
                    <a:defRPr/>
                  </a:pPr>
                  <a:r>
                    <a:rPr lang="en-US" sz="1134" kern="0">
                      <a:gradFill>
                        <a:gsLst>
                          <a:gs pos="2917">
                            <a:srgbClr val="1A1A1A"/>
                          </a:gs>
                          <a:gs pos="30000">
                            <a:srgbClr val="1A1A1A"/>
                          </a:gs>
                        </a:gsLst>
                        <a:lin ang="5400000" scaled="0"/>
                      </a:gradFill>
                      <a:latin typeface="Segoe UI Semibold"/>
                    </a:rPr>
                    <a:t>Private Endpoint</a:t>
                  </a:r>
                </a:p>
              </p:txBody>
            </p:sp>
            <p:sp>
              <p:nvSpPr>
                <p:cNvPr id="43" name="TextBox 112">
                  <a:extLst>
                    <a:ext uri="{FF2B5EF4-FFF2-40B4-BE49-F238E27FC236}">
                      <a16:creationId xmlns:a16="http://schemas.microsoft.com/office/drawing/2014/main" id="{13607294-3308-4FA7-8409-AF29D34221C9}"/>
                    </a:ext>
                  </a:extLst>
                </p:cNvPr>
                <p:cNvSpPr txBox="1"/>
                <p:nvPr/>
              </p:nvSpPr>
              <p:spPr>
                <a:xfrm>
                  <a:off x="7173912" y="3185402"/>
                  <a:ext cx="718353" cy="1539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863985">
                    <a:defRPr/>
                  </a:pPr>
                  <a:r>
                    <a:rPr lang="en-US" sz="945">
                      <a:solidFill>
                        <a:srgbClr val="00000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10.0.0.5</a:t>
                  </a:r>
                </a:p>
              </p:txBody>
            </p:sp>
          </p:grpSp>
        </p:grpSp>
      </p:grpSp>
      <p:sp>
        <p:nvSpPr>
          <p:cNvPr id="194" name="Allow access text">
            <a:extLst>
              <a:ext uri="{FF2B5EF4-FFF2-40B4-BE49-F238E27FC236}">
                <a16:creationId xmlns:a16="http://schemas.microsoft.com/office/drawing/2014/main" id="{0E83BEC6-789F-9341-853C-0339C194C0FA}"/>
              </a:ext>
            </a:extLst>
          </p:cNvPr>
          <p:cNvSpPr txBox="1"/>
          <p:nvPr/>
        </p:nvSpPr>
        <p:spPr>
          <a:xfrm>
            <a:off x="579599" y="1305208"/>
            <a:ext cx="3508708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69504" indent="-169504" defTabSz="863985">
              <a:buClr>
                <a:srgbClr val="0078D4"/>
              </a:buClr>
              <a:buFont typeface="Arial" panose="020B0604020202020204" pitchFamily="34" charset="0"/>
              <a:buChar char="•"/>
              <a:defRPr/>
            </a:pPr>
            <a:r>
              <a:rPr lang="en-US" sz="1890">
                <a:solidFill>
                  <a:prstClr val="black"/>
                </a:solidFill>
                <a:latin typeface="Segoe UI"/>
              </a:rPr>
              <a:t>Allow access to Azure services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4F8871-7442-874F-9F3C-613F198CF5FF}"/>
              </a:ext>
            </a:extLst>
          </p:cNvPr>
          <p:cNvSpPr/>
          <p:nvPr/>
        </p:nvSpPr>
        <p:spPr>
          <a:xfrm>
            <a:off x="579599" y="1603222"/>
            <a:ext cx="3265167" cy="38318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169504" indent="-169504" defTabSz="863985">
              <a:buClr>
                <a:srgbClr val="0078D4"/>
              </a:buClr>
              <a:buFont typeface="Arial" panose="020B0604020202020204" pitchFamily="34" charset="0"/>
              <a:buChar char="•"/>
              <a:defRPr/>
            </a:pPr>
            <a:r>
              <a:rPr lang="en-US" sz="1890">
                <a:solidFill>
                  <a:prstClr val="black"/>
                </a:solidFill>
                <a:latin typeface="Segoe UI"/>
              </a:rPr>
              <a:t>Firewall Rules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DC5A2A-8D6B-214E-B132-C98E3495AEA8}"/>
              </a:ext>
            </a:extLst>
          </p:cNvPr>
          <p:cNvSpPr/>
          <p:nvPr/>
        </p:nvSpPr>
        <p:spPr>
          <a:xfrm>
            <a:off x="579600" y="1967655"/>
            <a:ext cx="2751779" cy="38318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169504" indent="-169504" defTabSz="863985">
              <a:buClr>
                <a:srgbClr val="0078D4"/>
              </a:buClr>
              <a:buFont typeface="Arial" panose="020B0604020202020204" pitchFamily="34" charset="0"/>
              <a:buChar char="•"/>
              <a:defRPr/>
            </a:pPr>
            <a:r>
              <a:rPr lang="en-US" sz="1890">
                <a:solidFill>
                  <a:prstClr val="black"/>
                </a:solidFill>
                <a:latin typeface="Segoe UI"/>
              </a:rPr>
              <a:t>Virtual Network Rules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BF0E7F-4454-1D4B-ACFE-87A276D94F5B}"/>
              </a:ext>
            </a:extLst>
          </p:cNvPr>
          <p:cNvSpPr/>
          <p:nvPr/>
        </p:nvSpPr>
        <p:spPr>
          <a:xfrm>
            <a:off x="579599" y="2354901"/>
            <a:ext cx="1481944" cy="383182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169504" indent="-169504" defTabSz="863985">
              <a:buClr>
                <a:srgbClr val="0078D4"/>
              </a:buClr>
              <a:buFont typeface="Arial" panose="020B0604020202020204" pitchFamily="34" charset="0"/>
              <a:buChar char="•"/>
              <a:defRPr/>
            </a:pPr>
            <a:r>
              <a:rPr lang="en-US" sz="1890">
                <a:solidFill>
                  <a:prstClr val="black"/>
                </a:solidFill>
                <a:latin typeface="Segoe UI"/>
              </a:rPr>
              <a:t>Private Link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D48543F-8561-E141-9C6C-59429F69921F}"/>
              </a:ext>
            </a:extLst>
          </p:cNvPr>
          <p:cNvGrpSpPr/>
          <p:nvPr/>
        </p:nvGrpSpPr>
        <p:grpSpPr>
          <a:xfrm>
            <a:off x="5153612" y="1813753"/>
            <a:ext cx="4750509" cy="2751432"/>
            <a:chOff x="5453998" y="1919504"/>
            <a:chExt cx="5027486" cy="2911854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338F331-2708-E842-A96B-1E2C800E24BD}"/>
                </a:ext>
              </a:extLst>
            </p:cNvPr>
            <p:cNvGrpSpPr/>
            <p:nvPr/>
          </p:nvGrpSpPr>
          <p:grpSpPr>
            <a:xfrm>
              <a:off x="5453998" y="1919504"/>
              <a:ext cx="4553289" cy="2671255"/>
              <a:chOff x="5453998" y="1919504"/>
              <a:chExt cx="4553289" cy="2671255"/>
            </a:xfrm>
          </p:grpSpPr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83F66F83-1600-3E49-A1B0-8FBC17885BCF}"/>
                  </a:ext>
                </a:extLst>
              </p:cNvPr>
              <p:cNvCxnSpPr>
                <a:cxnSpLocks/>
                <a:stCxn id="105" idx="2"/>
                <a:endCxn id="123" idx="2"/>
              </p:cNvCxnSpPr>
              <p:nvPr/>
            </p:nvCxnSpPr>
            <p:spPr>
              <a:xfrm rot="5400000" flipH="1" flipV="1">
                <a:off x="7419498" y="2002969"/>
                <a:ext cx="622290" cy="4553289"/>
              </a:xfrm>
              <a:prstGeom prst="bentConnector3">
                <a:avLst>
                  <a:gd name="adj1" fmla="val -38877"/>
                </a:avLst>
              </a:prstGeom>
              <a:ln w="12700">
                <a:solidFill>
                  <a:schemeClr val="accent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VM to DB Arrow VNet and IP Rule">
                <a:extLst>
                  <a:ext uri="{FF2B5EF4-FFF2-40B4-BE49-F238E27FC236}">
                    <a16:creationId xmlns:a16="http://schemas.microsoft.com/office/drawing/2014/main" id="{4FE80900-1F48-46B3-98B8-E7572F51D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5004" y="2816065"/>
                <a:ext cx="2118402" cy="555501"/>
              </a:xfrm>
              <a:prstGeom prst="bentConnector3">
                <a:avLst>
                  <a:gd name="adj1" fmla="val 99980"/>
                </a:avLst>
              </a:prstGeom>
              <a:ln w="12700">
                <a:solidFill>
                  <a:schemeClr val="accent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EUS Firewall 2">
                <a:extLst>
                  <a:ext uri="{FF2B5EF4-FFF2-40B4-BE49-F238E27FC236}">
                    <a16:creationId xmlns:a16="http://schemas.microsoft.com/office/drawing/2014/main" id="{38A78E9F-E624-4386-A255-A5DBBB7D170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006374" y="372693"/>
                <a:ext cx="1450260" cy="4543882"/>
              </a:xfrm>
              <a:prstGeom prst="bentConnector4">
                <a:avLst>
                  <a:gd name="adj1" fmla="val -48118"/>
                  <a:gd name="adj2" fmla="val 99955"/>
                </a:avLst>
              </a:prstGeom>
              <a:ln w="12700">
                <a:solidFill>
                  <a:schemeClr val="accent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0" name="Elbow Connector 59">
              <a:extLst>
                <a:ext uri="{FF2B5EF4-FFF2-40B4-BE49-F238E27FC236}">
                  <a16:creationId xmlns:a16="http://schemas.microsoft.com/office/drawing/2014/main" id="{077FB62A-F9B3-FE43-8D9D-02EB87CBAB6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0120931" y="4470805"/>
              <a:ext cx="250705" cy="470401"/>
            </a:xfrm>
            <a:prstGeom prst="bentConnector2">
              <a:avLst/>
            </a:prstGeom>
            <a:ln w="1270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C0517D-19EA-AF4F-81BD-002081545F96}"/>
              </a:ext>
            </a:extLst>
          </p:cNvPr>
          <p:cNvGrpSpPr/>
          <p:nvPr/>
        </p:nvGrpSpPr>
        <p:grpSpPr>
          <a:xfrm>
            <a:off x="4539437" y="1286807"/>
            <a:ext cx="5201576" cy="4050317"/>
            <a:chOff x="4804013" y="1361834"/>
            <a:chExt cx="5504853" cy="428646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909493B-CB44-1843-A1EE-32EC42B793BD}"/>
                </a:ext>
              </a:extLst>
            </p:cNvPr>
            <p:cNvGrpSpPr/>
            <p:nvPr/>
          </p:nvGrpSpPr>
          <p:grpSpPr>
            <a:xfrm>
              <a:off x="4804013" y="1361834"/>
              <a:ext cx="5504853" cy="4286469"/>
              <a:chOff x="4804013" y="1361834"/>
              <a:chExt cx="5504853" cy="4286469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223A4D6-0626-4269-8E67-993528F44149}"/>
                  </a:ext>
                </a:extLst>
              </p:cNvPr>
              <p:cNvSpPr txBox="1"/>
              <p:nvPr/>
            </p:nvSpPr>
            <p:spPr>
              <a:xfrm>
                <a:off x="6914177" y="5050988"/>
                <a:ext cx="1297826" cy="256717"/>
              </a:xfrm>
              <a:prstGeom prst="rect">
                <a:avLst/>
              </a:prstGeom>
              <a:noFill/>
            </p:spPr>
            <p:txBody>
              <a:bodyPr wrap="square" lIns="84703" tIns="42352" rIns="84703" bIns="42352" rtlCol="0">
                <a:spAutoFit/>
              </a:bodyPr>
              <a:lstStyle/>
              <a:p>
                <a:pPr algn="ctr" defTabSz="846995">
                  <a:lnSpc>
                    <a:spcPct val="90000"/>
                  </a:lnSpc>
                  <a:spcAft>
                    <a:spcPts val="556"/>
                  </a:spcAft>
                  <a:defRPr/>
                </a:pPr>
                <a:r>
                  <a:rPr lang="en-US" sz="1134" kern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rgbClr val="0078D7"/>
                    </a:solidFill>
                    <a:latin typeface="Calibri" panose="020F0502020204030204"/>
                    <a:cs typeface="Segoe UI Semibold" charset="0"/>
                  </a:rPr>
                  <a:t>VNET Gateway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E2C6C14-C7A0-9647-A0DE-FFB8B94E2372}"/>
                  </a:ext>
                </a:extLst>
              </p:cNvPr>
              <p:cNvGrpSpPr/>
              <p:nvPr/>
            </p:nvGrpSpPr>
            <p:grpSpPr>
              <a:xfrm>
                <a:off x="4804013" y="1361834"/>
                <a:ext cx="4985443" cy="4286469"/>
                <a:chOff x="4804013" y="1361834"/>
                <a:chExt cx="4985443" cy="4286469"/>
              </a:xfrm>
            </p:grpSpPr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7F669C48-049A-AD40-9999-04B45BA269E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407344" y="4602581"/>
                  <a:ext cx="349567" cy="431411"/>
                  <a:chOff x="1980078" y="253998"/>
                  <a:chExt cx="3830386" cy="4727197"/>
                </a:xfrm>
              </p:grpSpPr>
              <p:sp>
                <p:nvSpPr>
                  <p:cNvPr id="127" name="Rectangle 27">
                    <a:extLst>
                      <a:ext uri="{FF2B5EF4-FFF2-40B4-BE49-F238E27FC236}">
                        <a16:creationId xmlns:a16="http://schemas.microsoft.com/office/drawing/2014/main" id="{6FDF6520-C36C-934A-BEEA-45C0325F44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80078" y="2169196"/>
                    <a:ext cx="3830386" cy="2811999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402" tIns="43201" rIns="86402" bIns="4320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64017">
                      <a:defRPr/>
                    </a:pPr>
                    <a:endParaRPr lang="en-US" sz="1701" kern="0">
                      <a:solidFill>
                        <a:prstClr val="black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9" name="Freeform 29">
                    <a:extLst>
                      <a:ext uri="{FF2B5EF4-FFF2-40B4-BE49-F238E27FC236}">
                        <a16:creationId xmlns:a16="http://schemas.microsoft.com/office/drawing/2014/main" id="{BC644962-BDC5-1649-8A23-0416DF21C5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4477" y="2913999"/>
                    <a:ext cx="881597" cy="881598"/>
                  </a:xfrm>
                  <a:custGeom>
                    <a:avLst/>
                    <a:gdLst>
                      <a:gd name="T0" fmla="*/ 256 w 256"/>
                      <a:gd name="T1" fmla="*/ 127 h 256"/>
                      <a:gd name="T2" fmla="*/ 256 w 256"/>
                      <a:gd name="T3" fmla="*/ 129 h 256"/>
                      <a:gd name="T4" fmla="*/ 129 w 256"/>
                      <a:gd name="T5" fmla="*/ 256 h 256"/>
                      <a:gd name="T6" fmla="*/ 127 w 256"/>
                      <a:gd name="T7" fmla="*/ 256 h 256"/>
                      <a:gd name="T8" fmla="*/ 0 w 256"/>
                      <a:gd name="T9" fmla="*/ 129 h 256"/>
                      <a:gd name="T10" fmla="*/ 0 w 256"/>
                      <a:gd name="T11" fmla="*/ 127 h 256"/>
                      <a:gd name="T12" fmla="*/ 127 w 256"/>
                      <a:gd name="T13" fmla="*/ 0 h 256"/>
                      <a:gd name="T14" fmla="*/ 129 w 256"/>
                      <a:gd name="T15" fmla="*/ 0 h 256"/>
                      <a:gd name="T16" fmla="*/ 256 w 256"/>
                      <a:gd name="T17" fmla="*/ 127 h 2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6" h="256">
                        <a:moveTo>
                          <a:pt x="256" y="127"/>
                        </a:moveTo>
                        <a:cubicBezTo>
                          <a:pt x="256" y="129"/>
                          <a:pt x="256" y="129"/>
                          <a:pt x="256" y="129"/>
                        </a:cubicBezTo>
                        <a:cubicBezTo>
                          <a:pt x="256" y="199"/>
                          <a:pt x="199" y="256"/>
                          <a:pt x="129" y="256"/>
                        </a:cubicBezTo>
                        <a:cubicBezTo>
                          <a:pt x="127" y="256"/>
                          <a:pt x="127" y="256"/>
                          <a:pt x="127" y="256"/>
                        </a:cubicBezTo>
                        <a:cubicBezTo>
                          <a:pt x="57" y="256"/>
                          <a:pt x="0" y="199"/>
                          <a:pt x="0" y="129"/>
                        </a:cubicBezTo>
                        <a:cubicBezTo>
                          <a:pt x="0" y="127"/>
                          <a:pt x="0" y="127"/>
                          <a:pt x="0" y="127"/>
                        </a:cubicBezTo>
                        <a:cubicBezTo>
                          <a:pt x="0" y="57"/>
                          <a:pt x="57" y="0"/>
                          <a:pt x="127" y="0"/>
                        </a:cubicBezTo>
                        <a:cubicBezTo>
                          <a:pt x="129" y="0"/>
                          <a:pt x="129" y="0"/>
                          <a:pt x="129" y="0"/>
                        </a:cubicBezTo>
                        <a:cubicBezTo>
                          <a:pt x="199" y="0"/>
                          <a:pt x="256" y="57"/>
                          <a:pt x="256" y="127"/>
                        </a:cubicBezTo>
                        <a:close/>
                      </a:path>
                    </a:pathLst>
                  </a:custGeom>
                  <a:solidFill>
                    <a:srgbClr val="007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402" tIns="43201" rIns="86402" bIns="4320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64017">
                      <a:defRPr/>
                    </a:pPr>
                    <a:endParaRPr lang="en-US" sz="1701" kern="0">
                      <a:solidFill>
                        <a:prstClr val="black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30" name="Freeform 30">
                    <a:extLst>
                      <a:ext uri="{FF2B5EF4-FFF2-40B4-BE49-F238E27FC236}">
                        <a16:creationId xmlns:a16="http://schemas.microsoft.com/office/drawing/2014/main" id="{848C8A91-06BA-9A4A-AB3F-078AA7CDF6F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67277" y="3354793"/>
                    <a:ext cx="455998" cy="1033598"/>
                  </a:xfrm>
                  <a:custGeom>
                    <a:avLst/>
                    <a:gdLst>
                      <a:gd name="T0" fmla="*/ 64 w 128"/>
                      <a:gd name="T1" fmla="*/ 299 h 299"/>
                      <a:gd name="T2" fmla="*/ 63 w 128"/>
                      <a:gd name="T3" fmla="*/ 299 h 299"/>
                      <a:gd name="T4" fmla="*/ 0 w 128"/>
                      <a:gd name="T5" fmla="*/ 236 h 299"/>
                      <a:gd name="T6" fmla="*/ 0 w 128"/>
                      <a:gd name="T7" fmla="*/ 64 h 299"/>
                      <a:gd name="T8" fmla="*/ 63 w 128"/>
                      <a:gd name="T9" fmla="*/ 0 h 299"/>
                      <a:gd name="T10" fmla="*/ 64 w 128"/>
                      <a:gd name="T11" fmla="*/ 0 h 299"/>
                      <a:gd name="T12" fmla="*/ 128 w 128"/>
                      <a:gd name="T13" fmla="*/ 64 h 299"/>
                      <a:gd name="T14" fmla="*/ 128 w 128"/>
                      <a:gd name="T15" fmla="*/ 236 h 299"/>
                      <a:gd name="T16" fmla="*/ 64 w 128"/>
                      <a:gd name="T17" fmla="*/ 299 h 2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8" h="299">
                        <a:moveTo>
                          <a:pt x="64" y="299"/>
                        </a:moveTo>
                        <a:cubicBezTo>
                          <a:pt x="63" y="299"/>
                          <a:pt x="63" y="299"/>
                          <a:pt x="63" y="299"/>
                        </a:cubicBezTo>
                        <a:cubicBezTo>
                          <a:pt x="28" y="299"/>
                          <a:pt x="0" y="271"/>
                          <a:pt x="0" y="236"/>
                        </a:cubicBezTo>
                        <a:cubicBezTo>
                          <a:pt x="0" y="64"/>
                          <a:pt x="0" y="64"/>
                          <a:pt x="0" y="64"/>
                        </a:cubicBezTo>
                        <a:cubicBezTo>
                          <a:pt x="0" y="29"/>
                          <a:pt x="28" y="0"/>
                          <a:pt x="63" y="0"/>
                        </a:cubicBezTo>
                        <a:cubicBezTo>
                          <a:pt x="64" y="0"/>
                          <a:pt x="64" y="0"/>
                          <a:pt x="64" y="0"/>
                        </a:cubicBezTo>
                        <a:cubicBezTo>
                          <a:pt x="100" y="0"/>
                          <a:pt x="128" y="29"/>
                          <a:pt x="128" y="64"/>
                        </a:cubicBezTo>
                        <a:cubicBezTo>
                          <a:pt x="128" y="236"/>
                          <a:pt x="128" y="236"/>
                          <a:pt x="128" y="236"/>
                        </a:cubicBezTo>
                        <a:cubicBezTo>
                          <a:pt x="128" y="271"/>
                          <a:pt x="100" y="299"/>
                          <a:pt x="64" y="299"/>
                        </a:cubicBezTo>
                        <a:close/>
                      </a:path>
                    </a:pathLst>
                  </a:custGeom>
                  <a:solidFill>
                    <a:srgbClr val="007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402" tIns="43201" rIns="86402" bIns="4320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64017">
                      <a:defRPr/>
                    </a:pPr>
                    <a:endParaRPr lang="en-US" sz="1701" kern="0">
                      <a:solidFill>
                        <a:prstClr val="black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31" name="Freeform: Shape 136">
                    <a:extLst>
                      <a:ext uri="{FF2B5EF4-FFF2-40B4-BE49-F238E27FC236}">
                        <a16:creationId xmlns:a16="http://schemas.microsoft.com/office/drawing/2014/main" id="{31940B68-D422-1E40-B8C0-22D14017538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20880" y="253998"/>
                    <a:ext cx="2948790" cy="2423888"/>
                  </a:xfrm>
                  <a:custGeom>
                    <a:avLst/>
                    <a:gdLst>
                      <a:gd name="connsiteX0" fmla="*/ 1474395 w 2948790"/>
                      <a:gd name="connsiteY0" fmla="*/ 0 h 2423888"/>
                      <a:gd name="connsiteX1" fmla="*/ 2948790 w 2948790"/>
                      <a:gd name="connsiteY1" fmla="*/ 1474395 h 2423888"/>
                      <a:gd name="connsiteX2" fmla="*/ 2948790 w 2948790"/>
                      <a:gd name="connsiteY2" fmla="*/ 2423888 h 2423888"/>
                      <a:gd name="connsiteX3" fmla="*/ 2505425 w 2948790"/>
                      <a:gd name="connsiteY3" fmla="*/ 2423888 h 2423888"/>
                      <a:gd name="connsiteX4" fmla="*/ 2506265 w 2948790"/>
                      <a:gd name="connsiteY4" fmla="*/ 1475461 h 2423888"/>
                      <a:gd name="connsiteX5" fmla="*/ 1474395 w 2948790"/>
                      <a:gd name="connsiteY5" fmla="*/ 443591 h 2423888"/>
                      <a:gd name="connsiteX6" fmla="*/ 442525 w 2948790"/>
                      <a:gd name="connsiteY6" fmla="*/ 1475461 h 2423888"/>
                      <a:gd name="connsiteX7" fmla="*/ 442525 w 2948790"/>
                      <a:gd name="connsiteY7" fmla="*/ 2423888 h 2423888"/>
                      <a:gd name="connsiteX8" fmla="*/ 0 w 2948790"/>
                      <a:gd name="connsiteY8" fmla="*/ 2423888 h 2423888"/>
                      <a:gd name="connsiteX9" fmla="*/ 0 w 2948790"/>
                      <a:gd name="connsiteY9" fmla="*/ 1474395 h 2423888"/>
                      <a:gd name="connsiteX10" fmla="*/ 1474395 w 2948790"/>
                      <a:gd name="connsiteY10" fmla="*/ 0 h 2423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948790" h="2423888">
                        <a:moveTo>
                          <a:pt x="1474395" y="0"/>
                        </a:moveTo>
                        <a:cubicBezTo>
                          <a:pt x="2288681" y="0"/>
                          <a:pt x="2948790" y="660109"/>
                          <a:pt x="2948790" y="1474395"/>
                        </a:cubicBezTo>
                        <a:lnTo>
                          <a:pt x="2948790" y="2423888"/>
                        </a:lnTo>
                        <a:lnTo>
                          <a:pt x="2505425" y="2423888"/>
                        </a:lnTo>
                        <a:lnTo>
                          <a:pt x="2506265" y="1475461"/>
                        </a:lnTo>
                        <a:cubicBezTo>
                          <a:pt x="2506265" y="905575"/>
                          <a:pt x="2044281" y="443591"/>
                          <a:pt x="1474395" y="443591"/>
                        </a:cubicBezTo>
                        <a:cubicBezTo>
                          <a:pt x="904509" y="443591"/>
                          <a:pt x="442525" y="905575"/>
                          <a:pt x="442525" y="1475461"/>
                        </a:cubicBezTo>
                        <a:lnTo>
                          <a:pt x="442525" y="2423888"/>
                        </a:lnTo>
                        <a:lnTo>
                          <a:pt x="0" y="2423888"/>
                        </a:lnTo>
                        <a:lnTo>
                          <a:pt x="0" y="1474395"/>
                        </a:lnTo>
                        <a:cubicBezTo>
                          <a:pt x="0" y="660109"/>
                          <a:pt x="660109" y="0"/>
                          <a:pt x="1474395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402" tIns="43201" rIns="86402" bIns="4320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64017">
                      <a:defRPr/>
                    </a:pPr>
                    <a:endParaRPr lang="en-US" sz="1701" kern="0">
                      <a:solidFill>
                        <a:prstClr val="black"/>
                      </a:solidFill>
                      <a:latin typeface="Segoe UI"/>
                    </a:endParaRPr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E8E88D3F-CBAF-504C-AEBB-34BDF45790B5}"/>
                    </a:ext>
                  </a:extLst>
                </p:cNvPr>
                <p:cNvGrpSpPr/>
                <p:nvPr/>
              </p:nvGrpSpPr>
              <p:grpSpPr>
                <a:xfrm>
                  <a:off x="4804013" y="1361834"/>
                  <a:ext cx="4985443" cy="4286469"/>
                  <a:chOff x="4804013" y="1361834"/>
                  <a:chExt cx="4985443" cy="4286469"/>
                </a:xfrm>
              </p:grpSpPr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7CB4BB60-7D93-4767-BE96-DA1394B9A480}"/>
                      </a:ext>
                    </a:extLst>
                  </p:cNvPr>
                  <p:cNvSpPr/>
                  <p:nvPr/>
                </p:nvSpPr>
                <p:spPr>
                  <a:xfrm>
                    <a:off x="4860329" y="4339138"/>
                    <a:ext cx="1187340" cy="251619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algn="ctr" defTabSz="864017">
                      <a:defRPr/>
                    </a:pPr>
                    <a:r>
                      <a:rPr lang="en-US" sz="945">
                        <a:solidFill>
                          <a:srgbClr val="0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10.0.0.1</a:t>
                    </a:r>
                    <a:endParaRPr lang="en-US" sz="945" b="1">
                      <a:solidFill>
                        <a:srgbClr val="00000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393E4F13-7265-4D40-AD62-5E56DC3C0AB6}"/>
                      </a:ext>
                    </a:extLst>
                  </p:cNvPr>
                  <p:cNvSpPr txBox="1"/>
                  <p:nvPr/>
                </p:nvSpPr>
                <p:spPr>
                  <a:xfrm>
                    <a:off x="4804013" y="5050988"/>
                    <a:ext cx="1297826" cy="256717"/>
                  </a:xfrm>
                  <a:prstGeom prst="rect">
                    <a:avLst/>
                  </a:prstGeom>
                  <a:noFill/>
                </p:spPr>
                <p:txBody>
                  <a:bodyPr wrap="square" lIns="84703" tIns="42352" rIns="84703" bIns="42352" rtlCol="0">
                    <a:spAutoFit/>
                  </a:bodyPr>
                  <a:lstStyle/>
                  <a:p>
                    <a:pPr algn="ctr" defTabSz="846995">
                      <a:lnSpc>
                        <a:spcPct val="90000"/>
                      </a:lnSpc>
                      <a:spcAft>
                        <a:spcPts val="556"/>
                      </a:spcAft>
                      <a:defRPr/>
                    </a:pPr>
                    <a:r>
                      <a:rPr lang="en-US" sz="1134" kern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rgbClr val="0078D7"/>
                        </a:solidFill>
                        <a:latin typeface="Calibri" panose="020F0502020204030204"/>
                        <a:cs typeface="Segoe UI Semibold" charset="0"/>
                      </a:rPr>
                      <a:t>VNET Gateway</a:t>
                    </a:r>
                  </a:p>
                </p:txBody>
              </p:sp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797A6513-1B59-8E4C-A225-0E1BC29DB792}"/>
                      </a:ext>
                    </a:extLst>
                  </p:cNvPr>
                  <p:cNvGrpSpPr/>
                  <p:nvPr/>
                </p:nvGrpSpPr>
                <p:grpSpPr>
                  <a:xfrm>
                    <a:off x="5673821" y="1361834"/>
                    <a:ext cx="4115635" cy="4286469"/>
                    <a:chOff x="5673821" y="1361834"/>
                    <a:chExt cx="4115635" cy="4286469"/>
                  </a:xfrm>
                </p:grpSpPr>
                <p:cxnSp>
                  <p:nvCxnSpPr>
                    <p:cNvPr id="49" name="Vnet peering dotted line">
                      <a:extLst>
                        <a:ext uri="{FF2B5EF4-FFF2-40B4-BE49-F238E27FC236}">
                          <a16:creationId xmlns:a16="http://schemas.microsoft.com/office/drawing/2014/main" id="{4BB5A4FE-8933-4580-AED7-66AA43978C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509656" y="1579797"/>
                      <a:ext cx="0" cy="599611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chemeClr val="tx1"/>
                      </a:solidFill>
                      <a:prstDash val="sysDash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53" name="VNET Peering Text">
                      <a:extLst>
                        <a:ext uri="{FF2B5EF4-FFF2-40B4-BE49-F238E27FC236}">
                          <a16:creationId xmlns:a16="http://schemas.microsoft.com/office/drawing/2014/main" id="{FF7D6D9D-C495-4915-A129-4601482664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3821" y="1361834"/>
                      <a:ext cx="1671670" cy="1939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864017">
                        <a:lnSpc>
                          <a:spcPct val="90000"/>
                        </a:lnSpc>
                        <a:spcAft>
                          <a:spcPts val="567"/>
                        </a:spcAft>
                        <a:defRPr/>
                      </a:pPr>
                      <a:r>
                        <a:rPr lang="en-US" sz="1323" kern="0">
                          <a:solidFill>
                            <a:srgbClr val="0078D4"/>
                          </a:solidFill>
                          <a:latin typeface="Segoe UI Semibold"/>
                        </a:rPr>
                        <a:t>VNET Peering</a:t>
                      </a:r>
                    </a:p>
                  </p:txBody>
                </p:sp>
                <p:sp>
                  <p:nvSpPr>
                    <p:cNvPr id="63" name="P2S Text">
                      <a:extLst>
                        <a:ext uri="{FF2B5EF4-FFF2-40B4-BE49-F238E27FC236}">
                          <a16:creationId xmlns:a16="http://schemas.microsoft.com/office/drawing/2014/main" id="{10346CCF-D351-49BA-9771-3ED4C26F49B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61763" y="5453866"/>
                      <a:ext cx="2527693" cy="1939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864017">
                        <a:lnSpc>
                          <a:spcPct val="90000"/>
                        </a:lnSpc>
                        <a:spcAft>
                          <a:spcPts val="567"/>
                        </a:spcAft>
                        <a:defRPr/>
                      </a:pPr>
                      <a:r>
                        <a:rPr lang="en-US" sz="1323" kern="0">
                          <a:solidFill>
                            <a:srgbClr val="0078D4"/>
                          </a:solidFill>
                          <a:latin typeface="Segoe UI Semibold"/>
                        </a:rPr>
                        <a:t>P2S, S2S VPN Express Route</a:t>
                      </a:r>
                    </a:p>
                  </p:txBody>
                </p:sp>
                <p:cxnSp>
                  <p:nvCxnSpPr>
                    <p:cNvPr id="64" name="P2S dotted line">
                      <a:extLst>
                        <a:ext uri="{FF2B5EF4-FFF2-40B4-BE49-F238E27FC236}">
                          <a16:creationId xmlns:a16="http://schemas.microsoft.com/office/drawing/2014/main" id="{05FF6050-CA8C-413C-8847-DA888B8F34FE}"/>
                        </a:ext>
                      </a:extLst>
                    </p:cNvPr>
                    <p:cNvCxnSpPr>
                      <a:cxnSpLocks/>
                      <a:endCxn id="63" idx="0"/>
                    </p:cNvCxnSpPr>
                    <p:nvPr/>
                  </p:nvCxnSpPr>
                  <p:spPr>
                    <a:xfrm flipH="1">
                      <a:off x="8525609" y="4941775"/>
                      <a:ext cx="1" cy="512091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chemeClr val="tx1"/>
                      </a:solidFill>
                      <a:prstDash val="sysDash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7" name="Straight Connector 76">
                      <a:extLst>
                        <a:ext uri="{FF2B5EF4-FFF2-40B4-BE49-F238E27FC236}">
                          <a16:creationId xmlns:a16="http://schemas.microsoft.com/office/drawing/2014/main" id="{5787EC7A-4F27-4AC1-B840-0F4EF26AFC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64261" y="4907342"/>
                      <a:ext cx="0" cy="428328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chemeClr val="tx1"/>
                      </a:solidFill>
                      <a:prstDash val="sysDash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82" name="Vnet2Vnet text">
                      <a:extLst>
                        <a:ext uri="{FF2B5EF4-FFF2-40B4-BE49-F238E27FC236}">
                          <a16:creationId xmlns:a16="http://schemas.microsoft.com/office/drawing/2014/main" id="{F843BC07-3CA6-4C4C-AAE6-B3D268C8CB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12802" y="5454363"/>
                      <a:ext cx="1502918" cy="1939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864017">
                        <a:lnSpc>
                          <a:spcPct val="90000"/>
                        </a:lnSpc>
                        <a:spcAft>
                          <a:spcPts val="567"/>
                        </a:spcAft>
                        <a:defRPr/>
                      </a:pPr>
                      <a:r>
                        <a:rPr lang="en-US" sz="1323" kern="0">
                          <a:solidFill>
                            <a:srgbClr val="0078D4"/>
                          </a:solidFill>
                          <a:latin typeface="Segoe UI Semibold"/>
                        </a:rPr>
                        <a:t>Vnet2Vnet</a:t>
                      </a:r>
                    </a:p>
                  </p:txBody>
                </p:sp>
                <p:cxnSp>
                  <p:nvCxnSpPr>
                    <p:cNvPr id="128" name="Straight Connector 127">
                      <a:extLst>
                        <a:ext uri="{FF2B5EF4-FFF2-40B4-BE49-F238E27FC236}">
                          <a16:creationId xmlns:a16="http://schemas.microsoft.com/office/drawing/2014/main" id="{0721DB2D-DBD6-4162-8417-197FB4147B8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075223" y="2200450"/>
                      <a:ext cx="816856" cy="0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1900CEF-03CC-4DBB-BACC-00E691FAFF1E}"/>
                      </a:ext>
                    </a:extLst>
                  </p:cNvPr>
                  <p:cNvSpPr/>
                  <p:nvPr/>
                </p:nvSpPr>
                <p:spPr>
                  <a:xfrm>
                    <a:off x="6986378" y="3236470"/>
                    <a:ext cx="1292770" cy="251619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algn="ctr" defTabSz="864017">
                      <a:defRPr/>
                    </a:pPr>
                    <a:r>
                      <a:rPr lang="en-US" sz="945">
                        <a:solidFill>
                          <a:srgbClr val="0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10.0.0.2</a:t>
                    </a:r>
                    <a:endParaRPr lang="en-US" sz="945" b="1">
                      <a:solidFill>
                        <a:srgbClr val="00000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62EA7B95-2500-4161-96E1-8676F0C81787}"/>
                      </a:ext>
                    </a:extLst>
                  </p:cNvPr>
                  <p:cNvSpPr/>
                  <p:nvPr/>
                </p:nvSpPr>
                <p:spPr>
                  <a:xfrm>
                    <a:off x="4829721" y="2626806"/>
                    <a:ext cx="1164160" cy="251619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algn="ctr" defTabSz="864017">
                      <a:defRPr/>
                    </a:pPr>
                    <a:r>
                      <a:rPr lang="en-US" sz="945">
                        <a:solidFill>
                          <a:srgbClr val="0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10.0.0.3</a:t>
                    </a:r>
                    <a:endParaRPr lang="en-US" sz="945" b="1">
                      <a:solidFill>
                        <a:srgbClr val="00000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cxnSp>
                <p:nvCxnSpPr>
                  <p:cNvPr id="83" name="VM to VNET Gateway">
                    <a:extLst>
                      <a:ext uri="{FF2B5EF4-FFF2-40B4-BE49-F238E27FC236}">
                        <a16:creationId xmlns:a16="http://schemas.microsoft.com/office/drawing/2014/main" id="{4E906B23-E033-4F44-8029-FE3D259FC0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V="1">
                    <a:off x="5149538" y="4033701"/>
                    <a:ext cx="3014" cy="875418"/>
                  </a:xfrm>
                  <a:prstGeom prst="bentConnector3">
                    <a:avLst>
                      <a:gd name="adj1" fmla="val 7684605"/>
                    </a:avLst>
                  </a:prstGeom>
                  <a:ln w="19050">
                    <a:solidFill>
                      <a:schemeClr val="tx1"/>
                    </a:solidFill>
                    <a:headEnd type="none" w="lg" len="me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32" name="Group 131">
                    <a:extLst>
                      <a:ext uri="{FF2B5EF4-FFF2-40B4-BE49-F238E27FC236}">
                        <a16:creationId xmlns:a16="http://schemas.microsoft.com/office/drawing/2014/main" id="{041D6C8A-8A05-FC4B-AA51-C3E2858C060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278143" y="4602581"/>
                    <a:ext cx="349567" cy="431411"/>
                    <a:chOff x="1980078" y="253998"/>
                    <a:chExt cx="3830386" cy="4727197"/>
                  </a:xfrm>
                </p:grpSpPr>
                <p:sp>
                  <p:nvSpPr>
                    <p:cNvPr id="133" name="Rectangle 27">
                      <a:extLst>
                        <a:ext uri="{FF2B5EF4-FFF2-40B4-BE49-F238E27FC236}">
                          <a16:creationId xmlns:a16="http://schemas.microsoft.com/office/drawing/2014/main" id="{962652B7-D430-EA4F-A2C6-CFF5D859A03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80078" y="2169196"/>
                      <a:ext cx="3830386" cy="2811999"/>
                    </a:xfrm>
                    <a:prstGeom prst="rect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402" tIns="43201" rIns="86402" bIns="4320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64017">
                        <a:defRPr/>
                      </a:pPr>
                      <a:endParaRPr lang="en-US" sz="1701" kern="0">
                        <a:solidFill>
                          <a:prstClr val="black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34" name="Freeform 29">
                      <a:extLst>
                        <a:ext uri="{FF2B5EF4-FFF2-40B4-BE49-F238E27FC236}">
                          <a16:creationId xmlns:a16="http://schemas.microsoft.com/office/drawing/2014/main" id="{297CBED4-AE31-9040-B8DF-2C38FF41E0B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454477" y="2913999"/>
                      <a:ext cx="881597" cy="881598"/>
                    </a:xfrm>
                    <a:custGeom>
                      <a:avLst/>
                      <a:gdLst>
                        <a:gd name="T0" fmla="*/ 256 w 256"/>
                        <a:gd name="T1" fmla="*/ 127 h 256"/>
                        <a:gd name="T2" fmla="*/ 256 w 256"/>
                        <a:gd name="T3" fmla="*/ 129 h 256"/>
                        <a:gd name="T4" fmla="*/ 129 w 256"/>
                        <a:gd name="T5" fmla="*/ 256 h 256"/>
                        <a:gd name="T6" fmla="*/ 127 w 256"/>
                        <a:gd name="T7" fmla="*/ 256 h 256"/>
                        <a:gd name="T8" fmla="*/ 0 w 256"/>
                        <a:gd name="T9" fmla="*/ 129 h 256"/>
                        <a:gd name="T10" fmla="*/ 0 w 256"/>
                        <a:gd name="T11" fmla="*/ 127 h 256"/>
                        <a:gd name="T12" fmla="*/ 127 w 256"/>
                        <a:gd name="T13" fmla="*/ 0 h 256"/>
                        <a:gd name="T14" fmla="*/ 129 w 256"/>
                        <a:gd name="T15" fmla="*/ 0 h 256"/>
                        <a:gd name="T16" fmla="*/ 256 w 256"/>
                        <a:gd name="T17" fmla="*/ 127 h 2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56" h="256">
                          <a:moveTo>
                            <a:pt x="256" y="127"/>
                          </a:moveTo>
                          <a:cubicBezTo>
                            <a:pt x="256" y="129"/>
                            <a:pt x="256" y="129"/>
                            <a:pt x="256" y="129"/>
                          </a:cubicBezTo>
                          <a:cubicBezTo>
                            <a:pt x="256" y="199"/>
                            <a:pt x="199" y="256"/>
                            <a:pt x="129" y="256"/>
                          </a:cubicBezTo>
                          <a:cubicBezTo>
                            <a:pt x="127" y="256"/>
                            <a:pt x="127" y="256"/>
                            <a:pt x="127" y="256"/>
                          </a:cubicBezTo>
                          <a:cubicBezTo>
                            <a:pt x="57" y="256"/>
                            <a:pt x="0" y="199"/>
                            <a:pt x="0" y="129"/>
                          </a:cubicBezTo>
                          <a:cubicBezTo>
                            <a:pt x="0" y="127"/>
                            <a:pt x="0" y="127"/>
                            <a:pt x="0" y="127"/>
                          </a:cubicBezTo>
                          <a:cubicBezTo>
                            <a:pt x="0" y="57"/>
                            <a:pt x="57" y="0"/>
                            <a:pt x="127" y="0"/>
                          </a:cubicBezTo>
                          <a:cubicBezTo>
                            <a:pt x="129" y="0"/>
                            <a:pt x="129" y="0"/>
                            <a:pt x="129" y="0"/>
                          </a:cubicBezTo>
                          <a:cubicBezTo>
                            <a:pt x="199" y="0"/>
                            <a:pt x="256" y="57"/>
                            <a:pt x="256" y="127"/>
                          </a:cubicBezTo>
                          <a:close/>
                        </a:path>
                      </a:pathLst>
                    </a:custGeom>
                    <a:solidFill>
                      <a:srgbClr val="0078D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402" tIns="43201" rIns="86402" bIns="4320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64017">
                        <a:defRPr/>
                      </a:pPr>
                      <a:endParaRPr lang="en-US" sz="1701" kern="0">
                        <a:solidFill>
                          <a:prstClr val="black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35" name="Freeform 30">
                      <a:extLst>
                        <a:ext uri="{FF2B5EF4-FFF2-40B4-BE49-F238E27FC236}">
                          <a16:creationId xmlns:a16="http://schemas.microsoft.com/office/drawing/2014/main" id="{CEB7B7DE-854C-CC46-A4BC-EC47EEE448E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667277" y="3354793"/>
                      <a:ext cx="455998" cy="1033598"/>
                    </a:xfrm>
                    <a:custGeom>
                      <a:avLst/>
                      <a:gdLst>
                        <a:gd name="T0" fmla="*/ 64 w 128"/>
                        <a:gd name="T1" fmla="*/ 299 h 299"/>
                        <a:gd name="T2" fmla="*/ 63 w 128"/>
                        <a:gd name="T3" fmla="*/ 299 h 299"/>
                        <a:gd name="T4" fmla="*/ 0 w 128"/>
                        <a:gd name="T5" fmla="*/ 236 h 299"/>
                        <a:gd name="T6" fmla="*/ 0 w 128"/>
                        <a:gd name="T7" fmla="*/ 64 h 299"/>
                        <a:gd name="T8" fmla="*/ 63 w 128"/>
                        <a:gd name="T9" fmla="*/ 0 h 299"/>
                        <a:gd name="T10" fmla="*/ 64 w 128"/>
                        <a:gd name="T11" fmla="*/ 0 h 299"/>
                        <a:gd name="T12" fmla="*/ 128 w 128"/>
                        <a:gd name="T13" fmla="*/ 64 h 299"/>
                        <a:gd name="T14" fmla="*/ 128 w 128"/>
                        <a:gd name="T15" fmla="*/ 236 h 299"/>
                        <a:gd name="T16" fmla="*/ 64 w 128"/>
                        <a:gd name="T17" fmla="*/ 299 h 29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28" h="299">
                          <a:moveTo>
                            <a:pt x="64" y="299"/>
                          </a:moveTo>
                          <a:cubicBezTo>
                            <a:pt x="63" y="299"/>
                            <a:pt x="63" y="299"/>
                            <a:pt x="63" y="299"/>
                          </a:cubicBezTo>
                          <a:cubicBezTo>
                            <a:pt x="28" y="299"/>
                            <a:pt x="0" y="271"/>
                            <a:pt x="0" y="236"/>
                          </a:cubicBezTo>
                          <a:cubicBezTo>
                            <a:pt x="0" y="64"/>
                            <a:pt x="0" y="64"/>
                            <a:pt x="0" y="64"/>
                          </a:cubicBezTo>
                          <a:cubicBezTo>
                            <a:pt x="0" y="29"/>
                            <a:pt x="28" y="0"/>
                            <a:pt x="63" y="0"/>
                          </a:cubicBezTo>
                          <a:cubicBezTo>
                            <a:pt x="64" y="0"/>
                            <a:pt x="64" y="0"/>
                            <a:pt x="64" y="0"/>
                          </a:cubicBezTo>
                          <a:cubicBezTo>
                            <a:pt x="100" y="0"/>
                            <a:pt x="128" y="29"/>
                            <a:pt x="128" y="64"/>
                          </a:cubicBezTo>
                          <a:cubicBezTo>
                            <a:pt x="128" y="236"/>
                            <a:pt x="128" y="236"/>
                            <a:pt x="128" y="236"/>
                          </a:cubicBezTo>
                          <a:cubicBezTo>
                            <a:pt x="128" y="271"/>
                            <a:pt x="100" y="299"/>
                            <a:pt x="64" y="299"/>
                          </a:cubicBezTo>
                          <a:close/>
                        </a:path>
                      </a:pathLst>
                    </a:custGeom>
                    <a:solidFill>
                      <a:srgbClr val="0078D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402" tIns="43201" rIns="86402" bIns="4320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64017">
                        <a:defRPr/>
                      </a:pPr>
                      <a:endParaRPr lang="en-US" sz="1701" kern="0">
                        <a:solidFill>
                          <a:prstClr val="black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36" name="Freeform: Shape 136">
                      <a:extLst>
                        <a:ext uri="{FF2B5EF4-FFF2-40B4-BE49-F238E27FC236}">
                          <a16:creationId xmlns:a16="http://schemas.microsoft.com/office/drawing/2014/main" id="{A898F317-9E61-F549-B822-E01387569FE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420880" y="253998"/>
                      <a:ext cx="2948790" cy="2423888"/>
                    </a:xfrm>
                    <a:custGeom>
                      <a:avLst/>
                      <a:gdLst>
                        <a:gd name="connsiteX0" fmla="*/ 1474395 w 2948790"/>
                        <a:gd name="connsiteY0" fmla="*/ 0 h 2423888"/>
                        <a:gd name="connsiteX1" fmla="*/ 2948790 w 2948790"/>
                        <a:gd name="connsiteY1" fmla="*/ 1474395 h 2423888"/>
                        <a:gd name="connsiteX2" fmla="*/ 2948790 w 2948790"/>
                        <a:gd name="connsiteY2" fmla="*/ 2423888 h 2423888"/>
                        <a:gd name="connsiteX3" fmla="*/ 2505425 w 2948790"/>
                        <a:gd name="connsiteY3" fmla="*/ 2423888 h 2423888"/>
                        <a:gd name="connsiteX4" fmla="*/ 2506265 w 2948790"/>
                        <a:gd name="connsiteY4" fmla="*/ 1475461 h 2423888"/>
                        <a:gd name="connsiteX5" fmla="*/ 1474395 w 2948790"/>
                        <a:gd name="connsiteY5" fmla="*/ 443591 h 2423888"/>
                        <a:gd name="connsiteX6" fmla="*/ 442525 w 2948790"/>
                        <a:gd name="connsiteY6" fmla="*/ 1475461 h 2423888"/>
                        <a:gd name="connsiteX7" fmla="*/ 442525 w 2948790"/>
                        <a:gd name="connsiteY7" fmla="*/ 2423888 h 2423888"/>
                        <a:gd name="connsiteX8" fmla="*/ 0 w 2948790"/>
                        <a:gd name="connsiteY8" fmla="*/ 2423888 h 2423888"/>
                        <a:gd name="connsiteX9" fmla="*/ 0 w 2948790"/>
                        <a:gd name="connsiteY9" fmla="*/ 1474395 h 2423888"/>
                        <a:gd name="connsiteX10" fmla="*/ 1474395 w 2948790"/>
                        <a:gd name="connsiteY10" fmla="*/ 0 h 24238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948790" h="2423888">
                          <a:moveTo>
                            <a:pt x="1474395" y="0"/>
                          </a:moveTo>
                          <a:cubicBezTo>
                            <a:pt x="2288681" y="0"/>
                            <a:pt x="2948790" y="660109"/>
                            <a:pt x="2948790" y="1474395"/>
                          </a:cubicBezTo>
                          <a:lnTo>
                            <a:pt x="2948790" y="2423888"/>
                          </a:lnTo>
                          <a:lnTo>
                            <a:pt x="2505425" y="2423888"/>
                          </a:lnTo>
                          <a:lnTo>
                            <a:pt x="2506265" y="1475461"/>
                          </a:lnTo>
                          <a:cubicBezTo>
                            <a:pt x="2506265" y="905575"/>
                            <a:pt x="2044281" y="443591"/>
                            <a:pt x="1474395" y="443591"/>
                          </a:cubicBezTo>
                          <a:cubicBezTo>
                            <a:pt x="904509" y="443591"/>
                            <a:pt x="442525" y="905575"/>
                            <a:pt x="442525" y="1475461"/>
                          </a:cubicBezTo>
                          <a:lnTo>
                            <a:pt x="442525" y="2423888"/>
                          </a:lnTo>
                          <a:lnTo>
                            <a:pt x="0" y="2423888"/>
                          </a:lnTo>
                          <a:lnTo>
                            <a:pt x="0" y="1474395"/>
                          </a:lnTo>
                          <a:cubicBezTo>
                            <a:pt x="0" y="660109"/>
                            <a:pt x="660109" y="0"/>
                            <a:pt x="1474395" y="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402" tIns="43201" rIns="86402" bIns="4320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64017">
                        <a:defRPr/>
                      </a:pPr>
                      <a:endParaRPr lang="en-US" sz="1701" kern="0">
                        <a:solidFill>
                          <a:prstClr val="black"/>
                        </a:solidFill>
                        <a:latin typeface="Segoe UI"/>
                      </a:endParaRPr>
                    </a:p>
                  </p:txBody>
                </p:sp>
              </p:grpSp>
            </p:grpSp>
          </p:grpSp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DD13E3D4-A5F8-2547-A7F0-1B08D89FCB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6911" y="4910397"/>
                <a:ext cx="2551955" cy="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headEnd type="triangl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1653CA8A-FED4-C14E-A03B-B8BE285C2C55}"/>
                  </a:ext>
                </a:extLst>
              </p:cNvPr>
              <p:cNvCxnSpPr>
                <a:cxnSpLocks/>
                <a:stCxn id="133" idx="3"/>
                <a:endCxn id="127" idx="1"/>
              </p:cNvCxnSpPr>
              <p:nvPr/>
            </p:nvCxnSpPr>
            <p:spPr>
              <a:xfrm>
                <a:off x="5627710" y="4905679"/>
                <a:ext cx="1779634" cy="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2CCC4C6B-6E9B-2944-81C0-9FFA6AC1838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289247" y="2657893"/>
              <a:ext cx="952078" cy="476239"/>
            </a:xfrm>
            <a:prstGeom prst="bentConnector3">
              <a:avLst>
                <a:gd name="adj1" fmla="val -2387"/>
              </a:avLst>
            </a:prstGeom>
            <a:ln w="12700">
              <a:solidFill>
                <a:schemeClr val="accent1"/>
              </a:solidFill>
              <a:headEnd type="none" w="lg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ED7074D-43AA-8B43-81FB-F3E6C8D049C0}"/>
              </a:ext>
            </a:extLst>
          </p:cNvPr>
          <p:cNvGrpSpPr/>
          <p:nvPr/>
        </p:nvGrpSpPr>
        <p:grpSpPr>
          <a:xfrm>
            <a:off x="5153993" y="1815913"/>
            <a:ext cx="4306026" cy="2515122"/>
            <a:chOff x="5453999" y="1923593"/>
            <a:chExt cx="4557088" cy="2661766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6B50547A-1FCB-8842-878A-5F28B5C571BE}"/>
                </a:ext>
              </a:extLst>
            </p:cNvPr>
            <p:cNvGrpSpPr/>
            <p:nvPr/>
          </p:nvGrpSpPr>
          <p:grpSpPr>
            <a:xfrm>
              <a:off x="5453999" y="1923593"/>
              <a:ext cx="4553290" cy="2661766"/>
              <a:chOff x="5453999" y="1923593"/>
              <a:chExt cx="4553290" cy="2661766"/>
            </a:xfrm>
          </p:grpSpPr>
          <p:cxnSp>
            <p:nvCxnSpPr>
              <p:cNvPr id="164" name="EUS Firewall 2">
                <a:extLst>
                  <a:ext uri="{FF2B5EF4-FFF2-40B4-BE49-F238E27FC236}">
                    <a16:creationId xmlns:a16="http://schemas.microsoft.com/office/drawing/2014/main" id="{C5EB051B-5D0B-744A-BBEE-F1CB4787327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005971" y="376782"/>
                <a:ext cx="1450260" cy="4543882"/>
              </a:xfrm>
              <a:prstGeom prst="bentConnector4">
                <a:avLst>
                  <a:gd name="adj1" fmla="val -48118"/>
                  <a:gd name="adj2" fmla="val 99955"/>
                </a:avLst>
              </a:prstGeom>
              <a:ln w="12700">
                <a:solidFill>
                  <a:schemeClr val="accent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Elbow Connector 161">
                <a:extLst>
                  <a:ext uri="{FF2B5EF4-FFF2-40B4-BE49-F238E27FC236}">
                    <a16:creationId xmlns:a16="http://schemas.microsoft.com/office/drawing/2014/main" id="{18584984-4DE6-8444-8F44-9667E26793C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7422199" y="2000269"/>
                <a:ext cx="616890" cy="4553290"/>
              </a:xfrm>
              <a:prstGeom prst="bentConnector3">
                <a:avLst>
                  <a:gd name="adj1" fmla="val -51746"/>
                </a:avLst>
              </a:prstGeom>
              <a:ln w="12700">
                <a:solidFill>
                  <a:schemeClr val="accent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VM to DB Arrow VNet and IP Rule">
                <a:extLst>
                  <a:ext uri="{FF2B5EF4-FFF2-40B4-BE49-F238E27FC236}">
                    <a16:creationId xmlns:a16="http://schemas.microsoft.com/office/drawing/2014/main" id="{1A59DAED-818E-4548-BDFC-A04D944D9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7860" y="2816656"/>
                <a:ext cx="2118623" cy="556832"/>
              </a:xfrm>
              <a:prstGeom prst="bentConnector2">
                <a:avLst/>
              </a:prstGeom>
              <a:ln w="12700">
                <a:solidFill>
                  <a:schemeClr val="accent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1" name="Elbow Connector 160">
              <a:extLst>
                <a:ext uri="{FF2B5EF4-FFF2-40B4-BE49-F238E27FC236}">
                  <a16:creationId xmlns:a16="http://schemas.microsoft.com/office/drawing/2014/main" id="{AE53D392-2F4D-654F-BEB1-F28FD8FE49A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732143" y="4301710"/>
              <a:ext cx="557481" cy="40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18D0655-F306-144A-9090-F63993CEA239}"/>
              </a:ext>
            </a:extLst>
          </p:cNvPr>
          <p:cNvGrpSpPr/>
          <p:nvPr/>
        </p:nvGrpSpPr>
        <p:grpSpPr>
          <a:xfrm>
            <a:off x="9665127" y="1538947"/>
            <a:ext cx="1829842" cy="2683933"/>
            <a:chOff x="10185634" y="1612211"/>
            <a:chExt cx="1936530" cy="2840419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1A90F29-DBDC-4744-A401-58D373D390E8}"/>
                </a:ext>
              </a:extLst>
            </p:cNvPr>
            <p:cNvSpPr txBox="1"/>
            <p:nvPr/>
          </p:nvSpPr>
          <p:spPr>
            <a:xfrm>
              <a:off x="10185634" y="3939619"/>
              <a:ext cx="1936530" cy="513011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defTabSz="864017">
                <a:defRPr/>
              </a:pPr>
              <a:r>
                <a:rPr lang="en-US" sz="850">
                  <a:solidFill>
                    <a:srgbClr val="0078D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mysqldbsrv.privatelink.</a:t>
              </a:r>
            </a:p>
            <a:p>
              <a:pPr defTabSz="864017">
                <a:defRPr/>
              </a:pPr>
              <a:r>
                <a:rPr lang="en-US" sz="850">
                  <a:solidFill>
                    <a:srgbClr val="0078D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database.windows.net</a:t>
              </a:r>
            </a:p>
            <a:p>
              <a:pPr defTabSz="864017">
                <a:defRPr/>
              </a:pPr>
              <a:r>
                <a:rPr lang="en-US" sz="850">
                  <a:solidFill>
                    <a:srgbClr val="0078D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10.0.0.5</a:t>
              </a:r>
              <a:endParaRPr lang="en-US" sz="850" b="1">
                <a:solidFill>
                  <a:srgbClr val="0078D4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E4DEA84-9C7C-C644-B638-19846CA108ED}"/>
                </a:ext>
              </a:extLst>
            </p:cNvPr>
            <p:cNvGrpSpPr/>
            <p:nvPr/>
          </p:nvGrpSpPr>
          <p:grpSpPr>
            <a:xfrm>
              <a:off x="10203360" y="1612211"/>
              <a:ext cx="1640032" cy="1976971"/>
              <a:chOff x="10203360" y="1612211"/>
              <a:chExt cx="1640032" cy="1976971"/>
            </a:xfrm>
          </p:grpSpPr>
          <p:grpSp>
            <p:nvGrpSpPr>
              <p:cNvPr id="183" name="Group 154">
                <a:extLst>
                  <a:ext uri="{FF2B5EF4-FFF2-40B4-BE49-F238E27FC236}">
                    <a16:creationId xmlns:a16="http://schemas.microsoft.com/office/drawing/2014/main" id="{B5CE5654-E303-4D47-937D-1996583251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903556" y="1870493"/>
                <a:ext cx="374650" cy="376238"/>
                <a:chOff x="3095" y="2133"/>
                <a:chExt cx="236" cy="237"/>
              </a:xfrm>
              <a:solidFill>
                <a:schemeClr val="accent1"/>
              </a:solidFill>
            </p:grpSpPr>
            <p:sp>
              <p:nvSpPr>
                <p:cNvPr id="184" name="Freeform 155">
                  <a:extLst>
                    <a:ext uri="{FF2B5EF4-FFF2-40B4-BE49-F238E27FC236}">
                      <a16:creationId xmlns:a16="http://schemas.microsoft.com/office/drawing/2014/main" id="{8B708F5B-5108-9044-B594-03F5B3758F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7" y="2302"/>
                  <a:ext cx="92" cy="68"/>
                </a:xfrm>
                <a:custGeom>
                  <a:avLst/>
                  <a:gdLst>
                    <a:gd name="T0" fmla="*/ 147 w 147"/>
                    <a:gd name="T1" fmla="*/ 0 h 109"/>
                    <a:gd name="T2" fmla="*/ 147 w 147"/>
                    <a:gd name="T3" fmla="*/ 0 h 109"/>
                    <a:gd name="T4" fmla="*/ 0 w 147"/>
                    <a:gd name="T5" fmla="*/ 0 h 109"/>
                    <a:gd name="T6" fmla="*/ 5 w 147"/>
                    <a:gd name="T7" fmla="*/ 19 h 109"/>
                    <a:gd name="T8" fmla="*/ 13 w 147"/>
                    <a:gd name="T9" fmla="*/ 43 h 109"/>
                    <a:gd name="T10" fmla="*/ 24 w 147"/>
                    <a:gd name="T11" fmla="*/ 67 h 109"/>
                    <a:gd name="T12" fmla="*/ 38 w 147"/>
                    <a:gd name="T13" fmla="*/ 88 h 109"/>
                    <a:gd name="T14" fmla="*/ 54 w 147"/>
                    <a:gd name="T15" fmla="*/ 103 h 109"/>
                    <a:gd name="T16" fmla="*/ 74 w 147"/>
                    <a:gd name="T17" fmla="*/ 109 h 109"/>
                    <a:gd name="T18" fmla="*/ 93 w 147"/>
                    <a:gd name="T19" fmla="*/ 103 h 109"/>
                    <a:gd name="T20" fmla="*/ 110 w 147"/>
                    <a:gd name="T21" fmla="*/ 88 h 109"/>
                    <a:gd name="T22" fmla="*/ 124 w 147"/>
                    <a:gd name="T23" fmla="*/ 67 h 109"/>
                    <a:gd name="T24" fmla="*/ 134 w 147"/>
                    <a:gd name="T25" fmla="*/ 43 h 109"/>
                    <a:gd name="T26" fmla="*/ 142 w 147"/>
                    <a:gd name="T27" fmla="*/ 19 h 109"/>
                    <a:gd name="T28" fmla="*/ 147 w 147"/>
                    <a:gd name="T29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7" h="109">
                      <a:moveTo>
                        <a:pt x="147" y="0"/>
                      </a:moveTo>
                      <a:lnTo>
                        <a:pt x="147" y="0"/>
                      </a:lnTo>
                      <a:lnTo>
                        <a:pt x="0" y="0"/>
                      </a:lnTo>
                      <a:cubicBezTo>
                        <a:pt x="2" y="5"/>
                        <a:pt x="3" y="12"/>
                        <a:pt x="5" y="19"/>
                      </a:cubicBezTo>
                      <a:cubicBezTo>
                        <a:pt x="7" y="27"/>
                        <a:pt x="10" y="35"/>
                        <a:pt x="13" y="43"/>
                      </a:cubicBezTo>
                      <a:cubicBezTo>
                        <a:pt x="16" y="51"/>
                        <a:pt x="20" y="59"/>
                        <a:pt x="24" y="67"/>
                      </a:cubicBezTo>
                      <a:cubicBezTo>
                        <a:pt x="28" y="75"/>
                        <a:pt x="33" y="82"/>
                        <a:pt x="38" y="88"/>
                      </a:cubicBezTo>
                      <a:cubicBezTo>
                        <a:pt x="43" y="94"/>
                        <a:pt x="48" y="99"/>
                        <a:pt x="54" y="103"/>
                      </a:cubicBezTo>
                      <a:cubicBezTo>
                        <a:pt x="60" y="107"/>
                        <a:pt x="67" y="109"/>
                        <a:pt x="74" y="109"/>
                      </a:cubicBezTo>
                      <a:cubicBezTo>
                        <a:pt x="81" y="109"/>
                        <a:pt x="87" y="107"/>
                        <a:pt x="93" y="103"/>
                      </a:cubicBezTo>
                      <a:cubicBezTo>
                        <a:pt x="99" y="99"/>
                        <a:pt x="105" y="94"/>
                        <a:pt x="110" y="88"/>
                      </a:cubicBezTo>
                      <a:cubicBezTo>
                        <a:pt x="115" y="82"/>
                        <a:pt x="120" y="75"/>
                        <a:pt x="124" y="67"/>
                      </a:cubicBezTo>
                      <a:cubicBezTo>
                        <a:pt x="128" y="59"/>
                        <a:pt x="131" y="51"/>
                        <a:pt x="134" y="43"/>
                      </a:cubicBezTo>
                      <a:cubicBezTo>
                        <a:pt x="138" y="35"/>
                        <a:pt x="140" y="27"/>
                        <a:pt x="142" y="19"/>
                      </a:cubicBezTo>
                      <a:cubicBezTo>
                        <a:pt x="144" y="12"/>
                        <a:pt x="146" y="5"/>
                        <a:pt x="14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6402" tIns="43201" rIns="86402" bIns="4320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3985">
                    <a:defRPr/>
                  </a:pPr>
                  <a:endParaRPr lang="en-US" sz="1668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85" name="Freeform 156">
                  <a:extLst>
                    <a:ext uri="{FF2B5EF4-FFF2-40B4-BE49-F238E27FC236}">
                      <a16:creationId xmlns:a16="http://schemas.microsoft.com/office/drawing/2014/main" id="{3C0DFFAB-4F8B-8846-A7B3-E409D61DFA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8" y="2218"/>
                  <a:ext cx="53" cy="67"/>
                </a:xfrm>
                <a:custGeom>
                  <a:avLst/>
                  <a:gdLst>
                    <a:gd name="T0" fmla="*/ 0 w 85"/>
                    <a:gd name="T1" fmla="*/ 0 h 109"/>
                    <a:gd name="T2" fmla="*/ 0 w 85"/>
                    <a:gd name="T3" fmla="*/ 0 h 109"/>
                    <a:gd name="T4" fmla="*/ 3 w 85"/>
                    <a:gd name="T5" fmla="*/ 27 h 109"/>
                    <a:gd name="T6" fmla="*/ 4 w 85"/>
                    <a:gd name="T7" fmla="*/ 54 h 109"/>
                    <a:gd name="T8" fmla="*/ 3 w 85"/>
                    <a:gd name="T9" fmla="*/ 81 h 109"/>
                    <a:gd name="T10" fmla="*/ 0 w 85"/>
                    <a:gd name="T11" fmla="*/ 109 h 109"/>
                    <a:gd name="T12" fmla="*/ 78 w 85"/>
                    <a:gd name="T13" fmla="*/ 109 h 109"/>
                    <a:gd name="T14" fmla="*/ 85 w 85"/>
                    <a:gd name="T15" fmla="*/ 54 h 109"/>
                    <a:gd name="T16" fmla="*/ 78 w 85"/>
                    <a:gd name="T17" fmla="*/ 0 h 109"/>
                    <a:gd name="T18" fmla="*/ 0 w 85"/>
                    <a:gd name="T19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5" h="10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" y="9"/>
                        <a:pt x="2" y="18"/>
                        <a:pt x="3" y="27"/>
                      </a:cubicBezTo>
                      <a:cubicBezTo>
                        <a:pt x="3" y="36"/>
                        <a:pt x="4" y="45"/>
                        <a:pt x="4" y="54"/>
                      </a:cubicBezTo>
                      <a:cubicBezTo>
                        <a:pt x="4" y="63"/>
                        <a:pt x="3" y="73"/>
                        <a:pt x="3" y="81"/>
                      </a:cubicBezTo>
                      <a:cubicBezTo>
                        <a:pt x="2" y="90"/>
                        <a:pt x="1" y="100"/>
                        <a:pt x="0" y="109"/>
                      </a:cubicBezTo>
                      <a:lnTo>
                        <a:pt x="78" y="109"/>
                      </a:lnTo>
                      <a:cubicBezTo>
                        <a:pt x="83" y="91"/>
                        <a:pt x="85" y="73"/>
                        <a:pt x="85" y="54"/>
                      </a:cubicBezTo>
                      <a:cubicBezTo>
                        <a:pt x="85" y="35"/>
                        <a:pt x="83" y="17"/>
                        <a:pt x="78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6402" tIns="43201" rIns="86402" bIns="4320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3985">
                    <a:defRPr/>
                  </a:pPr>
                  <a:endParaRPr lang="en-US" sz="1668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86" name="Freeform 157">
                  <a:extLst>
                    <a:ext uri="{FF2B5EF4-FFF2-40B4-BE49-F238E27FC236}">
                      <a16:creationId xmlns:a16="http://schemas.microsoft.com/office/drawing/2014/main" id="{4CF03A85-0E50-5946-ADA8-D0B10C56D0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2" y="2139"/>
                  <a:ext cx="68" cy="62"/>
                </a:xfrm>
                <a:custGeom>
                  <a:avLst/>
                  <a:gdLst>
                    <a:gd name="T0" fmla="*/ 25 w 110"/>
                    <a:gd name="T1" fmla="*/ 47 h 99"/>
                    <a:gd name="T2" fmla="*/ 25 w 110"/>
                    <a:gd name="T3" fmla="*/ 47 h 99"/>
                    <a:gd name="T4" fmla="*/ 33 w 110"/>
                    <a:gd name="T5" fmla="*/ 73 h 99"/>
                    <a:gd name="T6" fmla="*/ 39 w 110"/>
                    <a:gd name="T7" fmla="*/ 99 h 99"/>
                    <a:gd name="T8" fmla="*/ 110 w 110"/>
                    <a:gd name="T9" fmla="*/ 99 h 99"/>
                    <a:gd name="T10" fmla="*/ 90 w 110"/>
                    <a:gd name="T11" fmla="*/ 66 h 99"/>
                    <a:gd name="T12" fmla="*/ 65 w 110"/>
                    <a:gd name="T13" fmla="*/ 38 h 99"/>
                    <a:gd name="T14" fmla="*/ 34 w 110"/>
                    <a:gd name="T15" fmla="*/ 16 h 99"/>
                    <a:gd name="T16" fmla="*/ 0 w 110"/>
                    <a:gd name="T17" fmla="*/ 0 h 99"/>
                    <a:gd name="T18" fmla="*/ 14 w 110"/>
                    <a:gd name="T19" fmla="*/ 23 h 99"/>
                    <a:gd name="T20" fmla="*/ 25 w 110"/>
                    <a:gd name="T21" fmla="*/ 47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0" h="99">
                      <a:moveTo>
                        <a:pt x="25" y="47"/>
                      </a:moveTo>
                      <a:lnTo>
                        <a:pt x="25" y="47"/>
                      </a:lnTo>
                      <a:cubicBezTo>
                        <a:pt x="28" y="56"/>
                        <a:pt x="31" y="64"/>
                        <a:pt x="33" y="73"/>
                      </a:cubicBezTo>
                      <a:cubicBezTo>
                        <a:pt x="35" y="81"/>
                        <a:pt x="37" y="90"/>
                        <a:pt x="39" y="99"/>
                      </a:cubicBezTo>
                      <a:lnTo>
                        <a:pt x="110" y="99"/>
                      </a:lnTo>
                      <a:cubicBezTo>
                        <a:pt x="104" y="87"/>
                        <a:pt x="98" y="76"/>
                        <a:pt x="90" y="66"/>
                      </a:cubicBezTo>
                      <a:cubicBezTo>
                        <a:pt x="83" y="56"/>
                        <a:pt x="74" y="47"/>
                        <a:pt x="65" y="38"/>
                      </a:cubicBezTo>
                      <a:cubicBezTo>
                        <a:pt x="55" y="30"/>
                        <a:pt x="45" y="23"/>
                        <a:pt x="34" y="16"/>
                      </a:cubicBezTo>
                      <a:cubicBezTo>
                        <a:pt x="23" y="9"/>
                        <a:pt x="12" y="4"/>
                        <a:pt x="0" y="0"/>
                      </a:cubicBezTo>
                      <a:cubicBezTo>
                        <a:pt x="5" y="7"/>
                        <a:pt x="10" y="15"/>
                        <a:pt x="14" y="23"/>
                      </a:cubicBezTo>
                      <a:cubicBezTo>
                        <a:pt x="18" y="31"/>
                        <a:pt x="22" y="39"/>
                        <a:pt x="25" y="4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6402" tIns="43201" rIns="86402" bIns="4320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3985">
                    <a:defRPr/>
                  </a:pPr>
                  <a:endParaRPr lang="en-US" sz="1668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87" name="Freeform 158">
                  <a:extLst>
                    <a:ext uri="{FF2B5EF4-FFF2-40B4-BE49-F238E27FC236}">
                      <a16:creationId xmlns:a16="http://schemas.microsoft.com/office/drawing/2014/main" id="{FEC49438-B0AE-A940-A0B1-6C3978C2C6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2" y="2218"/>
                  <a:ext cx="102" cy="67"/>
                </a:xfrm>
                <a:custGeom>
                  <a:avLst/>
                  <a:gdLst>
                    <a:gd name="T0" fmla="*/ 4 w 164"/>
                    <a:gd name="T1" fmla="*/ 0 h 109"/>
                    <a:gd name="T2" fmla="*/ 4 w 164"/>
                    <a:gd name="T3" fmla="*/ 0 h 109"/>
                    <a:gd name="T4" fmla="*/ 1 w 164"/>
                    <a:gd name="T5" fmla="*/ 27 h 109"/>
                    <a:gd name="T6" fmla="*/ 0 w 164"/>
                    <a:gd name="T7" fmla="*/ 54 h 109"/>
                    <a:gd name="T8" fmla="*/ 1 w 164"/>
                    <a:gd name="T9" fmla="*/ 81 h 109"/>
                    <a:gd name="T10" fmla="*/ 4 w 164"/>
                    <a:gd name="T11" fmla="*/ 109 h 109"/>
                    <a:gd name="T12" fmla="*/ 160 w 164"/>
                    <a:gd name="T13" fmla="*/ 109 h 109"/>
                    <a:gd name="T14" fmla="*/ 163 w 164"/>
                    <a:gd name="T15" fmla="*/ 81 h 109"/>
                    <a:gd name="T16" fmla="*/ 164 w 164"/>
                    <a:gd name="T17" fmla="*/ 54 h 109"/>
                    <a:gd name="T18" fmla="*/ 163 w 164"/>
                    <a:gd name="T19" fmla="*/ 27 h 109"/>
                    <a:gd name="T20" fmla="*/ 160 w 164"/>
                    <a:gd name="T21" fmla="*/ 0 h 109"/>
                    <a:gd name="T22" fmla="*/ 4 w 164"/>
                    <a:gd name="T23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4" h="109">
                      <a:moveTo>
                        <a:pt x="4" y="0"/>
                      </a:moveTo>
                      <a:lnTo>
                        <a:pt x="4" y="0"/>
                      </a:lnTo>
                      <a:cubicBezTo>
                        <a:pt x="3" y="9"/>
                        <a:pt x="2" y="18"/>
                        <a:pt x="1" y="27"/>
                      </a:cubicBezTo>
                      <a:cubicBezTo>
                        <a:pt x="0" y="36"/>
                        <a:pt x="0" y="45"/>
                        <a:pt x="0" y="54"/>
                      </a:cubicBezTo>
                      <a:cubicBezTo>
                        <a:pt x="0" y="63"/>
                        <a:pt x="0" y="73"/>
                        <a:pt x="1" y="81"/>
                      </a:cubicBezTo>
                      <a:cubicBezTo>
                        <a:pt x="2" y="90"/>
                        <a:pt x="3" y="100"/>
                        <a:pt x="4" y="109"/>
                      </a:cubicBezTo>
                      <a:lnTo>
                        <a:pt x="160" y="109"/>
                      </a:lnTo>
                      <a:cubicBezTo>
                        <a:pt x="161" y="100"/>
                        <a:pt x="162" y="90"/>
                        <a:pt x="163" y="81"/>
                      </a:cubicBezTo>
                      <a:cubicBezTo>
                        <a:pt x="163" y="73"/>
                        <a:pt x="164" y="63"/>
                        <a:pt x="164" y="54"/>
                      </a:cubicBezTo>
                      <a:cubicBezTo>
                        <a:pt x="164" y="45"/>
                        <a:pt x="163" y="36"/>
                        <a:pt x="163" y="27"/>
                      </a:cubicBezTo>
                      <a:cubicBezTo>
                        <a:pt x="162" y="18"/>
                        <a:pt x="161" y="9"/>
                        <a:pt x="160" y="0"/>
                      </a:cubicBez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6402" tIns="43201" rIns="86402" bIns="4320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3985">
                    <a:defRPr/>
                  </a:pPr>
                  <a:endParaRPr lang="en-US" sz="1668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88" name="Freeform 159">
                  <a:extLst>
                    <a:ext uri="{FF2B5EF4-FFF2-40B4-BE49-F238E27FC236}">
                      <a16:creationId xmlns:a16="http://schemas.microsoft.com/office/drawing/2014/main" id="{37FAE8F0-E8D3-CD4F-9C82-F05B35C5EF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7" y="2133"/>
                  <a:ext cx="92" cy="68"/>
                </a:xfrm>
                <a:custGeom>
                  <a:avLst/>
                  <a:gdLst>
                    <a:gd name="T0" fmla="*/ 24 w 147"/>
                    <a:gd name="T1" fmla="*/ 42 h 109"/>
                    <a:gd name="T2" fmla="*/ 24 w 147"/>
                    <a:gd name="T3" fmla="*/ 42 h 109"/>
                    <a:gd name="T4" fmla="*/ 38 w 147"/>
                    <a:gd name="T5" fmla="*/ 20 h 109"/>
                    <a:gd name="T6" fmla="*/ 54 w 147"/>
                    <a:gd name="T7" fmla="*/ 5 h 109"/>
                    <a:gd name="T8" fmla="*/ 74 w 147"/>
                    <a:gd name="T9" fmla="*/ 0 h 109"/>
                    <a:gd name="T10" fmla="*/ 93 w 147"/>
                    <a:gd name="T11" fmla="*/ 5 h 109"/>
                    <a:gd name="T12" fmla="*/ 110 w 147"/>
                    <a:gd name="T13" fmla="*/ 20 h 109"/>
                    <a:gd name="T14" fmla="*/ 124 w 147"/>
                    <a:gd name="T15" fmla="*/ 42 h 109"/>
                    <a:gd name="T16" fmla="*/ 134 w 147"/>
                    <a:gd name="T17" fmla="*/ 66 h 109"/>
                    <a:gd name="T18" fmla="*/ 142 w 147"/>
                    <a:gd name="T19" fmla="*/ 89 h 109"/>
                    <a:gd name="T20" fmla="*/ 147 w 147"/>
                    <a:gd name="T21" fmla="*/ 109 h 109"/>
                    <a:gd name="T22" fmla="*/ 0 w 147"/>
                    <a:gd name="T23" fmla="*/ 109 h 109"/>
                    <a:gd name="T24" fmla="*/ 5 w 147"/>
                    <a:gd name="T25" fmla="*/ 89 h 109"/>
                    <a:gd name="T26" fmla="*/ 13 w 147"/>
                    <a:gd name="T27" fmla="*/ 66 h 109"/>
                    <a:gd name="T28" fmla="*/ 24 w 147"/>
                    <a:gd name="T29" fmla="*/ 42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7" h="109">
                      <a:moveTo>
                        <a:pt x="24" y="42"/>
                      </a:moveTo>
                      <a:lnTo>
                        <a:pt x="24" y="42"/>
                      </a:lnTo>
                      <a:cubicBezTo>
                        <a:pt x="28" y="34"/>
                        <a:pt x="33" y="27"/>
                        <a:pt x="38" y="20"/>
                      </a:cubicBezTo>
                      <a:cubicBezTo>
                        <a:pt x="43" y="14"/>
                        <a:pt x="48" y="9"/>
                        <a:pt x="54" y="5"/>
                      </a:cubicBezTo>
                      <a:cubicBezTo>
                        <a:pt x="60" y="2"/>
                        <a:pt x="67" y="0"/>
                        <a:pt x="74" y="0"/>
                      </a:cubicBezTo>
                      <a:cubicBezTo>
                        <a:pt x="81" y="0"/>
                        <a:pt x="87" y="2"/>
                        <a:pt x="93" y="5"/>
                      </a:cubicBezTo>
                      <a:cubicBezTo>
                        <a:pt x="99" y="9"/>
                        <a:pt x="105" y="14"/>
                        <a:pt x="110" y="20"/>
                      </a:cubicBezTo>
                      <a:cubicBezTo>
                        <a:pt x="115" y="27"/>
                        <a:pt x="120" y="34"/>
                        <a:pt x="124" y="42"/>
                      </a:cubicBezTo>
                      <a:cubicBezTo>
                        <a:pt x="128" y="49"/>
                        <a:pt x="131" y="57"/>
                        <a:pt x="134" y="66"/>
                      </a:cubicBezTo>
                      <a:cubicBezTo>
                        <a:pt x="138" y="74"/>
                        <a:pt x="140" y="81"/>
                        <a:pt x="142" y="89"/>
                      </a:cubicBezTo>
                      <a:cubicBezTo>
                        <a:pt x="144" y="96"/>
                        <a:pt x="146" y="103"/>
                        <a:pt x="147" y="109"/>
                      </a:cubicBezTo>
                      <a:lnTo>
                        <a:pt x="0" y="109"/>
                      </a:lnTo>
                      <a:cubicBezTo>
                        <a:pt x="2" y="103"/>
                        <a:pt x="3" y="96"/>
                        <a:pt x="5" y="89"/>
                      </a:cubicBezTo>
                      <a:cubicBezTo>
                        <a:pt x="7" y="81"/>
                        <a:pt x="10" y="74"/>
                        <a:pt x="13" y="66"/>
                      </a:cubicBezTo>
                      <a:cubicBezTo>
                        <a:pt x="16" y="57"/>
                        <a:pt x="20" y="49"/>
                        <a:pt x="24" y="4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6402" tIns="43201" rIns="86402" bIns="4320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3985">
                    <a:defRPr/>
                  </a:pPr>
                  <a:endParaRPr lang="en-US" sz="1668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89" name="Freeform 160">
                  <a:extLst>
                    <a:ext uri="{FF2B5EF4-FFF2-40B4-BE49-F238E27FC236}">
                      <a16:creationId xmlns:a16="http://schemas.microsoft.com/office/drawing/2014/main" id="{73577ACC-289A-B94C-BA90-B0044AABEF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6" y="2139"/>
                  <a:ext cx="69" cy="62"/>
                </a:xfrm>
                <a:custGeom>
                  <a:avLst/>
                  <a:gdLst>
                    <a:gd name="T0" fmla="*/ 19 w 110"/>
                    <a:gd name="T1" fmla="*/ 66 h 99"/>
                    <a:gd name="T2" fmla="*/ 19 w 110"/>
                    <a:gd name="T3" fmla="*/ 66 h 99"/>
                    <a:gd name="T4" fmla="*/ 45 w 110"/>
                    <a:gd name="T5" fmla="*/ 38 h 99"/>
                    <a:gd name="T6" fmla="*/ 75 w 110"/>
                    <a:gd name="T7" fmla="*/ 16 h 99"/>
                    <a:gd name="T8" fmla="*/ 110 w 110"/>
                    <a:gd name="T9" fmla="*/ 0 h 99"/>
                    <a:gd name="T10" fmla="*/ 96 w 110"/>
                    <a:gd name="T11" fmla="*/ 23 h 99"/>
                    <a:gd name="T12" fmla="*/ 85 w 110"/>
                    <a:gd name="T13" fmla="*/ 47 h 99"/>
                    <a:gd name="T14" fmla="*/ 77 w 110"/>
                    <a:gd name="T15" fmla="*/ 73 h 99"/>
                    <a:gd name="T16" fmla="*/ 71 w 110"/>
                    <a:gd name="T17" fmla="*/ 99 h 99"/>
                    <a:gd name="T18" fmla="*/ 0 w 110"/>
                    <a:gd name="T19" fmla="*/ 99 h 99"/>
                    <a:gd name="T20" fmla="*/ 19 w 110"/>
                    <a:gd name="T21" fmla="*/ 66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0" h="99">
                      <a:moveTo>
                        <a:pt x="19" y="66"/>
                      </a:moveTo>
                      <a:lnTo>
                        <a:pt x="19" y="66"/>
                      </a:lnTo>
                      <a:cubicBezTo>
                        <a:pt x="27" y="56"/>
                        <a:pt x="36" y="47"/>
                        <a:pt x="45" y="38"/>
                      </a:cubicBezTo>
                      <a:cubicBezTo>
                        <a:pt x="54" y="30"/>
                        <a:pt x="64" y="23"/>
                        <a:pt x="75" y="16"/>
                      </a:cubicBezTo>
                      <a:cubicBezTo>
                        <a:pt x="86" y="9"/>
                        <a:pt x="98" y="4"/>
                        <a:pt x="110" y="0"/>
                      </a:cubicBezTo>
                      <a:cubicBezTo>
                        <a:pt x="104" y="7"/>
                        <a:pt x="100" y="15"/>
                        <a:pt x="96" y="23"/>
                      </a:cubicBezTo>
                      <a:cubicBezTo>
                        <a:pt x="92" y="31"/>
                        <a:pt x="88" y="39"/>
                        <a:pt x="85" y="47"/>
                      </a:cubicBezTo>
                      <a:cubicBezTo>
                        <a:pt x="82" y="56"/>
                        <a:pt x="79" y="64"/>
                        <a:pt x="77" y="73"/>
                      </a:cubicBezTo>
                      <a:cubicBezTo>
                        <a:pt x="74" y="81"/>
                        <a:pt x="72" y="90"/>
                        <a:pt x="71" y="99"/>
                      </a:cubicBezTo>
                      <a:lnTo>
                        <a:pt x="0" y="99"/>
                      </a:lnTo>
                      <a:cubicBezTo>
                        <a:pt x="5" y="87"/>
                        <a:pt x="12" y="76"/>
                        <a:pt x="19" y="6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6402" tIns="43201" rIns="86402" bIns="4320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3985">
                    <a:defRPr/>
                  </a:pPr>
                  <a:endParaRPr lang="en-US" sz="1668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91" name="Freeform 161">
                  <a:extLst>
                    <a:ext uri="{FF2B5EF4-FFF2-40B4-BE49-F238E27FC236}">
                      <a16:creationId xmlns:a16="http://schemas.microsoft.com/office/drawing/2014/main" id="{14E27054-1907-F343-8874-BE335E2B48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5" y="2218"/>
                  <a:ext cx="52" cy="67"/>
                </a:xfrm>
                <a:custGeom>
                  <a:avLst/>
                  <a:gdLst>
                    <a:gd name="T0" fmla="*/ 0 w 85"/>
                    <a:gd name="T1" fmla="*/ 54 h 109"/>
                    <a:gd name="T2" fmla="*/ 0 w 85"/>
                    <a:gd name="T3" fmla="*/ 54 h 109"/>
                    <a:gd name="T4" fmla="*/ 8 w 85"/>
                    <a:gd name="T5" fmla="*/ 0 h 109"/>
                    <a:gd name="T6" fmla="*/ 85 w 85"/>
                    <a:gd name="T7" fmla="*/ 0 h 109"/>
                    <a:gd name="T8" fmla="*/ 83 w 85"/>
                    <a:gd name="T9" fmla="*/ 27 h 109"/>
                    <a:gd name="T10" fmla="*/ 82 w 85"/>
                    <a:gd name="T11" fmla="*/ 54 h 109"/>
                    <a:gd name="T12" fmla="*/ 83 w 85"/>
                    <a:gd name="T13" fmla="*/ 81 h 109"/>
                    <a:gd name="T14" fmla="*/ 85 w 85"/>
                    <a:gd name="T15" fmla="*/ 109 h 109"/>
                    <a:gd name="T16" fmla="*/ 8 w 85"/>
                    <a:gd name="T17" fmla="*/ 109 h 109"/>
                    <a:gd name="T18" fmla="*/ 0 w 85"/>
                    <a:gd name="T19" fmla="*/ 54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5" h="109">
                      <a:moveTo>
                        <a:pt x="0" y="54"/>
                      </a:moveTo>
                      <a:lnTo>
                        <a:pt x="0" y="54"/>
                      </a:lnTo>
                      <a:cubicBezTo>
                        <a:pt x="0" y="35"/>
                        <a:pt x="3" y="17"/>
                        <a:pt x="8" y="0"/>
                      </a:cubicBezTo>
                      <a:lnTo>
                        <a:pt x="85" y="0"/>
                      </a:lnTo>
                      <a:cubicBezTo>
                        <a:pt x="84" y="9"/>
                        <a:pt x="83" y="18"/>
                        <a:pt x="83" y="27"/>
                      </a:cubicBezTo>
                      <a:cubicBezTo>
                        <a:pt x="82" y="36"/>
                        <a:pt x="82" y="45"/>
                        <a:pt x="82" y="54"/>
                      </a:cubicBezTo>
                      <a:cubicBezTo>
                        <a:pt x="82" y="63"/>
                        <a:pt x="82" y="73"/>
                        <a:pt x="83" y="81"/>
                      </a:cubicBezTo>
                      <a:cubicBezTo>
                        <a:pt x="83" y="90"/>
                        <a:pt x="84" y="100"/>
                        <a:pt x="85" y="109"/>
                      </a:cubicBezTo>
                      <a:lnTo>
                        <a:pt x="8" y="109"/>
                      </a:lnTo>
                      <a:cubicBezTo>
                        <a:pt x="3" y="91"/>
                        <a:pt x="0" y="73"/>
                        <a:pt x="0" y="54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6402" tIns="43201" rIns="86402" bIns="4320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3985">
                    <a:defRPr/>
                  </a:pPr>
                  <a:endParaRPr lang="en-US" sz="1668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92" name="Freeform 162">
                  <a:extLst>
                    <a:ext uri="{FF2B5EF4-FFF2-40B4-BE49-F238E27FC236}">
                      <a16:creationId xmlns:a16="http://schemas.microsoft.com/office/drawing/2014/main" id="{2F18E12C-A81B-0647-9F7D-A341F49C70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6" y="2302"/>
                  <a:ext cx="69" cy="61"/>
                </a:xfrm>
                <a:custGeom>
                  <a:avLst/>
                  <a:gdLst>
                    <a:gd name="T0" fmla="*/ 75 w 110"/>
                    <a:gd name="T1" fmla="*/ 82 h 98"/>
                    <a:gd name="T2" fmla="*/ 75 w 110"/>
                    <a:gd name="T3" fmla="*/ 82 h 98"/>
                    <a:gd name="T4" fmla="*/ 45 w 110"/>
                    <a:gd name="T5" fmla="*/ 60 h 98"/>
                    <a:gd name="T6" fmla="*/ 19 w 110"/>
                    <a:gd name="T7" fmla="*/ 32 h 98"/>
                    <a:gd name="T8" fmla="*/ 0 w 110"/>
                    <a:gd name="T9" fmla="*/ 0 h 98"/>
                    <a:gd name="T10" fmla="*/ 71 w 110"/>
                    <a:gd name="T11" fmla="*/ 0 h 98"/>
                    <a:gd name="T12" fmla="*/ 77 w 110"/>
                    <a:gd name="T13" fmla="*/ 26 h 98"/>
                    <a:gd name="T14" fmla="*/ 85 w 110"/>
                    <a:gd name="T15" fmla="*/ 51 h 98"/>
                    <a:gd name="T16" fmla="*/ 96 w 110"/>
                    <a:gd name="T17" fmla="*/ 76 h 98"/>
                    <a:gd name="T18" fmla="*/ 110 w 110"/>
                    <a:gd name="T19" fmla="*/ 98 h 98"/>
                    <a:gd name="T20" fmla="*/ 75 w 110"/>
                    <a:gd name="T21" fmla="*/ 82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0" h="98">
                      <a:moveTo>
                        <a:pt x="75" y="82"/>
                      </a:moveTo>
                      <a:lnTo>
                        <a:pt x="75" y="82"/>
                      </a:lnTo>
                      <a:cubicBezTo>
                        <a:pt x="64" y="76"/>
                        <a:pt x="54" y="68"/>
                        <a:pt x="45" y="60"/>
                      </a:cubicBezTo>
                      <a:cubicBezTo>
                        <a:pt x="36" y="52"/>
                        <a:pt x="27" y="42"/>
                        <a:pt x="19" y="32"/>
                      </a:cubicBezTo>
                      <a:cubicBezTo>
                        <a:pt x="12" y="22"/>
                        <a:pt x="5" y="11"/>
                        <a:pt x="0" y="0"/>
                      </a:cubicBezTo>
                      <a:lnTo>
                        <a:pt x="71" y="0"/>
                      </a:lnTo>
                      <a:cubicBezTo>
                        <a:pt x="72" y="8"/>
                        <a:pt x="74" y="17"/>
                        <a:pt x="77" y="26"/>
                      </a:cubicBezTo>
                      <a:cubicBezTo>
                        <a:pt x="79" y="34"/>
                        <a:pt x="82" y="43"/>
                        <a:pt x="85" y="51"/>
                      </a:cubicBezTo>
                      <a:cubicBezTo>
                        <a:pt x="88" y="60"/>
                        <a:pt x="92" y="68"/>
                        <a:pt x="96" y="76"/>
                      </a:cubicBezTo>
                      <a:cubicBezTo>
                        <a:pt x="100" y="84"/>
                        <a:pt x="104" y="91"/>
                        <a:pt x="110" y="98"/>
                      </a:cubicBezTo>
                      <a:cubicBezTo>
                        <a:pt x="98" y="94"/>
                        <a:pt x="86" y="89"/>
                        <a:pt x="75" y="8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6402" tIns="43201" rIns="86402" bIns="4320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3985">
                    <a:defRPr/>
                  </a:pPr>
                  <a:endParaRPr lang="en-US" sz="1668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93" name="Freeform 163">
                  <a:extLst>
                    <a:ext uri="{FF2B5EF4-FFF2-40B4-BE49-F238E27FC236}">
                      <a16:creationId xmlns:a16="http://schemas.microsoft.com/office/drawing/2014/main" id="{1DF731DC-E140-9C49-B458-F0C95D5920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2" y="2302"/>
                  <a:ext cx="68" cy="61"/>
                </a:xfrm>
                <a:custGeom>
                  <a:avLst/>
                  <a:gdLst>
                    <a:gd name="T0" fmla="*/ 90 w 110"/>
                    <a:gd name="T1" fmla="*/ 32 h 98"/>
                    <a:gd name="T2" fmla="*/ 90 w 110"/>
                    <a:gd name="T3" fmla="*/ 32 h 98"/>
                    <a:gd name="T4" fmla="*/ 65 w 110"/>
                    <a:gd name="T5" fmla="*/ 60 h 98"/>
                    <a:gd name="T6" fmla="*/ 34 w 110"/>
                    <a:gd name="T7" fmla="*/ 82 h 98"/>
                    <a:gd name="T8" fmla="*/ 0 w 110"/>
                    <a:gd name="T9" fmla="*/ 98 h 98"/>
                    <a:gd name="T10" fmla="*/ 14 w 110"/>
                    <a:gd name="T11" fmla="*/ 76 h 98"/>
                    <a:gd name="T12" fmla="*/ 25 w 110"/>
                    <a:gd name="T13" fmla="*/ 51 h 98"/>
                    <a:gd name="T14" fmla="*/ 33 w 110"/>
                    <a:gd name="T15" fmla="*/ 26 h 98"/>
                    <a:gd name="T16" fmla="*/ 39 w 110"/>
                    <a:gd name="T17" fmla="*/ 0 h 98"/>
                    <a:gd name="T18" fmla="*/ 110 w 110"/>
                    <a:gd name="T19" fmla="*/ 0 h 98"/>
                    <a:gd name="T20" fmla="*/ 90 w 110"/>
                    <a:gd name="T21" fmla="*/ 32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0" h="98">
                      <a:moveTo>
                        <a:pt x="90" y="32"/>
                      </a:moveTo>
                      <a:lnTo>
                        <a:pt x="90" y="32"/>
                      </a:lnTo>
                      <a:cubicBezTo>
                        <a:pt x="83" y="42"/>
                        <a:pt x="74" y="52"/>
                        <a:pt x="65" y="60"/>
                      </a:cubicBezTo>
                      <a:cubicBezTo>
                        <a:pt x="55" y="68"/>
                        <a:pt x="45" y="76"/>
                        <a:pt x="34" y="82"/>
                      </a:cubicBezTo>
                      <a:cubicBezTo>
                        <a:pt x="23" y="89"/>
                        <a:pt x="12" y="94"/>
                        <a:pt x="0" y="98"/>
                      </a:cubicBezTo>
                      <a:cubicBezTo>
                        <a:pt x="5" y="91"/>
                        <a:pt x="10" y="84"/>
                        <a:pt x="14" y="76"/>
                      </a:cubicBezTo>
                      <a:cubicBezTo>
                        <a:pt x="18" y="68"/>
                        <a:pt x="22" y="60"/>
                        <a:pt x="25" y="51"/>
                      </a:cubicBezTo>
                      <a:cubicBezTo>
                        <a:pt x="28" y="43"/>
                        <a:pt x="31" y="34"/>
                        <a:pt x="33" y="26"/>
                      </a:cubicBezTo>
                      <a:cubicBezTo>
                        <a:pt x="35" y="17"/>
                        <a:pt x="37" y="8"/>
                        <a:pt x="39" y="0"/>
                      </a:cubicBezTo>
                      <a:lnTo>
                        <a:pt x="110" y="0"/>
                      </a:lnTo>
                      <a:cubicBezTo>
                        <a:pt x="104" y="11"/>
                        <a:pt x="98" y="22"/>
                        <a:pt x="90" y="3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6402" tIns="43201" rIns="86402" bIns="4320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3985">
                    <a:defRPr/>
                  </a:pPr>
                  <a:endParaRPr lang="en-US" sz="1668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6A2305E-5F7C-4300-9BE4-9DF5FD127AF8}"/>
                  </a:ext>
                </a:extLst>
              </p:cNvPr>
              <p:cNvGrpSpPr/>
              <p:nvPr/>
            </p:nvGrpSpPr>
            <p:grpSpPr>
              <a:xfrm>
                <a:off x="10203360" y="1612211"/>
                <a:ext cx="1640032" cy="1976971"/>
                <a:chOff x="9626213" y="1480851"/>
                <a:chExt cx="1640032" cy="1976971"/>
              </a:xfrm>
            </p:grpSpPr>
            <p:sp>
              <p:nvSpPr>
                <p:cNvPr id="36" name="Multiplication Sign 35">
                  <a:extLst>
                    <a:ext uri="{FF2B5EF4-FFF2-40B4-BE49-F238E27FC236}">
                      <a16:creationId xmlns:a16="http://schemas.microsoft.com/office/drawing/2014/main" id="{62C7D189-5AC5-4AA8-B047-6D4817D0D98B}"/>
                    </a:ext>
                  </a:extLst>
                </p:cNvPr>
                <p:cNvSpPr/>
                <p:nvPr/>
              </p:nvSpPr>
              <p:spPr bwMode="auto">
                <a:xfrm>
                  <a:off x="9626213" y="3125827"/>
                  <a:ext cx="331995" cy="331995"/>
                </a:xfrm>
                <a:prstGeom prst="mathMultiply">
                  <a:avLst>
                    <a:gd name="adj1" fmla="val 14913"/>
                  </a:avLst>
                </a:prstGeom>
                <a:solidFill>
                  <a:srgbClr val="E81123"/>
                </a:solidFill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72805" tIns="138244" rIns="172805" bIns="13824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81093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701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7E950F1-6A91-4056-A924-89E7C0856DC3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9833992" y="2143800"/>
                  <a:ext cx="662012" cy="1154619"/>
                </a:xfrm>
                <a:custGeom>
                  <a:avLst/>
                  <a:gdLst>
                    <a:gd name="connsiteX0" fmla="*/ 944880 w 944880"/>
                    <a:gd name="connsiteY0" fmla="*/ 0 h 137160"/>
                    <a:gd name="connsiteX1" fmla="*/ 0 w 944880"/>
                    <a:gd name="connsiteY1" fmla="*/ 0 h 137160"/>
                    <a:gd name="connsiteX2" fmla="*/ 0 w 944880"/>
                    <a:gd name="connsiteY2" fmla="*/ 137160 h 137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44880" h="137160">
                      <a:moveTo>
                        <a:pt x="944880" y="0"/>
                      </a:moveTo>
                      <a:lnTo>
                        <a:pt x="0" y="0"/>
                      </a:lnTo>
                      <a:lnTo>
                        <a:pt x="0" y="137160"/>
                      </a:lnTo>
                    </a:path>
                  </a:pathLst>
                </a:custGeom>
                <a:noFill/>
                <a:ln w="12700" cap="flat" cmpd="sng" algn="ctr">
                  <a:solidFill>
                    <a:schemeClr val="tx1"/>
                  </a:solidFill>
                  <a:prstDash val="sys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864017">
                    <a:defRPr/>
                  </a:pPr>
                  <a:endParaRPr lang="en-US" sz="1512" kern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56" name="TextBox 165">
                  <a:extLst>
                    <a:ext uri="{FF2B5EF4-FFF2-40B4-BE49-F238E27FC236}">
                      <a16:creationId xmlns:a16="http://schemas.microsoft.com/office/drawing/2014/main" id="{B7280E77-19DE-4030-9417-D8C3027D1D6B}"/>
                    </a:ext>
                  </a:extLst>
                </p:cNvPr>
                <p:cNvSpPr txBox="1"/>
                <p:nvPr/>
              </p:nvSpPr>
              <p:spPr>
                <a:xfrm>
                  <a:off x="9725762" y="1480851"/>
                  <a:ext cx="1540483" cy="1662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864017">
                    <a:lnSpc>
                      <a:spcPct val="90000"/>
                    </a:lnSpc>
                    <a:spcAft>
                      <a:spcPts val="567"/>
                    </a:spcAft>
                    <a:defRPr/>
                  </a:pPr>
                  <a:r>
                    <a:rPr lang="en-US" sz="1134" kern="0">
                      <a:solidFill>
                        <a:srgbClr val="FF0000"/>
                      </a:solidFill>
                      <a:latin typeface="Segoe UI Semibold"/>
                    </a:rPr>
                    <a:t>No access to Internet</a:t>
                  </a:r>
                  <a:endParaRPr lang="en-US" sz="1134" kern="0">
                    <a:solidFill>
                      <a:srgbClr val="FF0000"/>
                    </a:solidFill>
                    <a:latin typeface="Segoe UI Semibold"/>
                    <a:cs typeface="Segoe UI Semibold"/>
                  </a:endParaRPr>
                </a:p>
              </p:txBody>
            </p:sp>
          </p:grpSp>
        </p:grp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E6AEECD-5881-437E-A969-873DDD39A62E}"/>
              </a:ext>
            </a:extLst>
          </p:cNvPr>
          <p:cNvGrpSpPr/>
          <p:nvPr/>
        </p:nvGrpSpPr>
        <p:grpSpPr>
          <a:xfrm>
            <a:off x="-33915" y="5873203"/>
            <a:ext cx="10847656" cy="311172"/>
            <a:chOff x="-35986" y="6215635"/>
            <a:chExt cx="11480126" cy="329315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78CD617-E980-4D84-858B-947DA948A79E}"/>
                </a:ext>
              </a:extLst>
            </p:cNvPr>
            <p:cNvGrpSpPr/>
            <p:nvPr/>
          </p:nvGrpSpPr>
          <p:grpSpPr>
            <a:xfrm>
              <a:off x="-35986" y="6406517"/>
              <a:ext cx="10834162" cy="138433"/>
              <a:chOff x="-35986" y="6316085"/>
              <a:chExt cx="10834162" cy="138433"/>
            </a:xfrm>
          </p:grpSpPr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76606A0-C613-4ED2-947D-225B2004F279}"/>
                  </a:ext>
                </a:extLst>
              </p:cNvPr>
              <p:cNvSpPr txBox="1"/>
              <p:nvPr/>
            </p:nvSpPr>
            <p:spPr>
              <a:xfrm>
                <a:off x="2706401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Connectivity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9A838CDE-BF2A-4D20-9775-B003249EAFD5}"/>
                  </a:ext>
                </a:extLst>
              </p:cNvPr>
              <p:cNvSpPr txBox="1"/>
              <p:nvPr/>
            </p:nvSpPr>
            <p:spPr>
              <a:xfrm>
                <a:off x="5074260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srgbClr val="0078D4"/>
                    </a:solidFill>
                    <a:latin typeface="Segoe UI"/>
                  </a:rPr>
                  <a:t>Network security</a:t>
                </a: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14BA2F2C-044E-4A56-983A-269A5141B958}"/>
                  </a:ext>
                </a:extLst>
              </p:cNvPr>
              <p:cNvSpPr txBox="1"/>
              <p:nvPr/>
            </p:nvSpPr>
            <p:spPr>
              <a:xfrm>
                <a:off x="7439132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Recommendation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EBBD849E-DD8E-427D-8818-4059B277BD33}"/>
                  </a:ext>
                </a:extLst>
              </p:cNvPr>
              <p:cNvSpPr txBox="1"/>
              <p:nvPr/>
            </p:nvSpPr>
            <p:spPr>
              <a:xfrm>
                <a:off x="9814460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Summary</a:t>
                </a: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414660EE-17D2-48BF-B42B-60384494CC42}"/>
                  </a:ext>
                </a:extLst>
              </p:cNvPr>
              <p:cNvSpPr txBox="1"/>
              <p:nvPr/>
            </p:nvSpPr>
            <p:spPr>
              <a:xfrm>
                <a:off x="-35986" y="6316086"/>
                <a:ext cx="174059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Overview</a:t>
                </a:r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745F57D8-EE2B-46A6-A1E4-1080B655565B}"/>
                </a:ext>
              </a:extLst>
            </p:cNvPr>
            <p:cNvGrpSpPr/>
            <p:nvPr/>
          </p:nvGrpSpPr>
          <p:grpSpPr>
            <a:xfrm>
              <a:off x="0" y="6215635"/>
              <a:ext cx="11444140" cy="131976"/>
              <a:chOff x="0" y="6058468"/>
              <a:chExt cx="11444140" cy="131976"/>
            </a:xfrm>
          </p:grpSpPr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BBA738E6-3B92-4201-B6CA-07F72E7F9912}"/>
                  </a:ext>
                </a:extLst>
              </p:cNvPr>
              <p:cNvCxnSpPr/>
              <p:nvPr/>
            </p:nvCxnSpPr>
            <p:spPr>
              <a:xfrm>
                <a:off x="0" y="6108572"/>
                <a:ext cx="11444140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9370F503-E4B4-48CC-9C8E-2D806A553E7D}"/>
                  </a:ext>
                </a:extLst>
              </p:cNvPr>
              <p:cNvSpPr/>
              <p:nvPr/>
            </p:nvSpPr>
            <p:spPr bwMode="auto">
              <a:xfrm>
                <a:off x="3132271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D81F6291-A679-4A8E-A242-691EAE70E4DD}"/>
                  </a:ext>
                </a:extLst>
              </p:cNvPr>
              <p:cNvSpPr/>
              <p:nvPr/>
            </p:nvSpPr>
            <p:spPr bwMode="auto">
              <a:xfrm>
                <a:off x="5500130" y="6058468"/>
                <a:ext cx="131976" cy="13197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EAAD0128-E595-434D-A3E6-88666CCD9E45}"/>
                  </a:ext>
                </a:extLst>
              </p:cNvPr>
              <p:cNvSpPr/>
              <p:nvPr/>
            </p:nvSpPr>
            <p:spPr bwMode="auto">
              <a:xfrm>
                <a:off x="7867989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10C28B28-0ABE-41B9-8143-3FBE4D491F0A}"/>
                  </a:ext>
                </a:extLst>
              </p:cNvPr>
              <p:cNvSpPr/>
              <p:nvPr/>
            </p:nvSpPr>
            <p:spPr bwMode="auto">
              <a:xfrm>
                <a:off x="10235849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89E0E595-031C-46F6-8E43-164ACC9D0758}"/>
                  </a:ext>
                </a:extLst>
              </p:cNvPr>
              <p:cNvSpPr/>
              <p:nvPr/>
            </p:nvSpPr>
            <p:spPr bwMode="auto">
              <a:xfrm>
                <a:off x="764412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89159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4104" y="2480448"/>
            <a:ext cx="8640233" cy="1919564"/>
          </a:xfrm>
        </p:spPr>
        <p:txBody>
          <a:bodyPr/>
          <a:lstStyle/>
          <a:p>
            <a:r>
              <a:rPr lang="en-US" sz="4158">
                <a:solidFill>
                  <a:schemeClr val="accent6"/>
                </a:solidFill>
              </a:rPr>
              <a:t>Demo</a:t>
            </a:r>
            <a:br>
              <a:rPr lang="en-US" sz="4158">
                <a:solidFill>
                  <a:schemeClr val="accent6"/>
                </a:solidFill>
              </a:rPr>
            </a:br>
            <a:r>
              <a:rPr lang="en-US" sz="4158">
                <a:solidFill>
                  <a:schemeClr val="accent2"/>
                </a:solidFill>
              </a:rPr>
              <a:t>Network security for </a:t>
            </a:r>
            <a:br>
              <a:rPr lang="en-US" sz="4158">
                <a:solidFill>
                  <a:schemeClr val="accent2"/>
                </a:solidFill>
              </a:rPr>
            </a:br>
            <a:r>
              <a:rPr lang="en-US" sz="4158">
                <a:solidFill>
                  <a:schemeClr val="accent2"/>
                </a:solidFill>
              </a:rPr>
              <a:t>Azure SQL Database</a:t>
            </a:r>
            <a:endParaRPr lang="en-US" sz="4158" spc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33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WHITE TEMPLATE">
  <a:themeElements>
    <a:clrScheme name="Azur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8D4"/>
      </a:accent1>
      <a:accent2>
        <a:srgbClr val="50E6FF"/>
      </a:accent2>
      <a:accent3>
        <a:srgbClr val="3C3C41"/>
      </a:accent3>
      <a:accent4>
        <a:srgbClr val="75757A"/>
      </a:accent4>
      <a:accent5>
        <a:srgbClr val="EBEBEB"/>
      </a:accent5>
      <a:accent6>
        <a:srgbClr val="FFFFFF"/>
      </a:accent6>
      <a:hlink>
        <a:srgbClr val="0078D4"/>
      </a:hlink>
      <a:folHlink>
        <a:srgbClr val="954F7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2.xml><?xml version="1.0" encoding="utf-8"?>
<a:theme xmlns:a="http://schemas.openxmlformats.org/drawingml/2006/main" name="2_WHITE TEMPLATE">
  <a:themeElements>
    <a:clrScheme name="Azur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8D4"/>
      </a:accent1>
      <a:accent2>
        <a:srgbClr val="50E6FF"/>
      </a:accent2>
      <a:accent3>
        <a:srgbClr val="3C3C41"/>
      </a:accent3>
      <a:accent4>
        <a:srgbClr val="75757A"/>
      </a:accent4>
      <a:accent5>
        <a:srgbClr val="EBEBEB"/>
      </a:accent5>
      <a:accent6>
        <a:srgbClr val="FFFFFF"/>
      </a:accent6>
      <a:hlink>
        <a:srgbClr val="0078D4"/>
      </a:hlink>
      <a:folHlink>
        <a:srgbClr val="954F7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10519</TotalTime>
  <Words>1555</Words>
  <Application>Microsoft Office PowerPoint</Application>
  <PresentationFormat>Custom</PresentationFormat>
  <Paragraphs>334</Paragraphs>
  <Slides>15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Wingdings 3</vt:lpstr>
      <vt:lpstr>1_WHITE TEMPLATE</vt:lpstr>
      <vt:lpstr>2_WHITE TEMPLATE</vt:lpstr>
      <vt:lpstr>Office Theme</vt:lpstr>
      <vt:lpstr>PowerPoint Presentation</vt:lpstr>
      <vt:lpstr>Azure SQL Fundamentals</vt:lpstr>
      <vt:lpstr>PowerPoint Presentation</vt:lpstr>
      <vt:lpstr>SQL connectivity architecture</vt:lpstr>
      <vt:lpstr>Demo Proxy vs Redirect</vt:lpstr>
      <vt:lpstr>PowerPoint Presentation</vt:lpstr>
      <vt:lpstr>Demo Proxy vs Redirect</vt:lpstr>
      <vt:lpstr>Network security – SQL Database</vt:lpstr>
      <vt:lpstr>Demo Network security for  Azure SQL Database</vt:lpstr>
      <vt:lpstr>Network security – SQL Managed Instance</vt:lpstr>
      <vt:lpstr>Setup and configure network security</vt:lpstr>
      <vt:lpstr>Knowledge check</vt:lpstr>
      <vt:lpstr>PowerPoint Presentation</vt:lpstr>
      <vt:lpstr>Resources</vt:lpstr>
      <vt:lpstr>More resources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 Hoffman</dc:creator>
  <cp:lastModifiedBy>Anna Hoffman</cp:lastModifiedBy>
  <cp:revision>59</cp:revision>
  <dcterms:created xsi:type="dcterms:W3CDTF">2011-08-19T20:30:49Z</dcterms:created>
  <dcterms:modified xsi:type="dcterms:W3CDTF">2021-01-10T14:21:18Z</dcterms:modified>
</cp:coreProperties>
</file>